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6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VY_32_INOVACE_D_20_STAROVĚK - ŘECKO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praktická a mateřská škola Toužim,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smtClean="0"/>
            <a:t>AUTOR: Marcela </a:t>
          </a:r>
          <a:r>
            <a:rPr lang="cs-CZ" sz="2000" dirty="0" smtClean="0"/>
            <a:t>Kaderová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smtClean="0"/>
            <a:t>TEMA: STAROVĚKÉ ŘECKO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CZ.1.07/1.4.00/21.0613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9003EB9-539F-46BB-88F3-F9486C6C6835}" type="presOf" srcId="{757F3AB3-0718-4624-B441-E567A8F0AB56}" destId="{333A1088-737F-45CB-B68E-254E46348037}" srcOrd="0" destOrd="0" presId="urn:microsoft.com/office/officeart/2005/8/layout/target3"/>
    <dgm:cxn modelId="{A86A7E39-894B-4C48-9E70-1112ECD5B87B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074A7F9-6C45-4E8A-B526-81131C704971}" type="presOf" srcId="{D8197B8C-B260-4A16-BDF4-0947B075E274}" destId="{25B08C86-7E15-44DC-BE7F-FFB55DD49D12}" srcOrd="0" destOrd="0" presId="urn:microsoft.com/office/officeart/2005/8/layout/target3"/>
    <dgm:cxn modelId="{77209D9F-59E1-4066-AE3C-073ECEE53F20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9E64573-DB0F-4EFB-B877-97ADC2027AF5}" type="presOf" srcId="{B651F6E3-6281-48DB-9319-2AEAFDAE7572}" destId="{619D679B-A015-4ECF-8348-D1034C574F40}" srcOrd="0" destOrd="0" presId="urn:microsoft.com/office/officeart/2005/8/layout/target3"/>
    <dgm:cxn modelId="{84608332-D6F4-426E-BCC8-D6446D2B274F}" type="presOf" srcId="{4C35D32F-0EAB-4CD7-82EE-45574DC2A586}" destId="{8BEBB6EC-1DAA-4CAC-8A25-BC0FCBD5DBD5}" srcOrd="0" destOrd="0" presId="urn:microsoft.com/office/officeart/2005/8/layout/target3"/>
    <dgm:cxn modelId="{5F4CD555-8ACF-46CB-8F64-27FFF029488D}" type="presOf" srcId="{D1D4F407-5343-4D3F-B5B9-D407B03CAEB4}" destId="{D005CE8C-CC26-4C3E-AC11-E15060ECD759}" srcOrd="0" destOrd="0" presId="urn:microsoft.com/office/officeart/2005/8/layout/target3"/>
    <dgm:cxn modelId="{944B3B21-A3F6-4E22-A3FB-A6EC1F86FE6D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F1AF0DC-12E2-468A-BD3E-4FE5F4E9AD0C}" type="presOf" srcId="{4C35D32F-0EAB-4CD7-82EE-45574DC2A586}" destId="{890E4F0B-2866-4A3F-A3C7-2A14B1797930}" srcOrd="1" destOrd="0" presId="urn:microsoft.com/office/officeart/2005/8/layout/target3"/>
    <dgm:cxn modelId="{A9432BD0-21C8-4E06-84F3-BBC6C45C467D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2C30562-7E97-4626-923C-19D030031FCC}" type="presOf" srcId="{D1D4F407-5343-4D3F-B5B9-D407B03CAEB4}" destId="{AED2198E-93D5-4001-81B4-73124B309672}" srcOrd="1" destOrd="0" presId="urn:microsoft.com/office/officeart/2005/8/layout/target3"/>
    <dgm:cxn modelId="{AF944995-3BD2-4437-A3B7-A643AEE46B1E}" type="presParOf" srcId="{333A1088-737F-45CB-B68E-254E46348037}" destId="{F5ABB229-8D3B-4694-996A-96F23CF14429}" srcOrd="0" destOrd="0" presId="urn:microsoft.com/office/officeart/2005/8/layout/target3"/>
    <dgm:cxn modelId="{968EAD67-E292-4C0C-B8E6-35BE54264F58}" type="presParOf" srcId="{333A1088-737F-45CB-B68E-254E46348037}" destId="{F41139FD-01EE-4571-8B17-4FB00FC51163}" srcOrd="1" destOrd="0" presId="urn:microsoft.com/office/officeart/2005/8/layout/target3"/>
    <dgm:cxn modelId="{8F2EBBE8-5559-40D6-BEDE-BCAA9576DECD}" type="presParOf" srcId="{333A1088-737F-45CB-B68E-254E46348037}" destId="{D005CE8C-CC26-4C3E-AC11-E15060ECD759}" srcOrd="2" destOrd="0" presId="urn:microsoft.com/office/officeart/2005/8/layout/target3"/>
    <dgm:cxn modelId="{2E709A1A-A421-4FC7-80C3-545038DF59FB}" type="presParOf" srcId="{333A1088-737F-45CB-B68E-254E46348037}" destId="{2C702D82-9B77-49B7-9568-BB8EB47C3372}" srcOrd="3" destOrd="0" presId="urn:microsoft.com/office/officeart/2005/8/layout/target3"/>
    <dgm:cxn modelId="{54690C17-838B-4957-B119-697A9C825409}" type="presParOf" srcId="{333A1088-737F-45CB-B68E-254E46348037}" destId="{A52A0455-90FF-4808-ABD0-F02540D31D5A}" srcOrd="4" destOrd="0" presId="urn:microsoft.com/office/officeart/2005/8/layout/target3"/>
    <dgm:cxn modelId="{5F9AD018-3FEB-436D-ABEB-723F55291C9F}" type="presParOf" srcId="{333A1088-737F-45CB-B68E-254E46348037}" destId="{6140AFEC-043D-4C43-A2F9-D0F5331DF3A3}" srcOrd="5" destOrd="0" presId="urn:microsoft.com/office/officeart/2005/8/layout/target3"/>
    <dgm:cxn modelId="{A8EFDD78-4CB7-46CC-9A38-C03D9FB72086}" type="presParOf" srcId="{333A1088-737F-45CB-B68E-254E46348037}" destId="{9358AC05-5D7D-4327-9F80-1AD486AEA664}" srcOrd="6" destOrd="0" presId="urn:microsoft.com/office/officeart/2005/8/layout/target3"/>
    <dgm:cxn modelId="{B3B19EAF-3B77-4E36-854B-009D3B875999}" type="presParOf" srcId="{333A1088-737F-45CB-B68E-254E46348037}" destId="{313FC574-E1CD-4FB4-B054-0B805CE0447D}" srcOrd="7" destOrd="0" presId="urn:microsoft.com/office/officeart/2005/8/layout/target3"/>
    <dgm:cxn modelId="{4D9383BB-9528-452F-BCFA-45CD78FFFF43}" type="presParOf" srcId="{333A1088-737F-45CB-B68E-254E46348037}" destId="{619D679B-A015-4ECF-8348-D1034C574F40}" srcOrd="8" destOrd="0" presId="urn:microsoft.com/office/officeart/2005/8/layout/target3"/>
    <dgm:cxn modelId="{6127748E-CCA2-4ED8-87FD-CD8CF5E08C49}" type="presParOf" srcId="{333A1088-737F-45CB-B68E-254E46348037}" destId="{322283A8-4A27-4CDA-BAE3-F381106A9174}" srcOrd="9" destOrd="0" presId="urn:microsoft.com/office/officeart/2005/8/layout/target3"/>
    <dgm:cxn modelId="{13AFDACF-9E4A-46A8-943B-0C561E63762C}" type="presParOf" srcId="{333A1088-737F-45CB-B68E-254E46348037}" destId="{FFC9F71D-1B4F-4AD9-A4A6-86ADEFC8AF5C}" srcOrd="10" destOrd="0" presId="urn:microsoft.com/office/officeart/2005/8/layout/target3"/>
    <dgm:cxn modelId="{5536E829-B3B0-4C16-B19B-3D36047E24D6}" type="presParOf" srcId="{333A1088-737F-45CB-B68E-254E46348037}" destId="{25B08C86-7E15-44DC-BE7F-FFB55DD49D12}" srcOrd="11" destOrd="0" presId="urn:microsoft.com/office/officeart/2005/8/layout/target3"/>
    <dgm:cxn modelId="{D63D6C9B-3A28-41D8-8E23-997AE00BE47A}" type="presParOf" srcId="{333A1088-737F-45CB-B68E-254E46348037}" destId="{76644BE8-9D7C-4C09-B250-3D10AF48CBB7}" srcOrd="12" destOrd="0" presId="urn:microsoft.com/office/officeart/2005/8/layout/target3"/>
    <dgm:cxn modelId="{759E9C71-E64F-4C56-9978-96BE2238DBF0}" type="presParOf" srcId="{333A1088-737F-45CB-B68E-254E46348037}" destId="{EE85B701-7295-41C0-BA7A-34D3756A2AE6}" srcOrd="13" destOrd="0" presId="urn:microsoft.com/office/officeart/2005/8/layout/target3"/>
    <dgm:cxn modelId="{E9F655F6-10B3-4510-9B97-C05E5360CB41}" type="presParOf" srcId="{333A1088-737F-45CB-B68E-254E46348037}" destId="{8BEBB6EC-1DAA-4CAC-8A25-BC0FCBD5DBD5}" srcOrd="14" destOrd="0" presId="urn:microsoft.com/office/officeart/2005/8/layout/target3"/>
    <dgm:cxn modelId="{548AD727-5910-4C8A-905D-C3CB0A1A933E}" type="presParOf" srcId="{333A1088-737F-45CB-B68E-254E46348037}" destId="{AED2198E-93D5-4001-81B4-73124B309672}" srcOrd="15" destOrd="0" presId="urn:microsoft.com/office/officeart/2005/8/layout/target3"/>
    <dgm:cxn modelId="{3F664675-CAD9-45CF-AEA6-A9A607DEE324}" type="presParOf" srcId="{333A1088-737F-45CB-B68E-254E46348037}" destId="{2BE915AB-18AA-4053-B92C-3BFC9ED204BB}" srcOrd="16" destOrd="0" presId="urn:microsoft.com/office/officeart/2005/8/layout/target3"/>
    <dgm:cxn modelId="{43F97F7B-5824-4352-AAEB-F6D6730407B6}" type="presParOf" srcId="{333A1088-737F-45CB-B68E-254E46348037}" destId="{6BB5E863-4638-4E1D-BFDE-399D028AC4ED}" srcOrd="17" destOrd="0" presId="urn:microsoft.com/office/officeart/2005/8/layout/target3"/>
    <dgm:cxn modelId="{D5C39EDD-C22F-41B1-AA39-8F0BD2579225}" type="presParOf" srcId="{333A1088-737F-45CB-B68E-254E46348037}" destId="{5A5FFA88-C948-4069-8E93-59FA12366E83}" srcOrd="18" destOrd="0" presId="urn:microsoft.com/office/officeart/2005/8/layout/target3"/>
    <dgm:cxn modelId="{242385F2-4B8D-4A69-A4EC-BDCB98DE6F1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384376" cy="3384376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40000"/>
              </a:schemeClr>
              <a:schemeClr val="accent1"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algn="tl" rotWithShape="0">
            <a:srgbClr val="000000">
              <a:alpha val="50000"/>
            </a:srgbClr>
          </a:outerShdw>
        </a:effectLst>
        <a:scene3d>
          <a:camera prst="orthographicFront"/>
          <a:lightRig rig="soft" dir="t">
            <a:rot lat="0" lon="0" rev="18000000"/>
          </a:lightRig>
        </a:scene3d>
        <a:sp3d prstMaterial="dkEdge">
          <a:bevelT w="73660" h="4445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76462" y="0"/>
          <a:ext cx="6444716" cy="33843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praktická a mateřská škola Toužim, příspěvková organizace</a:t>
          </a:r>
          <a:endParaRPr lang="cs-CZ" sz="2000" kern="1200" dirty="0"/>
        </a:p>
      </dsp:txBody>
      <dsp:txXfrm>
        <a:off x="1676462" y="0"/>
        <a:ext cx="6444716" cy="541500"/>
      </dsp:txXfrm>
    </dsp:sp>
    <dsp:sp modelId="{A52A0455-90FF-4808-ABD0-F02540D31D5A}">
      <dsp:nvSpPr>
        <dsp:cNvPr id="0" name=""/>
        <dsp:cNvSpPr/>
      </dsp:nvSpPr>
      <dsp:spPr>
        <a:xfrm>
          <a:off x="355359" y="541500"/>
          <a:ext cx="2673657" cy="2673657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40000"/>
              </a:schemeClr>
              <a:schemeClr val="accent1"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algn="tl" rotWithShape="0">
            <a:srgbClr val="000000">
              <a:alpha val="50000"/>
            </a:srgbClr>
          </a:outerShdw>
        </a:effectLst>
        <a:scene3d>
          <a:camera prst="orthographicFront"/>
          <a:lightRig rig="soft" dir="t">
            <a:rot lat="0" lon="0" rev="18000000"/>
          </a:lightRig>
        </a:scene3d>
        <a:sp3d prstMaterial="dkEdge">
          <a:bevelT w="73660" h="4445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92188" y="541500"/>
          <a:ext cx="6444716" cy="26736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AUTOR: Marcela </a:t>
          </a:r>
          <a:r>
            <a:rPr lang="cs-CZ" sz="2000" kern="1200" dirty="0" smtClean="0"/>
            <a:t>Kaderová</a:t>
          </a:r>
          <a:endParaRPr lang="cs-CZ" sz="2000" kern="1200" dirty="0"/>
        </a:p>
      </dsp:txBody>
      <dsp:txXfrm>
        <a:off x="1692188" y="541500"/>
        <a:ext cx="6444716" cy="541500"/>
      </dsp:txXfrm>
    </dsp:sp>
    <dsp:sp modelId="{313FC574-E1CD-4FB4-B054-0B805CE0447D}">
      <dsp:nvSpPr>
        <dsp:cNvPr id="0" name=""/>
        <dsp:cNvSpPr/>
      </dsp:nvSpPr>
      <dsp:spPr>
        <a:xfrm>
          <a:off x="710718" y="1083000"/>
          <a:ext cx="1962938" cy="1962938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40000"/>
              </a:schemeClr>
              <a:schemeClr val="accent1"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algn="tl" rotWithShape="0">
            <a:srgbClr val="000000">
              <a:alpha val="50000"/>
            </a:srgbClr>
          </a:outerShdw>
        </a:effectLst>
        <a:scene3d>
          <a:camera prst="orthographicFront"/>
          <a:lightRig rig="soft" dir="t">
            <a:rot lat="0" lon="0" rev="18000000"/>
          </a:lightRig>
        </a:scene3d>
        <a:sp3d prstMaterial="dkEdge">
          <a:bevelT w="73660" h="4445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92188" y="1083000"/>
          <a:ext cx="6444716" cy="19629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VY_32_INOVACE_D_20_STAROVĚK - ŘECKO</a:t>
          </a:r>
          <a:endParaRPr lang="cs-CZ" sz="2000" kern="1200" dirty="0"/>
        </a:p>
      </dsp:txBody>
      <dsp:txXfrm>
        <a:off x="1692188" y="1083000"/>
        <a:ext cx="6444716" cy="541500"/>
      </dsp:txXfrm>
    </dsp:sp>
    <dsp:sp modelId="{FFC9F71D-1B4F-4AD9-A4A6-86ADEFC8AF5C}">
      <dsp:nvSpPr>
        <dsp:cNvPr id="0" name=""/>
        <dsp:cNvSpPr/>
      </dsp:nvSpPr>
      <dsp:spPr>
        <a:xfrm>
          <a:off x="1066078" y="1624500"/>
          <a:ext cx="1252219" cy="1252219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40000"/>
              </a:schemeClr>
              <a:schemeClr val="accent1"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algn="tl" rotWithShape="0">
            <a:srgbClr val="000000">
              <a:alpha val="50000"/>
            </a:srgbClr>
          </a:outerShdw>
        </a:effectLst>
        <a:scene3d>
          <a:camera prst="orthographicFront"/>
          <a:lightRig rig="soft" dir="t">
            <a:rot lat="0" lon="0" rev="18000000"/>
          </a:lightRig>
        </a:scene3d>
        <a:sp3d prstMaterial="dkEdge">
          <a:bevelT w="73660" h="4445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642885" y="1626140"/>
          <a:ext cx="6444716" cy="12522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TEMA: STAROVĚKÉ ŘECKO </a:t>
          </a:r>
          <a:endParaRPr lang="cs-CZ" sz="2000" kern="1200" dirty="0"/>
        </a:p>
      </dsp:txBody>
      <dsp:txXfrm>
        <a:off x="1642885" y="1626140"/>
        <a:ext cx="6444716" cy="541500"/>
      </dsp:txXfrm>
    </dsp:sp>
    <dsp:sp modelId="{EE85B701-7295-41C0-BA7A-34D3756A2AE6}">
      <dsp:nvSpPr>
        <dsp:cNvPr id="0" name=""/>
        <dsp:cNvSpPr/>
      </dsp:nvSpPr>
      <dsp:spPr>
        <a:xfrm>
          <a:off x="1421437" y="2166000"/>
          <a:ext cx="541500" cy="541500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40000"/>
              </a:schemeClr>
              <a:schemeClr val="accent1"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algn="tl" rotWithShape="0">
            <a:srgbClr val="000000">
              <a:alpha val="50000"/>
            </a:srgbClr>
          </a:outerShdw>
        </a:effectLst>
        <a:scene3d>
          <a:camera prst="orthographicFront"/>
          <a:lightRig rig="soft" dir="t">
            <a:rot lat="0" lon="0" rev="18000000"/>
          </a:lightRig>
        </a:scene3d>
        <a:sp3d prstMaterial="dkEdge">
          <a:bevelT w="73660" h="4445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92188" y="2166000"/>
          <a:ext cx="6444716" cy="541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CZ.1.07/1.4.00/21.0613 </a:t>
          </a:r>
          <a:endParaRPr lang="cs-CZ" sz="2000" kern="1200" dirty="0"/>
        </a:p>
      </dsp:txBody>
      <dsp:txXfrm>
        <a:off x="1692188" y="2166000"/>
        <a:ext cx="6444716" cy="541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EAAAC-B1B1-4A9A-9681-0E7E0E1F4E97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B5ED38D-A35C-46AA-91D7-3BA4F1F95136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70EAAAC-B1B1-4A9A-9681-0E7E0E1F4E97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AB5ED38D-A35C-46AA-91D7-3BA4F1F95136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EAAAC-B1B1-4A9A-9681-0E7E0E1F4E97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ED38D-A35C-46AA-91D7-3BA4F1F9513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EAAAC-B1B1-4A9A-9681-0E7E0E1F4E97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ED38D-A35C-46AA-91D7-3BA4F1F9513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ED38D-A35C-46AA-91D7-3BA4F1F9513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EAAAC-B1B1-4A9A-9681-0E7E0E1F4E97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EAAAC-B1B1-4A9A-9681-0E7E0E1F4E97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ED38D-A35C-46AA-91D7-3BA4F1F9513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EAAAC-B1B1-4A9A-9681-0E7E0E1F4E97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ED38D-A35C-46AA-91D7-3BA4F1F951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70EAAAC-B1B1-4A9A-9681-0E7E0E1F4E97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AB5ED38D-A35C-46AA-91D7-3BA4F1F9513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EAAAC-B1B1-4A9A-9681-0E7E0E1F4E97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B5ED38D-A35C-46AA-91D7-3BA4F1F9513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EAAAC-B1B1-4A9A-9681-0E7E0E1F4E97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ED38D-A35C-46AA-91D7-3BA4F1F951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EAAAC-B1B1-4A9A-9681-0E7E0E1F4E97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ED38D-A35C-46AA-91D7-3BA4F1F951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270EAAAC-B1B1-4A9A-9681-0E7E0E1F4E97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AB5ED38D-A35C-46AA-91D7-3BA4F1F95136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Hades-et-Cerberus-III.jpg" TargetMode="External"/><Relationship Id="rId13" Type="http://schemas.openxmlformats.org/officeDocument/2006/relationships/hyperlink" Target="http://cs.wikipedia.org/wiki/Soubor:Angelo_Bronzino_048.jpg" TargetMode="External"/><Relationship Id="rId3" Type="http://schemas.openxmlformats.org/officeDocument/2006/relationships/hyperlink" Target="http://cs.wikipedia.org/wiki/Soubor:AteneOlympieionDaAcropoli.jpg" TargetMode="External"/><Relationship Id="rId7" Type="http://schemas.openxmlformats.org/officeDocument/2006/relationships/hyperlink" Target="http://cs.wikipedia.org/wiki/Soubor:Olympia_-_Palaestra_1.jpg" TargetMode="External"/><Relationship Id="rId12" Type="http://schemas.openxmlformats.org/officeDocument/2006/relationships/hyperlink" Target="http://cs.wikipedia.org/wiki/Soubor:Diane_de_Versailles_Leochares.jpg" TargetMode="External"/><Relationship Id="rId2" Type="http://schemas.openxmlformats.org/officeDocument/2006/relationships/hyperlink" Target="http://cs.wikipedia.org/wiki/Soubor:Acropole1.jpg" TargetMode="External"/><Relationship Id="rId16" Type="http://schemas.openxmlformats.org/officeDocument/2006/relationships/hyperlink" Target="http://cs.wikipedia.org/wiki/Soubor:Troy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Hoplitodromos_Staatliche_Antikensammlungen_1471.jpg" TargetMode="External"/><Relationship Id="rId11" Type="http://schemas.openxmlformats.org/officeDocument/2006/relationships/hyperlink" Target="http://cs.wikipedia.org/wiki/Soubor:Ganymedes_Zeus_MET_L.1999.10.14.jpg" TargetMode="External"/><Relationship Id="rId5" Type="http://schemas.openxmlformats.org/officeDocument/2006/relationships/hyperlink" Target="http://cs.wikipedia.org/wiki/Soubor:Hoplite_fight_from_Athens_Museum.jpg" TargetMode="External"/><Relationship Id="rId15" Type="http://schemas.openxmlformats.org/officeDocument/2006/relationships/hyperlink" Target="http://cs.wikipedia.org/wiki/Soubor:Detail_of_Achilles_thniskon.JPG" TargetMode="External"/><Relationship Id="rId10" Type="http://schemas.openxmlformats.org/officeDocument/2006/relationships/hyperlink" Target="http://cs.wikipedia.org/wiki/Soubor:Venus8.jpg" TargetMode="External"/><Relationship Id="rId4" Type="http://schemas.openxmlformats.org/officeDocument/2006/relationships/hyperlink" Target="http://cs.wikipedia.org/wiki/Soubor:Hoplites_fight_Louvre_E735.jpg" TargetMode="External"/><Relationship Id="rId9" Type="http://schemas.openxmlformats.org/officeDocument/2006/relationships/hyperlink" Target="http://cs.wikipedia.org/wiki/Soubor:Waterhouse-sleep_and_his_half-brother_death-1874.jpg" TargetMode="External"/><Relationship Id="rId14" Type="http://schemas.openxmlformats.org/officeDocument/2006/relationships/hyperlink" Target="http://cs.wikipedia.org/wiki/Soubor:Paris_villa_Adriana_Louvre_Ma4708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477165698"/>
              </p:ext>
            </p:extLst>
          </p:nvPr>
        </p:nvGraphicFramePr>
        <p:xfrm>
          <a:off x="614836" y="983932"/>
          <a:ext cx="8136904" cy="33843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4996" y="4819032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578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Druh učebního materiálu: </a:t>
            </a:r>
            <a:r>
              <a:rPr lang="cs-CZ" dirty="0" smtClean="0"/>
              <a:t>Prezentace na interaktivní tabuli.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Anotace: </a:t>
            </a:r>
            <a:r>
              <a:rPr lang="cs-CZ" dirty="0" smtClean="0"/>
              <a:t>Prezentace slouží k výkladu nebo k procvičení učiva o starověkém Řecku, součástí jsou jednoduché úkoly a krátký test.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Očekávaný výstup: </a:t>
            </a:r>
            <a:r>
              <a:rPr lang="cs-CZ" dirty="0" smtClean="0"/>
              <a:t>Seznámit se s učivem, upevnit a prohloubit znalosti.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Ročník:</a:t>
            </a:r>
            <a:r>
              <a:rPr lang="cs-CZ" dirty="0" smtClean="0"/>
              <a:t> 6. ročník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Materiál ověřen: </a:t>
            </a:r>
            <a:r>
              <a:rPr lang="cs-CZ" dirty="0" smtClean="0"/>
              <a:t>7.3. 2012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7429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sz="4400" dirty="0" smtClean="0">
                <a:solidFill>
                  <a:schemeClr val="accent4">
                    <a:lumMod val="75000"/>
                  </a:schemeClr>
                </a:solidFill>
              </a:rPr>
              <a:t>- Athény</a:t>
            </a:r>
          </a:p>
          <a:p>
            <a:pPr marL="0" indent="0">
              <a:buNone/>
            </a:pPr>
            <a:r>
              <a:rPr lang="cs-CZ" sz="4400" dirty="0" smtClean="0">
                <a:solidFill>
                  <a:schemeClr val="accent4">
                    <a:lumMod val="75000"/>
                  </a:schemeClr>
                </a:solidFill>
              </a:rPr>
              <a:t>- Sparta</a:t>
            </a:r>
          </a:p>
          <a:p>
            <a:pPr marL="0" indent="0">
              <a:buNone/>
            </a:pPr>
            <a:r>
              <a:rPr lang="cs-CZ" sz="4400" dirty="0" smtClean="0">
                <a:solidFill>
                  <a:schemeClr val="accent4">
                    <a:lumMod val="75000"/>
                  </a:schemeClr>
                </a:solidFill>
              </a:rPr>
              <a:t>- </a:t>
            </a:r>
            <a:r>
              <a:rPr lang="cs-CZ" sz="4400" dirty="0">
                <a:solidFill>
                  <a:schemeClr val="accent4">
                    <a:lumMod val="75000"/>
                  </a:schemeClr>
                </a:solidFill>
              </a:rPr>
              <a:t>O</a:t>
            </a:r>
            <a:r>
              <a:rPr lang="cs-CZ" sz="4400" dirty="0" smtClean="0">
                <a:solidFill>
                  <a:schemeClr val="accent4">
                    <a:lumMod val="75000"/>
                  </a:schemeClr>
                </a:solidFill>
              </a:rPr>
              <a:t>lympijské hry</a:t>
            </a:r>
          </a:p>
          <a:p>
            <a:pPr marL="0" indent="0">
              <a:buNone/>
            </a:pPr>
            <a:r>
              <a:rPr lang="cs-CZ" sz="4400" dirty="0" smtClean="0">
                <a:solidFill>
                  <a:schemeClr val="accent4">
                    <a:lumMod val="75000"/>
                  </a:schemeClr>
                </a:solidFill>
              </a:rPr>
              <a:t>- Řečtí bohové a bohyně</a:t>
            </a:r>
          </a:p>
          <a:p>
            <a:pPr marL="0" indent="0">
              <a:buNone/>
            </a:pPr>
            <a:r>
              <a:rPr lang="cs-CZ" sz="4400" dirty="0" smtClean="0">
                <a:solidFill>
                  <a:schemeClr val="accent4">
                    <a:lumMod val="75000"/>
                  </a:schemeClr>
                </a:solidFill>
              </a:rPr>
              <a:t>- Legenda o </a:t>
            </a:r>
            <a:r>
              <a:rPr lang="cs-CZ" sz="4400" smtClean="0">
                <a:solidFill>
                  <a:schemeClr val="accent4">
                    <a:lumMod val="75000"/>
                  </a:schemeClr>
                </a:solidFill>
              </a:rPr>
              <a:t>Trojské válce</a:t>
            </a:r>
            <a:endParaRPr lang="cs-CZ" sz="4400" dirty="0" smtClean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OBSAH - STAROVĚKÉ ŘECKO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103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ATHÉNY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                    </a:t>
            </a:r>
          </a:p>
          <a:p>
            <a:pPr marL="0" indent="0">
              <a:buNone/>
            </a:pPr>
            <a:r>
              <a:rPr lang="cs-CZ" dirty="0" smtClean="0"/>
              <a:t>                         </a:t>
            </a:r>
            <a:r>
              <a:rPr lang="cs-CZ" sz="1000" dirty="0" smtClean="0">
                <a:solidFill>
                  <a:schemeClr val="accent4">
                    <a:lumMod val="75000"/>
                  </a:schemeClr>
                </a:solidFill>
              </a:rPr>
              <a:t>obr.1</a:t>
            </a:r>
            <a:r>
              <a:rPr lang="cs-CZ" dirty="0" smtClean="0"/>
              <a:t>   </a:t>
            </a:r>
            <a:r>
              <a:rPr lang="cs-CZ" sz="2000" dirty="0" smtClean="0">
                <a:solidFill>
                  <a:schemeClr val="accent4">
                    <a:lumMod val="75000"/>
                  </a:schemeClr>
                </a:solidFill>
              </a:rPr>
              <a:t>Akropolis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          </a:t>
            </a:r>
          </a:p>
          <a:p>
            <a:pPr marL="0" indent="0">
              <a:buNone/>
            </a:pPr>
            <a:endParaRPr lang="cs-CZ" dirty="0" smtClean="0">
              <a:solidFill>
                <a:schemeClr val="accent4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                         </a:t>
            </a:r>
            <a:r>
              <a:rPr lang="cs-CZ" sz="1000" dirty="0" smtClean="0">
                <a:solidFill>
                  <a:schemeClr val="accent4">
                    <a:lumMod val="75000"/>
                  </a:schemeClr>
                </a:solidFill>
              </a:rPr>
              <a:t>obr.2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   </a:t>
            </a:r>
            <a:r>
              <a:rPr lang="cs-CZ" sz="2000" dirty="0" smtClean="0">
                <a:solidFill>
                  <a:schemeClr val="accent4">
                    <a:lumMod val="75000"/>
                  </a:schemeClr>
                </a:solidFill>
              </a:rPr>
              <a:t>Hadriánův </a:t>
            </a:r>
          </a:p>
          <a:p>
            <a:pPr marL="0" indent="0">
              <a:buNone/>
            </a:pPr>
            <a:r>
              <a:rPr lang="cs-CZ" sz="2000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4">
                    <a:lumMod val="75000"/>
                  </a:schemeClr>
                </a:solidFill>
              </a:rPr>
              <a:t>                                           oblouk                                                           </a:t>
            </a:r>
          </a:p>
          <a:p>
            <a:pPr marL="0" indent="0">
              <a:buNone/>
            </a:pPr>
            <a:endParaRPr lang="cs-CZ" sz="2000" dirty="0">
              <a:solidFill>
                <a:schemeClr val="accent4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accent4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                         </a:t>
            </a:r>
            <a:r>
              <a:rPr lang="cs-CZ" sz="1000" dirty="0" smtClean="0">
                <a:solidFill>
                  <a:schemeClr val="accent4">
                    <a:lumMod val="75000"/>
                  </a:schemeClr>
                </a:solidFill>
              </a:rPr>
              <a:t>obr.3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   </a:t>
            </a:r>
            <a:r>
              <a:rPr lang="cs-CZ" sz="2000" dirty="0" err="1" smtClean="0">
                <a:solidFill>
                  <a:schemeClr val="accent4">
                    <a:lumMod val="75000"/>
                  </a:schemeClr>
                </a:solidFill>
              </a:rPr>
              <a:t>Hefaistův</a:t>
            </a:r>
            <a:endParaRPr lang="cs-CZ" sz="2000" dirty="0">
              <a:solidFill>
                <a:schemeClr val="accent4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                                  </a:t>
            </a:r>
            <a:r>
              <a:rPr lang="cs-CZ" sz="2000" dirty="0" smtClean="0">
                <a:solidFill>
                  <a:schemeClr val="accent4">
                    <a:lumMod val="75000"/>
                  </a:schemeClr>
                </a:solidFill>
              </a:rPr>
              <a:t>chrám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endParaRPr lang="cs-CZ" sz="2000" dirty="0">
              <a:solidFill>
                <a:schemeClr val="accent4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4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- rozvíjely a uznávaly  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  demokracii</a:t>
            </a:r>
          </a:p>
          <a:p>
            <a:pPr>
              <a:buFontTx/>
              <a:buChar char="-"/>
            </a:pPr>
            <a:endParaRPr lang="cs-CZ" sz="2400" dirty="0" smtClean="0">
              <a:solidFill>
                <a:schemeClr val="bg2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- občané se podíleli na   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   správě města</a:t>
            </a:r>
          </a:p>
          <a:p>
            <a:pPr marL="0" indent="0">
              <a:buNone/>
            </a:pPr>
            <a:endParaRPr lang="cs-CZ" sz="2400" dirty="0" smtClean="0">
              <a:solidFill>
                <a:schemeClr val="bg2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- věnovali se umění a  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   literatuře</a:t>
            </a:r>
          </a:p>
          <a:p>
            <a:pPr marL="0" indent="0">
              <a:buNone/>
            </a:pPr>
            <a:endParaRPr lang="cs-CZ" sz="2400" dirty="0" smtClean="0">
              <a:solidFill>
                <a:schemeClr val="bg2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- měli vynikající loďstvo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340767"/>
            <a:ext cx="2095500" cy="157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209" y="3110481"/>
            <a:ext cx="2095500" cy="1504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209" y="4869160"/>
            <a:ext cx="2095500" cy="157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44950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SPARTA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2800" dirty="0" smtClean="0">
              <a:solidFill>
                <a:schemeClr val="accent4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- měla silnou armádu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- chlapci od 7 let byli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  vychováváni jako vojáci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- tvrdou výchovu měly i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 dívky</a:t>
            </a:r>
            <a:endParaRPr lang="cs-CZ" sz="2800" dirty="0">
              <a:solidFill>
                <a:schemeClr val="accent4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- slabší novorozenci byli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 svrháváni ze skály</a:t>
            </a:r>
          </a:p>
          <a:p>
            <a:pPr marL="0" indent="0">
              <a:buNone/>
            </a:pPr>
            <a:endParaRPr lang="cs-CZ" sz="28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</a:t>
            </a:r>
            <a:r>
              <a:rPr lang="cs-CZ" sz="1000" dirty="0" smtClean="0"/>
              <a:t>obr.4</a:t>
            </a:r>
            <a:r>
              <a:rPr lang="cs-CZ" dirty="0" smtClean="0"/>
              <a:t>             </a:t>
            </a:r>
          </a:p>
          <a:p>
            <a:pPr marL="0" indent="0">
              <a:buNone/>
            </a:pPr>
            <a:r>
              <a:rPr lang="cs-CZ" dirty="0" smtClean="0"/>
              <a:t>                       </a:t>
            </a:r>
            <a:r>
              <a:rPr lang="cs-CZ" sz="1000" dirty="0" smtClean="0"/>
              <a:t>obr.5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</a:t>
            </a:r>
          </a:p>
          <a:p>
            <a:pPr marL="0" indent="0">
              <a:buNone/>
            </a:pPr>
            <a:r>
              <a:rPr lang="cs-CZ" dirty="0" smtClean="0"/>
              <a:t>                        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</a:t>
            </a:r>
            <a:r>
              <a:rPr lang="cs-CZ" sz="1000" dirty="0" smtClean="0"/>
              <a:t>obr.6</a:t>
            </a:r>
            <a:r>
              <a:rPr lang="cs-CZ" dirty="0" smtClean="0"/>
              <a:t>   </a:t>
            </a:r>
          </a:p>
          <a:p>
            <a:pPr marL="0" indent="0">
              <a:buNone/>
            </a:pPr>
            <a:r>
              <a:rPr lang="cs-CZ" dirty="0" err="1">
                <a:solidFill>
                  <a:schemeClr val="bg2">
                    <a:lumMod val="20000"/>
                    <a:lumOff val="80000"/>
                  </a:schemeClr>
                </a:solidFill>
              </a:rPr>
              <a:t>h</a:t>
            </a:r>
            <a:r>
              <a:rPr lang="cs-CZ" dirty="0" err="1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opliti</a:t>
            </a:r>
            <a:r>
              <a:rPr lang="cs-CZ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 = pěší </a:t>
            </a:r>
          </a:p>
          <a:p>
            <a:pPr marL="0" indent="0">
              <a:buNone/>
            </a:pPr>
            <a:r>
              <a:rPr lang="cs-CZ" dirty="0">
                <a:solidFill>
                  <a:schemeClr val="bg2">
                    <a:lumMod val="20000"/>
                    <a:lumOff val="8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               vojáci</a:t>
            </a:r>
            <a:endParaRPr lang="cs-CZ" dirty="0">
              <a:solidFill>
                <a:schemeClr val="bg2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4967" y="1512646"/>
            <a:ext cx="1944216" cy="1296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4404" y="2996952"/>
            <a:ext cx="1848410" cy="13863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645788"/>
            <a:ext cx="1662022" cy="1863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83984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OLYMPIJSKÉ HRY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- antické olympijské hry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 byly nejvýznamnější  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řecké hry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- konaly se každé 4 roky</a:t>
            </a:r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 v Olympii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- v době her se nesmělo  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 nikde válčit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- vítěz získal věnec a  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 všeobecnou úctu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</a:t>
            </a:r>
            <a:r>
              <a:rPr lang="cs-CZ" sz="1000" dirty="0" smtClean="0"/>
              <a:t>obr.7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2400" dirty="0" err="1">
                <a:solidFill>
                  <a:schemeClr val="bg2">
                    <a:lumMod val="20000"/>
                    <a:lumOff val="80000"/>
                  </a:schemeClr>
                </a:solidFill>
              </a:rPr>
              <a:t>p</a:t>
            </a:r>
            <a:r>
              <a:rPr lang="cs-CZ" sz="2400" dirty="0" err="1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alaestra</a:t>
            </a:r>
            <a:r>
              <a:rPr lang="cs-CZ" sz="24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 = sportovně výchovné zařízení</a:t>
            </a:r>
            <a:endParaRPr lang="cs-CZ" sz="2400" dirty="0">
              <a:solidFill>
                <a:schemeClr val="bg2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700808"/>
            <a:ext cx="1905000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05302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72344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ŘEČTÍ BOHOVÉ A BOHYNĚ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8363272" cy="457200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                   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1000" dirty="0" smtClean="0"/>
              <a:t>                                                    Obr.8</a:t>
            </a:r>
            <a:endParaRPr lang="cs-CZ" sz="1100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</a:t>
            </a:r>
            <a:r>
              <a:rPr lang="cs-CZ" sz="1000" dirty="0" smtClean="0"/>
              <a:t> obr.9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</a:t>
            </a:r>
            <a:r>
              <a:rPr lang="cs-CZ" sz="1000" dirty="0" smtClean="0"/>
              <a:t>                                                 obr.10  </a:t>
            </a:r>
            <a:r>
              <a:rPr lang="cs-CZ" dirty="0" smtClean="0"/>
              <a:t>                 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538502" y="1484784"/>
            <a:ext cx="6180553" cy="466226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1800" dirty="0" smtClean="0"/>
              <a:t>Úkol: spoj obrázek se správným jménem   </a:t>
            </a:r>
            <a:r>
              <a:rPr lang="cs-CZ" sz="1000" dirty="0" smtClean="0"/>
              <a:t>obr.11</a:t>
            </a:r>
            <a:endParaRPr lang="cs-CZ" sz="1800" dirty="0" smtClean="0"/>
          </a:p>
          <a:p>
            <a:pPr marL="0" indent="0">
              <a:buNone/>
            </a:pPr>
            <a:r>
              <a:rPr lang="cs-CZ" sz="2800" dirty="0" smtClean="0"/>
              <a:t>                                              </a:t>
            </a:r>
            <a:endParaRPr lang="cs-CZ" sz="2800" dirty="0"/>
          </a:p>
          <a:p>
            <a:pPr marL="0" indent="0">
              <a:buNone/>
            </a:pPr>
            <a:r>
              <a:rPr lang="cs-CZ" sz="2200" b="1" dirty="0" smtClean="0"/>
              <a:t>   - HYPNOS </a:t>
            </a:r>
            <a:r>
              <a:rPr lang="cs-CZ" sz="2200" dirty="0" smtClean="0"/>
              <a:t>(bůh spánku)                                                        </a:t>
            </a:r>
          </a:p>
          <a:p>
            <a:pPr marL="0" indent="0">
              <a:buNone/>
            </a:pPr>
            <a:endParaRPr lang="cs-CZ" sz="2200" dirty="0" smtClean="0"/>
          </a:p>
          <a:p>
            <a:pPr marL="0" indent="0">
              <a:buNone/>
            </a:pPr>
            <a:r>
              <a:rPr lang="cs-CZ" sz="2200" dirty="0" smtClean="0"/>
              <a:t>   - AFRODITÉ (bohyně lásky)  </a:t>
            </a:r>
          </a:p>
          <a:p>
            <a:pPr>
              <a:buFontTx/>
              <a:buChar char="-"/>
            </a:pPr>
            <a:endParaRPr lang="cs-CZ" sz="2200" dirty="0" smtClean="0"/>
          </a:p>
          <a:p>
            <a:pPr marL="0" indent="0">
              <a:buNone/>
            </a:pPr>
            <a:r>
              <a:rPr lang="cs-CZ" sz="2200" dirty="0" smtClean="0"/>
              <a:t>   - HÁDÉS (bůh podsvětí)                         </a:t>
            </a:r>
            <a:r>
              <a:rPr lang="cs-CZ" sz="1000" dirty="0" smtClean="0"/>
              <a:t>obr.12                                 obr.13</a:t>
            </a:r>
            <a:endParaRPr lang="cs-CZ" sz="2200" dirty="0" smtClean="0"/>
          </a:p>
          <a:p>
            <a:pPr>
              <a:buFontTx/>
              <a:buChar char="-"/>
            </a:pPr>
            <a:endParaRPr lang="cs-CZ" sz="2200" dirty="0" smtClean="0"/>
          </a:p>
          <a:p>
            <a:pPr marL="0" indent="0">
              <a:buNone/>
            </a:pPr>
            <a:r>
              <a:rPr lang="cs-CZ" sz="2200" dirty="0" smtClean="0"/>
              <a:t>   - ZEUS (nejvyšší bůh)</a:t>
            </a:r>
          </a:p>
          <a:p>
            <a:pPr>
              <a:buFontTx/>
              <a:buChar char="-"/>
            </a:pPr>
            <a:endParaRPr lang="cs-CZ" sz="2200" dirty="0" smtClean="0"/>
          </a:p>
          <a:p>
            <a:pPr marL="0" indent="0">
              <a:buNone/>
            </a:pPr>
            <a:r>
              <a:rPr lang="cs-CZ" sz="2200" dirty="0" smtClean="0"/>
              <a:t>   - POSEIDON (bůh moře)</a:t>
            </a:r>
          </a:p>
          <a:p>
            <a:pPr marL="0" indent="0">
              <a:buNone/>
            </a:pPr>
            <a:r>
              <a:rPr lang="cs-CZ" sz="2200" dirty="0" smtClean="0"/>
              <a:t>                                                       </a:t>
            </a:r>
          </a:p>
          <a:p>
            <a:pPr marL="0" indent="0">
              <a:buNone/>
            </a:pPr>
            <a:r>
              <a:rPr lang="cs-CZ" sz="2200" dirty="0" smtClean="0"/>
              <a:t>   - ARTEMIS (bohyně lovu)                    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650" y="4701723"/>
            <a:ext cx="1242138" cy="1656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262546"/>
            <a:ext cx="1178286" cy="18102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8843" y="1484784"/>
            <a:ext cx="1920213" cy="144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8250" y="1252635"/>
            <a:ext cx="1196936" cy="19044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4692" y="3901742"/>
            <a:ext cx="1354364" cy="2021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857" y="3284984"/>
            <a:ext cx="1661723" cy="1296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50494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LEGENDA O TROJSKÉ VÁLCE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000" dirty="0" smtClean="0">
                <a:solidFill>
                  <a:schemeClr val="accent4">
                    <a:lumMod val="75000"/>
                  </a:schemeClr>
                </a:solidFill>
              </a:rPr>
              <a:t>Trojský princ Paris vybral ze tří bohyní tu nejkrásnější –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Afroditu.</a:t>
            </a:r>
            <a:r>
              <a:rPr lang="cs-CZ" sz="2000" dirty="0" smtClean="0">
                <a:solidFill>
                  <a:schemeClr val="accent4">
                    <a:lumMod val="75000"/>
                  </a:schemeClr>
                </a:solidFill>
              </a:rPr>
              <a:t> Ta mu za odměnu slíbila nejkrásnější ženu, spartskou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Helenu.</a:t>
            </a:r>
            <a:r>
              <a:rPr lang="cs-CZ" sz="2000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endParaRPr lang="cs-CZ" sz="2000" dirty="0" smtClean="0">
              <a:solidFill>
                <a:schemeClr val="accent4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accent4">
                    <a:lumMod val="75000"/>
                  </a:schemeClr>
                </a:solidFill>
              </a:rPr>
              <a:t>Paris ji unesl do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Troje.</a:t>
            </a:r>
            <a:r>
              <a:rPr lang="cs-CZ" sz="2000" dirty="0" smtClean="0">
                <a:solidFill>
                  <a:schemeClr val="accent4">
                    <a:lumMod val="75000"/>
                  </a:schemeClr>
                </a:solidFill>
              </a:rPr>
              <a:t> Spartský král ji chtěl zpátky a tak vypukla válka, která trvala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10 let.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accent4">
                    <a:lumMod val="75000"/>
                  </a:schemeClr>
                </a:solidFill>
              </a:rPr>
              <a:t>TROJA byla dobyta lstí, ve které měl důležitou roli tzv.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TROJSKÝ KŮŇ. </a:t>
            </a:r>
          </a:p>
          <a:p>
            <a:pPr marL="0" indent="0">
              <a:buNone/>
            </a:pPr>
            <a:endParaRPr lang="cs-CZ" sz="1600" dirty="0" smtClean="0">
              <a:solidFill>
                <a:schemeClr val="accent4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1600" dirty="0" smtClean="0">
                <a:solidFill>
                  <a:schemeClr val="accent4">
                    <a:lumMod val="75000"/>
                  </a:schemeClr>
                </a:solidFill>
              </a:rPr>
              <a:t>Úkol: spoj obrázek se jménem </a:t>
            </a:r>
            <a:r>
              <a:rPr lang="cs-CZ" sz="2000" dirty="0" smtClean="0">
                <a:solidFill>
                  <a:schemeClr val="accent4">
                    <a:lumMod val="75000"/>
                  </a:schemeClr>
                </a:solidFill>
              </a:rPr>
              <a:t>– Helena              Paris                   Achilleus 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accent4">
                    <a:lumMod val="75000"/>
                  </a:schemeClr>
                </a:solidFill>
              </a:rPr>
              <a:t>    Trojský kůň           trojské hradby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    </a:t>
            </a:r>
            <a:r>
              <a:rPr lang="cs-CZ" sz="1000" dirty="0" smtClean="0"/>
              <a:t> obr.14                                                                               obr.15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</a:t>
            </a:r>
            <a:r>
              <a:rPr lang="cs-CZ" sz="1000" dirty="0" smtClean="0"/>
              <a:t> obr.18</a:t>
            </a:r>
            <a:r>
              <a:rPr lang="cs-CZ" dirty="0" smtClean="0"/>
              <a:t>        </a:t>
            </a:r>
            <a:r>
              <a:rPr lang="cs-CZ" sz="1000" dirty="0" smtClean="0"/>
              <a:t>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sz="1000" dirty="0" smtClean="0"/>
              <a:t>obr.16                                                           </a:t>
            </a:r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r>
              <a:rPr lang="cs-CZ" sz="1000" dirty="0"/>
              <a:t> </a:t>
            </a:r>
            <a:r>
              <a:rPr lang="cs-CZ" sz="1000" dirty="0" smtClean="0"/>
              <a:t>   obr.17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0280" y="3933055"/>
            <a:ext cx="1406933" cy="21295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5923" y="5157192"/>
            <a:ext cx="1879476" cy="14096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4975" y="1258322"/>
            <a:ext cx="1036957" cy="21728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258323"/>
            <a:ext cx="1029748" cy="21728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5923" y="3645024"/>
            <a:ext cx="1803765" cy="13528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47699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1. Starověká Řecká města byla: </a:t>
            </a:r>
            <a:r>
              <a:rPr lang="cs-CZ" dirty="0" smtClean="0"/>
              <a:t>ATHÉNY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cs-CZ" dirty="0" smtClean="0"/>
              <a:t>   ŘÍM  SPARTA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2. Athény prosazovaly vojenskou výchovu: </a:t>
            </a:r>
            <a:r>
              <a:rPr lang="cs-CZ" dirty="0" smtClean="0"/>
              <a:t>ANO      NE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3. Sparta vychovávala přísně chlapce i dívky: </a:t>
            </a:r>
            <a:r>
              <a:rPr lang="cs-CZ" dirty="0" smtClean="0"/>
              <a:t>NE   ANO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4. Olympijské hry se konaly ve: </a:t>
            </a:r>
            <a:r>
              <a:rPr lang="cs-CZ" smtClean="0"/>
              <a:t>SPARTĚ     OLYMPII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5. Nejvyšší řecký bůh byl: </a:t>
            </a:r>
            <a:r>
              <a:rPr lang="cs-CZ" dirty="0" smtClean="0"/>
              <a:t>POSEIDON     ZEUS    HÁDÉS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6. Trojský princ byl: </a:t>
            </a:r>
            <a:r>
              <a:rPr lang="cs-CZ" dirty="0" smtClean="0"/>
              <a:t>ODYSSEUS     ACHILLEUS     PARIS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7. Unesená princezna byla: </a:t>
            </a:r>
            <a:r>
              <a:rPr lang="cs-CZ" dirty="0" smtClean="0"/>
              <a:t>ATHÉNA  CHLOÉ   HELENA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8. Součástí řecké lsti byl dřevěný: </a:t>
            </a:r>
            <a:r>
              <a:rPr lang="cs-CZ" dirty="0" smtClean="0"/>
              <a:t>KŮŇ   OSEL    ZEBRA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9. Trojská válka trvala: </a:t>
            </a:r>
            <a:r>
              <a:rPr lang="cs-CZ" dirty="0" smtClean="0"/>
              <a:t>11 let          20 let          10 let    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TEST – VYBER SPRÁVNOU ODPOVĚĎ</a:t>
            </a:r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5364088" y="1484784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6588224" y="3356992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7337361" y="2924944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7668344" y="2420888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7812360" y="1950368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7668344" y="1453952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7049329" y="5301208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508104" y="4797152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7758786" y="4293096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eselý obličej 13"/>
          <p:cNvSpPr/>
          <p:nvPr/>
        </p:nvSpPr>
        <p:spPr>
          <a:xfrm>
            <a:off x="7922662" y="3861048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1099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Tx/>
              <a:buChar char="-"/>
            </a:pPr>
            <a:r>
              <a:rPr lang="cs-CZ" sz="1200" dirty="0" smtClean="0">
                <a:solidFill>
                  <a:schemeClr val="bg2">
                    <a:lumMod val="50000"/>
                  </a:schemeClr>
                </a:solidFill>
                <a:hlinkClick r:id="rId2"/>
              </a:rPr>
              <a:t>Obr.1 - http</a:t>
            </a:r>
            <a:r>
              <a:rPr lang="cs-CZ" sz="1200" dirty="0">
                <a:solidFill>
                  <a:schemeClr val="bg2">
                    <a:lumMod val="50000"/>
                  </a:schemeClr>
                </a:solidFill>
                <a:hlinkClick r:id="rId2"/>
              </a:rPr>
              <a:t>://</a:t>
            </a:r>
            <a:r>
              <a:rPr lang="cs-CZ" sz="1200" dirty="0" smtClean="0">
                <a:solidFill>
                  <a:schemeClr val="bg2">
                    <a:lumMod val="50000"/>
                  </a:schemeClr>
                </a:solidFill>
                <a:hlinkClick r:id="rId2"/>
              </a:rPr>
              <a:t>cs.wikipedia.org/wiki/Soubor:Acropole1.jpg</a:t>
            </a:r>
            <a:r>
              <a:rPr lang="cs-CZ" sz="1200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</a:p>
          <a:p>
            <a:pPr>
              <a:buFontTx/>
              <a:buChar char="-"/>
            </a:pPr>
            <a:r>
              <a:rPr lang="cs-CZ" sz="1200" dirty="0" smtClean="0">
                <a:solidFill>
                  <a:schemeClr val="bg2">
                    <a:lumMod val="50000"/>
                  </a:schemeClr>
                </a:solidFill>
                <a:hlinkClick r:id="rId3"/>
              </a:rPr>
              <a:t>Obr.2 -http</a:t>
            </a:r>
            <a:r>
              <a:rPr lang="cs-CZ" sz="1200" dirty="0">
                <a:solidFill>
                  <a:schemeClr val="bg2">
                    <a:lumMod val="50000"/>
                  </a:schemeClr>
                </a:solidFill>
                <a:hlinkClick r:id="rId3"/>
              </a:rPr>
              <a:t>://</a:t>
            </a:r>
            <a:r>
              <a:rPr lang="cs-CZ" sz="1200" dirty="0" smtClean="0">
                <a:solidFill>
                  <a:schemeClr val="bg2">
                    <a:lumMod val="50000"/>
                  </a:schemeClr>
                </a:solidFill>
                <a:hlinkClick r:id="rId3"/>
              </a:rPr>
              <a:t>cs.wikipedia.org/wiki/</a:t>
            </a:r>
            <a:r>
              <a:rPr lang="cs-CZ" sz="1200" dirty="0" err="1" smtClean="0">
                <a:solidFill>
                  <a:schemeClr val="bg2">
                    <a:lumMod val="50000"/>
                  </a:schemeClr>
                </a:solidFill>
                <a:hlinkClick r:id="rId3"/>
              </a:rPr>
              <a:t>Soubor:AteneOlympieionDaAcropoli.jpg</a:t>
            </a:r>
            <a:endParaRPr lang="cs-CZ" sz="1200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r>
              <a:rPr lang="cs-CZ" sz="1200" dirty="0">
                <a:solidFill>
                  <a:schemeClr val="bg2">
                    <a:lumMod val="50000"/>
                  </a:schemeClr>
                </a:solidFill>
              </a:rPr>
              <a:t>Obr.3 - http://cs.wikipedia.org/wiki/Soubor:TempleHephaistosAthens.jpg</a:t>
            </a:r>
            <a:endParaRPr lang="cs-CZ" sz="1200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r>
              <a:rPr lang="cs-CZ" sz="1200" dirty="0" smtClean="0">
                <a:solidFill>
                  <a:schemeClr val="bg2">
                    <a:lumMod val="50000"/>
                  </a:schemeClr>
                </a:solidFill>
                <a:hlinkClick r:id="rId4"/>
              </a:rPr>
              <a:t>Obr.4 - http</a:t>
            </a:r>
            <a:r>
              <a:rPr lang="cs-CZ" sz="1200" dirty="0">
                <a:solidFill>
                  <a:schemeClr val="bg2">
                    <a:lumMod val="50000"/>
                  </a:schemeClr>
                </a:solidFill>
                <a:hlinkClick r:id="rId4"/>
              </a:rPr>
              <a:t>://</a:t>
            </a:r>
            <a:r>
              <a:rPr lang="cs-CZ" sz="1200" dirty="0" smtClean="0">
                <a:solidFill>
                  <a:schemeClr val="bg2">
                    <a:lumMod val="50000"/>
                  </a:schemeClr>
                </a:solidFill>
                <a:hlinkClick r:id="rId4"/>
              </a:rPr>
              <a:t>cs.wikipedia.org/wiki/Soubor:Hoplites_fight_Louvre_E735.jpg</a:t>
            </a:r>
            <a:endParaRPr lang="cs-CZ" sz="1200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r>
              <a:rPr lang="cs-CZ" sz="1200" dirty="0" smtClean="0">
                <a:solidFill>
                  <a:schemeClr val="bg2">
                    <a:lumMod val="50000"/>
                  </a:schemeClr>
                </a:solidFill>
                <a:hlinkClick r:id="rId5"/>
              </a:rPr>
              <a:t>Obr.5 - http</a:t>
            </a:r>
            <a:r>
              <a:rPr lang="cs-CZ" sz="1200" dirty="0">
                <a:solidFill>
                  <a:schemeClr val="bg2">
                    <a:lumMod val="50000"/>
                  </a:schemeClr>
                </a:solidFill>
                <a:hlinkClick r:id="rId5"/>
              </a:rPr>
              <a:t>://</a:t>
            </a:r>
            <a:r>
              <a:rPr lang="cs-CZ" sz="1200" dirty="0" smtClean="0">
                <a:solidFill>
                  <a:schemeClr val="bg2">
                    <a:lumMod val="50000"/>
                  </a:schemeClr>
                </a:solidFill>
                <a:hlinkClick r:id="rId5"/>
              </a:rPr>
              <a:t>cs.wikipedia.org/wiki/Soubor:Hoplite_fight_from_Athens_Museum.jpg</a:t>
            </a:r>
            <a:endParaRPr lang="cs-CZ" sz="1200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r>
              <a:rPr lang="cs-CZ" sz="1200" dirty="0" smtClean="0">
                <a:solidFill>
                  <a:schemeClr val="bg2">
                    <a:lumMod val="50000"/>
                  </a:schemeClr>
                </a:solidFill>
                <a:hlinkClick r:id="rId6"/>
              </a:rPr>
              <a:t>Obr.6 - http</a:t>
            </a:r>
            <a:r>
              <a:rPr lang="cs-CZ" sz="1200" dirty="0">
                <a:solidFill>
                  <a:schemeClr val="bg2">
                    <a:lumMod val="50000"/>
                  </a:schemeClr>
                </a:solidFill>
                <a:hlinkClick r:id="rId6"/>
              </a:rPr>
              <a:t>://</a:t>
            </a:r>
            <a:r>
              <a:rPr lang="cs-CZ" sz="1200" dirty="0" smtClean="0">
                <a:solidFill>
                  <a:schemeClr val="bg2">
                    <a:lumMod val="50000"/>
                  </a:schemeClr>
                </a:solidFill>
                <a:hlinkClick r:id="rId6"/>
              </a:rPr>
              <a:t>cs.wikipedia.org/wiki/Soubor:Hoplitodromos_Staatliche_Antikensammlungen_1471.jpg</a:t>
            </a:r>
            <a:endParaRPr lang="cs-CZ" sz="1200" dirty="0">
              <a:solidFill>
                <a:schemeClr val="bg2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r>
              <a:rPr lang="cs-CZ" sz="1200" dirty="0" smtClean="0">
                <a:solidFill>
                  <a:schemeClr val="bg2">
                    <a:lumMod val="50000"/>
                  </a:schemeClr>
                </a:solidFill>
                <a:hlinkClick r:id="rId7"/>
              </a:rPr>
              <a:t>Obr.7 - http</a:t>
            </a:r>
            <a:r>
              <a:rPr lang="cs-CZ" sz="1200" dirty="0">
                <a:solidFill>
                  <a:schemeClr val="bg2">
                    <a:lumMod val="50000"/>
                  </a:schemeClr>
                </a:solidFill>
                <a:hlinkClick r:id="rId7"/>
              </a:rPr>
              <a:t>://cs.wikipedia.org/wiki/Soubor:Olympia_-_Palaestra_1.jpg</a:t>
            </a:r>
            <a:endParaRPr lang="cs-CZ" sz="1200" dirty="0">
              <a:solidFill>
                <a:schemeClr val="bg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1200" dirty="0" smtClean="0">
                <a:solidFill>
                  <a:schemeClr val="bg2">
                    <a:lumMod val="50000"/>
                  </a:schemeClr>
                </a:solidFill>
              </a:rPr>
              <a:t>       Obr.8 - </a:t>
            </a:r>
            <a:r>
              <a:rPr lang="cs-CZ" sz="1200" dirty="0">
                <a:solidFill>
                  <a:schemeClr val="bg2">
                    <a:lumMod val="50000"/>
                  </a:schemeClr>
                </a:solidFill>
                <a:hlinkClick r:id="rId8"/>
              </a:rPr>
              <a:t>http://cs.wikipedia.org/wiki/Soubor:Hades-et-Cerberus-III.jpg</a:t>
            </a:r>
            <a:endParaRPr lang="cs-CZ" sz="1200" dirty="0">
              <a:solidFill>
                <a:schemeClr val="bg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1200" dirty="0">
                <a:solidFill>
                  <a:schemeClr val="bg2">
                    <a:lumMod val="50000"/>
                  </a:schemeClr>
                </a:solidFill>
              </a:rPr>
              <a:t>       Obr.9 - </a:t>
            </a:r>
            <a:r>
              <a:rPr lang="cs-CZ" sz="1200" dirty="0">
                <a:solidFill>
                  <a:schemeClr val="bg2">
                    <a:lumMod val="50000"/>
                  </a:schemeClr>
                </a:solidFill>
                <a:hlinkClick r:id="rId9"/>
              </a:rPr>
              <a:t>http://</a:t>
            </a:r>
            <a:r>
              <a:rPr lang="cs-CZ" sz="1200" dirty="0" smtClean="0">
                <a:solidFill>
                  <a:schemeClr val="bg2">
                    <a:lumMod val="50000"/>
                  </a:schemeClr>
                </a:solidFill>
                <a:hlinkClick r:id="rId9"/>
              </a:rPr>
              <a:t>cs.wikipedia.org/wiki/Soubor:Waterhouse-sleep_and_his_half-brother_death-1874.jpg</a:t>
            </a:r>
            <a:endParaRPr lang="cs-CZ" sz="1200" dirty="0" smtClean="0">
              <a:solidFill>
                <a:schemeClr val="bg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1200" dirty="0">
                <a:solidFill>
                  <a:schemeClr val="bg2">
                    <a:lumMod val="50000"/>
                  </a:schemeClr>
                </a:solidFill>
              </a:rPr>
              <a:t>       Obr.10 - </a:t>
            </a:r>
            <a:r>
              <a:rPr lang="cs-CZ" sz="1200" dirty="0">
                <a:solidFill>
                  <a:schemeClr val="bg2">
                    <a:lumMod val="50000"/>
                  </a:schemeClr>
                </a:solidFill>
                <a:hlinkClick r:id="rId10"/>
              </a:rPr>
              <a:t>http://</a:t>
            </a:r>
            <a:r>
              <a:rPr lang="cs-CZ" sz="1200" dirty="0" smtClean="0">
                <a:solidFill>
                  <a:schemeClr val="bg2">
                    <a:lumMod val="50000"/>
                  </a:schemeClr>
                </a:solidFill>
                <a:hlinkClick r:id="rId10"/>
              </a:rPr>
              <a:t>cs.wikipedia.org/wiki/Soubor:Venus8.jpg</a:t>
            </a:r>
            <a:endParaRPr lang="cs-CZ" sz="1200" dirty="0" smtClean="0">
              <a:solidFill>
                <a:schemeClr val="bg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120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1200" dirty="0" smtClean="0">
                <a:solidFill>
                  <a:schemeClr val="bg2">
                    <a:lumMod val="50000"/>
                  </a:schemeClr>
                </a:solidFill>
              </a:rPr>
              <a:t>      Obr.11 - </a:t>
            </a:r>
            <a:r>
              <a:rPr lang="cs-CZ" sz="1200" dirty="0">
                <a:solidFill>
                  <a:schemeClr val="bg2">
                    <a:lumMod val="50000"/>
                  </a:schemeClr>
                </a:solidFill>
                <a:hlinkClick r:id="rId11"/>
              </a:rPr>
              <a:t>http://cs.wikipedia.org/wiki/Soubor:Ganymedes_Zeus_MET_L.1999.10.14.jpg</a:t>
            </a:r>
            <a:endParaRPr lang="cs-CZ" sz="1200" dirty="0">
              <a:solidFill>
                <a:schemeClr val="bg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1200" dirty="0" smtClean="0">
                <a:solidFill>
                  <a:schemeClr val="bg2">
                    <a:lumMod val="50000"/>
                  </a:schemeClr>
                </a:solidFill>
              </a:rPr>
              <a:t>       Obr.12 - </a:t>
            </a:r>
            <a:r>
              <a:rPr lang="cs-CZ" sz="1200" dirty="0">
                <a:solidFill>
                  <a:schemeClr val="bg2">
                    <a:lumMod val="50000"/>
                  </a:schemeClr>
                </a:solidFill>
                <a:hlinkClick r:id="rId12"/>
              </a:rPr>
              <a:t>http://cs.wikipedia.org/wiki/Soubor:Diane_de_Versailles_Leochares.jpg</a:t>
            </a:r>
            <a:endParaRPr lang="cs-CZ" sz="1200" dirty="0">
              <a:solidFill>
                <a:schemeClr val="bg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1200" dirty="0" smtClean="0">
                <a:solidFill>
                  <a:schemeClr val="bg2">
                    <a:lumMod val="50000"/>
                  </a:schemeClr>
                </a:solidFill>
              </a:rPr>
              <a:t>       Obr.13 - </a:t>
            </a:r>
            <a:r>
              <a:rPr lang="cs-CZ" sz="1200" dirty="0">
                <a:solidFill>
                  <a:schemeClr val="bg2">
                    <a:lumMod val="50000"/>
                  </a:schemeClr>
                </a:solidFill>
                <a:hlinkClick r:id="rId13"/>
              </a:rPr>
              <a:t>http://cs.wikipedia.org/wiki/Soubor:Angelo_Bronzino_048.jpg</a:t>
            </a:r>
            <a:endParaRPr lang="cs-CZ" sz="1200" dirty="0">
              <a:solidFill>
                <a:schemeClr val="bg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1200" dirty="0" smtClean="0">
                <a:solidFill>
                  <a:schemeClr val="bg2">
                    <a:lumMod val="50000"/>
                  </a:schemeClr>
                </a:solidFill>
              </a:rPr>
              <a:t>       Obr.14 - </a:t>
            </a:r>
            <a:r>
              <a:rPr lang="cs-CZ" sz="1200" dirty="0">
                <a:solidFill>
                  <a:schemeClr val="bg2">
                    <a:lumMod val="50000"/>
                  </a:schemeClr>
                </a:solidFill>
                <a:hlinkClick r:id="rId14"/>
              </a:rPr>
              <a:t>http://cs.wikipedia.org/wiki/Soubor:Paris_villa_Adriana_Louvre_Ma4708.jpg</a:t>
            </a:r>
            <a:endParaRPr lang="cs-CZ" sz="1200" dirty="0" smtClean="0">
              <a:solidFill>
                <a:schemeClr val="bg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1200" dirty="0" smtClean="0">
                <a:solidFill>
                  <a:schemeClr val="bg2">
                    <a:lumMod val="50000"/>
                  </a:schemeClr>
                </a:solidFill>
              </a:rPr>
              <a:t>       Obr.15 - </a:t>
            </a:r>
            <a:r>
              <a:rPr lang="cs-CZ" sz="1200" dirty="0">
                <a:solidFill>
                  <a:schemeClr val="bg2">
                    <a:lumMod val="50000"/>
                  </a:schemeClr>
                </a:solidFill>
                <a:hlinkClick r:id="rId14"/>
              </a:rPr>
              <a:t>http://cs.wikipedia.org/wiki/Soubor:Paris_villa_Adriana_Louvre_Ma4708.jpg</a:t>
            </a:r>
            <a:endParaRPr lang="cs-CZ" sz="1200" dirty="0" smtClean="0">
              <a:solidFill>
                <a:schemeClr val="bg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1200" dirty="0" smtClean="0">
                <a:solidFill>
                  <a:schemeClr val="bg2">
                    <a:lumMod val="50000"/>
                  </a:schemeClr>
                </a:solidFill>
              </a:rPr>
              <a:t>       Obr.16 - </a:t>
            </a:r>
            <a:r>
              <a:rPr lang="cs-CZ" sz="1200" dirty="0">
                <a:solidFill>
                  <a:schemeClr val="bg2">
                    <a:lumMod val="50000"/>
                  </a:schemeClr>
                </a:solidFill>
                <a:hlinkClick r:id="rId14"/>
              </a:rPr>
              <a:t>http://cs.wikipedia.org/wiki/Soubor:Paris_villa_Adriana_Louvre_Ma4708.jpg</a:t>
            </a:r>
            <a:endParaRPr lang="cs-CZ" sz="1200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r>
              <a:rPr lang="cs-CZ" sz="1200" dirty="0" smtClean="0">
                <a:solidFill>
                  <a:schemeClr val="bg2">
                    <a:lumMod val="50000"/>
                  </a:schemeClr>
                </a:solidFill>
                <a:hlinkClick r:id="rId15"/>
              </a:rPr>
              <a:t>Obr.17 - http</a:t>
            </a:r>
            <a:r>
              <a:rPr lang="cs-CZ" sz="1200" dirty="0">
                <a:solidFill>
                  <a:schemeClr val="bg2">
                    <a:lumMod val="50000"/>
                  </a:schemeClr>
                </a:solidFill>
                <a:hlinkClick r:id="rId15"/>
              </a:rPr>
              <a:t>://</a:t>
            </a:r>
            <a:r>
              <a:rPr lang="cs-CZ" sz="1200" dirty="0" smtClean="0">
                <a:solidFill>
                  <a:schemeClr val="bg2">
                    <a:lumMod val="50000"/>
                  </a:schemeClr>
                </a:solidFill>
                <a:hlinkClick r:id="rId15"/>
              </a:rPr>
              <a:t>cs.wikipedia.org/wiki/Soubor:Detail_of_Achilles_thniskon.JPG</a:t>
            </a:r>
            <a:endParaRPr lang="cs-CZ" sz="1200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r>
              <a:rPr lang="cs-CZ" sz="1200" dirty="0" smtClean="0">
                <a:solidFill>
                  <a:schemeClr val="bg2">
                    <a:lumMod val="50000"/>
                  </a:schemeClr>
                </a:solidFill>
              </a:rPr>
              <a:t>Obr.18 - </a:t>
            </a:r>
            <a:r>
              <a:rPr lang="cs-CZ" sz="1200" dirty="0">
                <a:solidFill>
                  <a:schemeClr val="bg2">
                    <a:lumMod val="50000"/>
                  </a:schemeClr>
                </a:solidFill>
                <a:hlinkClick r:id="rId16"/>
              </a:rPr>
              <a:t>http://cs.wikipedia.org/wiki/Soubor:Troy1.jpg</a:t>
            </a:r>
            <a:endParaRPr lang="cs-CZ" sz="1200" dirty="0">
              <a:solidFill>
                <a:schemeClr val="bg2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1200" dirty="0" smtClean="0"/>
          </a:p>
          <a:p>
            <a:pPr>
              <a:buFontTx/>
              <a:buChar char="-"/>
            </a:pP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  <a:p>
            <a:pPr>
              <a:buFontTx/>
              <a:buChar char="-"/>
            </a:pPr>
            <a:endParaRPr lang="cs-CZ" sz="1200" dirty="0">
              <a:solidFill>
                <a:schemeClr val="bg2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1600" dirty="0"/>
          </a:p>
          <a:p>
            <a:pPr>
              <a:buFontTx/>
              <a:buChar char="-"/>
            </a:pPr>
            <a:endParaRPr lang="cs-CZ" sz="1600" dirty="0" smtClean="0"/>
          </a:p>
          <a:p>
            <a:pPr>
              <a:buFontTx/>
              <a:buChar char="-"/>
            </a:pPr>
            <a:endParaRPr lang="cs-CZ" sz="1600" dirty="0" smtClean="0"/>
          </a:p>
          <a:p>
            <a:pPr>
              <a:buFontTx/>
              <a:buChar char="-"/>
            </a:pPr>
            <a:endParaRPr lang="cs-CZ" sz="1600" dirty="0" smtClean="0"/>
          </a:p>
          <a:p>
            <a:pPr marL="0" indent="0">
              <a:buNone/>
            </a:pPr>
            <a:endParaRPr lang="cs-CZ" sz="1600" dirty="0" smtClean="0">
              <a:solidFill>
                <a:schemeClr val="bg2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1600" dirty="0" smtClean="0">
              <a:solidFill>
                <a:schemeClr val="bg2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1600" dirty="0" smtClean="0">
              <a:solidFill>
                <a:schemeClr val="bg2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1600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1600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ZDROJ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2484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Infinity">
      <a:dk1>
        <a:sysClr val="windowText" lastClr="000000"/>
      </a:dk1>
      <a:lt1>
        <a:sysClr val="window" lastClr="FFFFFF"/>
      </a:lt1>
      <a:dk2>
        <a:srgbClr val="EABB00"/>
      </a:dk2>
      <a:lt2>
        <a:srgbClr val="DEF2FA"/>
      </a:lt2>
      <a:accent1>
        <a:srgbClr val="983DB1"/>
      </a:accent1>
      <a:accent2>
        <a:srgbClr val="47D147"/>
      </a:accent2>
      <a:accent3>
        <a:srgbClr val="CC0053"/>
      </a:accent3>
      <a:accent4>
        <a:srgbClr val="EA950D"/>
      </a:accent4>
      <a:accent5>
        <a:srgbClr val="C800C8"/>
      </a:accent5>
      <a:accent6>
        <a:srgbClr val="6161FF"/>
      </a:accent6>
      <a:hlink>
        <a:srgbClr val="755D00"/>
      </a:hlink>
      <a:folHlink>
        <a:srgbClr val="31AEE0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379</TotalTime>
  <Words>586</Words>
  <Application>Microsoft Office PowerPoint</Application>
  <PresentationFormat>Předvádění na obrazovce (4:3)</PresentationFormat>
  <Paragraphs>180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Papír</vt:lpstr>
      <vt:lpstr>Prezentace aplikace PowerPoint</vt:lpstr>
      <vt:lpstr>ANOTACE</vt:lpstr>
      <vt:lpstr>OBSAH - STAROVĚKÉ ŘECKO</vt:lpstr>
      <vt:lpstr>ATHÉNY</vt:lpstr>
      <vt:lpstr>SPARTA</vt:lpstr>
      <vt:lpstr>OLYMPIJSKÉ HRY</vt:lpstr>
      <vt:lpstr>ŘEČTÍ BOHOVÉ A BOHYNĚ</vt:lpstr>
      <vt:lpstr>LEGENDA O TROJSKÉ VÁLCE</vt:lpstr>
      <vt:lpstr>TEST – VYBER SPRÁVNOU ODPOVĚĎ</vt:lpstr>
      <vt:lpstr>ZDROJ</vt:lpstr>
    </vt:vector>
  </TitlesOfParts>
  <Company>ATC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ŘECKO</dc:title>
  <dc:creator>Ucitel</dc:creator>
  <cp:lastModifiedBy>Markéta Březinová</cp:lastModifiedBy>
  <cp:revision>89</cp:revision>
  <dcterms:created xsi:type="dcterms:W3CDTF">2011-12-31T13:59:16Z</dcterms:created>
  <dcterms:modified xsi:type="dcterms:W3CDTF">2013-03-20T13:20:29Z</dcterms:modified>
</cp:coreProperties>
</file>