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5"/>
  </p:notesMasterIdLst>
  <p:sldIdLst>
    <p:sldId id="278" r:id="rId2"/>
    <p:sldId id="279" r:id="rId3"/>
    <p:sldId id="260" r:id="rId4"/>
    <p:sldId id="258" r:id="rId5"/>
    <p:sldId id="268" r:id="rId6"/>
    <p:sldId id="263" r:id="rId7"/>
    <p:sldId id="269" r:id="rId8"/>
    <p:sldId id="270" r:id="rId9"/>
    <p:sldId id="261" r:id="rId10"/>
    <p:sldId id="272" r:id="rId11"/>
    <p:sldId id="262" r:id="rId12"/>
    <p:sldId id="273" r:id="rId13"/>
    <p:sldId id="264" r:id="rId14"/>
    <p:sldId id="274" r:id="rId15"/>
    <p:sldId id="265" r:id="rId16"/>
    <p:sldId id="275" r:id="rId17"/>
    <p:sldId id="266" r:id="rId18"/>
    <p:sldId id="276" r:id="rId19"/>
    <p:sldId id="267" r:id="rId20"/>
    <p:sldId id="277" r:id="rId21"/>
    <p:sldId id="282" r:id="rId22"/>
    <p:sldId id="281" r:id="rId23"/>
    <p:sldId id="280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848" y="-27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40065A1-4474-4D54-A780-4B80EF9BF7BA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50D008-F4C0-49DB-A13D-967A2C9181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5030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50D008-F4C0-49DB-A13D-967A2C9181C3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50D008-F4C0-49DB-A13D-967A2C9181C3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50D008-F4C0-49DB-A13D-967A2C9181C3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50D008-F4C0-49DB-A13D-967A2C9181C3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Obr.</a:t>
            </a:r>
            <a:r>
              <a:rPr lang="cs-CZ" baseline="0" dirty="0" smtClean="0"/>
              <a:t> 5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50D008-F4C0-49DB-A13D-967A2C9181C3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Obr. 6: Z</a:t>
            </a:r>
            <a:r>
              <a:rPr lang="cs-CZ" baseline="0" dirty="0" smtClean="0"/>
              <a:t> vesmíru jsou na Zemi vidět všechna tři skupenství vody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50D008-F4C0-49DB-A13D-967A2C9181C3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Obr.7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50D008-F4C0-49DB-A13D-967A2C9181C3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Obr. 8: V levé spodní části lze vidět tzv. Velkou rudou skvrnu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50D008-F4C0-49DB-A13D-967A2C9181C3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Obr. 9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50D008-F4C0-49DB-A13D-967A2C9181C3}" type="slidenum">
              <a:rPr lang="cs-CZ" smtClean="0"/>
              <a:pPr/>
              <a:t>16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Obr. 10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50D008-F4C0-49DB-A13D-967A2C9181C3}" type="slidenum">
              <a:rPr lang="cs-CZ" smtClean="0"/>
              <a:pPr/>
              <a:t>18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Obr. 11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50D008-F4C0-49DB-A13D-967A2C9181C3}" type="slidenum">
              <a:rPr lang="cs-CZ" smtClean="0"/>
              <a:pPr/>
              <a:t>20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Obr. 11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50D008-F4C0-49DB-A13D-967A2C9181C3}" type="slidenum">
              <a:rPr lang="cs-CZ" smtClean="0"/>
              <a:pPr/>
              <a:t>21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B194D-2584-4094-A144-AE133FA988B9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E07290-3014-41F0-A7A8-ACAFB69FAE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B194D-2584-4094-A144-AE133FA988B9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E07290-3014-41F0-A7A8-ACAFB69FAE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B194D-2584-4094-A144-AE133FA988B9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E07290-3014-41F0-A7A8-ACAFB69FAE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B194D-2584-4094-A144-AE133FA988B9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E07290-3014-41F0-A7A8-ACAFB69FAE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B194D-2584-4094-A144-AE133FA988B9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E07290-3014-41F0-A7A8-ACAFB69FAE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B194D-2584-4094-A144-AE133FA988B9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E07290-3014-41F0-A7A8-ACAFB69FAE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B194D-2584-4094-A144-AE133FA988B9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E07290-3014-41F0-A7A8-ACAFB69FAE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B194D-2584-4094-A144-AE133FA988B9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E07290-3014-41F0-A7A8-ACAFB69FAE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B194D-2584-4094-A144-AE133FA988B9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E07290-3014-41F0-A7A8-ACAFB69FAE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B194D-2584-4094-A144-AE133FA988B9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E07290-3014-41F0-A7A8-ACAFB69FAE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B194D-2584-4094-A144-AE133FA988B9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E07290-3014-41F0-A7A8-ACAFB69FAE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4B194D-2584-4094-A144-AE133FA988B9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E07290-3014-41F0-A7A8-ACAFB69FAED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17267753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Seznámení s jednotlivými planetami sluneční soustavy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Merkur, Venuše, Země, Mars, Jupiter,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Saturn, Uran, Neptun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Fyzika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Ivana Gajdošová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Výklad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– 16 let, 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Verdana" pitchFamily="34" charset="0"/>
                          <a:cs typeface="Verdana" pitchFamily="34" charset="0"/>
                        </a:rPr>
                        <a:t>Instalatér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Verdana" pitchFamily="34" charset="0"/>
                          <a:cs typeface="Times New Roman"/>
                        </a:rPr>
                        <a:t>,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Verdana" pitchFamily="34" charset="0"/>
                          <a:cs typeface="Times New Roman"/>
                        </a:rPr>
                        <a:t> Tesař, Truhlář, Zedník</a:t>
                      </a:r>
                      <a:endParaRPr lang="cs-CZ" sz="1100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strana 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Planety sluneční soustavy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76676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VY_32_INOVACE_11_201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0094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123728" y="2708920"/>
            <a:ext cx="45365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Planety sluneční soustavy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862306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Planety sluneční soustavy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757362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/>
              <a:t>Jsou pojmenované podle postav římské mytologie</a:t>
            </a:r>
          </a:p>
          <a:p>
            <a:r>
              <a:rPr lang="cs-CZ" b="1" dirty="0" smtClean="0"/>
              <a:t>Terestrické planety</a:t>
            </a:r>
            <a:r>
              <a:rPr lang="cs-CZ" dirty="0" smtClean="0"/>
              <a:t>- pevný povrch, kovové jádro, menší rozměry než plynní obři</a:t>
            </a:r>
          </a:p>
          <a:p>
            <a:r>
              <a:rPr lang="cs-CZ" b="1" dirty="0" smtClean="0"/>
              <a:t>Plynní obři</a:t>
            </a:r>
            <a:r>
              <a:rPr lang="cs-CZ" dirty="0" smtClean="0"/>
              <a:t>- většina hmoty je ve formě plynu, nemají přesně  ohraničený povrch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71538" y="5143512"/>
            <a:ext cx="785818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/>
              <a:t>Merkur</a:t>
            </a:r>
            <a:endParaRPr lang="cs-CZ" sz="11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85918" y="5286388"/>
            <a:ext cx="785818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/>
              <a:t>Venuše</a:t>
            </a:r>
            <a:endParaRPr lang="cs-CZ" sz="11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786050" y="5214950"/>
            <a:ext cx="785818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/>
              <a:t>Země</a:t>
            </a:r>
            <a:endParaRPr lang="cs-CZ" sz="11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571868" y="5214950"/>
            <a:ext cx="785818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/>
              <a:t>Mars</a:t>
            </a:r>
            <a:endParaRPr lang="cs-CZ" sz="11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43438" y="5643578"/>
            <a:ext cx="785818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/>
              <a:t>Jupiter</a:t>
            </a:r>
            <a:endParaRPr lang="cs-CZ" sz="11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286512" y="5429264"/>
            <a:ext cx="785818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/>
              <a:t>Saturn</a:t>
            </a:r>
            <a:endParaRPr lang="cs-CZ" sz="11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500958" y="5214950"/>
            <a:ext cx="785818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/>
              <a:t>Uran</a:t>
            </a:r>
            <a:endParaRPr lang="cs-CZ" sz="11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358182" y="5072074"/>
            <a:ext cx="785818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/>
              <a:t>Neptun</a:t>
            </a:r>
            <a:endParaRPr lang="cs-CZ" sz="1100" dirty="0"/>
          </a:p>
        </p:txBody>
      </p:sp>
      <p:pic>
        <p:nvPicPr>
          <p:cNvPr id="12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-1976438" y="3714752"/>
            <a:ext cx="11120438" cy="2781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cxnSp>
        <p:nvCxnSpPr>
          <p:cNvPr id="14" name="Přímá spojovací čára 13"/>
          <p:cNvCxnSpPr/>
          <p:nvPr/>
        </p:nvCxnSpPr>
        <p:spPr>
          <a:xfrm>
            <a:off x="1357290" y="3929066"/>
            <a:ext cx="2500330" cy="158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 rot="5400000">
            <a:off x="1215208" y="4071148"/>
            <a:ext cx="285752" cy="158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 rot="5400000">
            <a:off x="3715538" y="4071148"/>
            <a:ext cx="285752" cy="158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bdélník 17"/>
          <p:cNvSpPr/>
          <p:nvPr/>
        </p:nvSpPr>
        <p:spPr>
          <a:xfrm>
            <a:off x="1643042" y="3500438"/>
            <a:ext cx="194688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Terestrické planety</a:t>
            </a:r>
            <a:endParaRPr lang="cs-CZ" dirty="0"/>
          </a:p>
        </p:txBody>
      </p:sp>
      <p:cxnSp>
        <p:nvCxnSpPr>
          <p:cNvPr id="19" name="Přímá spojovací čára 18"/>
          <p:cNvCxnSpPr/>
          <p:nvPr/>
        </p:nvCxnSpPr>
        <p:spPr>
          <a:xfrm>
            <a:off x="4572000" y="3929066"/>
            <a:ext cx="4071966" cy="158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 rot="5400000">
            <a:off x="4429918" y="4071148"/>
            <a:ext cx="285752" cy="158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 rot="5400000">
            <a:off x="8501090" y="4071942"/>
            <a:ext cx="285752" cy="158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Obdélník 26"/>
          <p:cNvSpPr/>
          <p:nvPr/>
        </p:nvSpPr>
        <p:spPr>
          <a:xfrm>
            <a:off x="6072198" y="3500438"/>
            <a:ext cx="118654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Plynní obři</a:t>
            </a: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4286248" y="6000768"/>
            <a:ext cx="74334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>Merkur</a:t>
            </a:r>
            <a:endParaRPr lang="cs-CZ" sz="32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329510" cy="4525963"/>
          </a:xfrm>
        </p:spPr>
        <p:txBody>
          <a:bodyPr/>
          <a:lstStyle/>
          <a:p>
            <a:r>
              <a:rPr lang="cs-CZ" sz="2400" dirty="0" smtClean="0"/>
              <a:t>Nejmenší planeta naší soustavy</a:t>
            </a:r>
          </a:p>
          <a:p>
            <a:endParaRPr lang="cs-CZ" sz="2400" dirty="0" smtClean="0"/>
          </a:p>
          <a:p>
            <a:r>
              <a:rPr lang="cs-CZ" sz="2400" dirty="0" smtClean="0"/>
              <a:t>Nejblíže Slunci</a:t>
            </a:r>
          </a:p>
          <a:p>
            <a:endParaRPr lang="cs-CZ" sz="2400" dirty="0" smtClean="0"/>
          </a:p>
          <a:p>
            <a:r>
              <a:rPr lang="cs-CZ" sz="2400" dirty="0" smtClean="0"/>
              <a:t>Velmi pomalu se otáčí kolem své osy (téměř 59 dní), velmi rychle kolem Slunce (88 dní)</a:t>
            </a:r>
          </a:p>
          <a:p>
            <a:endParaRPr lang="cs-CZ" sz="2400" dirty="0" smtClean="0"/>
          </a:p>
          <a:p>
            <a:r>
              <a:rPr lang="cs-CZ" sz="2400" dirty="0" smtClean="0"/>
              <a:t>Řídká atmosféra</a:t>
            </a:r>
          </a:p>
          <a:p>
            <a:endParaRPr lang="cs-CZ" sz="2400" dirty="0" smtClean="0"/>
          </a:p>
          <a:p>
            <a:r>
              <a:rPr lang="cs-CZ" sz="2400" dirty="0" smtClean="0"/>
              <a:t>Výkyvy teploty- přes den až 430°C, přes noc i -180°C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Merkur</a:t>
            </a:r>
            <a:endParaRPr lang="cs-CZ" dirty="0"/>
          </a:p>
        </p:txBody>
      </p:sp>
      <p:pic>
        <p:nvPicPr>
          <p:cNvPr id="1026" name="Picture 2" descr="Soubor:MESSENGER first photo of unseen side of mercury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357422" y="1714488"/>
            <a:ext cx="4500554" cy="4500554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4357686" y="6357958"/>
            <a:ext cx="74334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>Venuše</a:t>
            </a:r>
            <a:endParaRPr lang="cs-CZ" sz="32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600" dirty="0" smtClean="0"/>
              <a:t>„Sesterská planeta Země“- má podobnou velikost a složení</a:t>
            </a:r>
          </a:p>
          <a:p>
            <a:r>
              <a:rPr lang="cs-CZ" sz="2600" dirty="0" smtClean="0"/>
              <a:t>Ze Země ji lze vidět před svítáním a po soumraku</a:t>
            </a:r>
          </a:p>
          <a:p>
            <a:r>
              <a:rPr lang="cs-CZ" sz="2600" dirty="0" smtClean="0"/>
              <a:t>Jelikož ji lze někdy vidět pouhým okem, mělo se dříve za to, že jde o hvězdu (jitřenka, večernice)</a:t>
            </a:r>
          </a:p>
          <a:p>
            <a:r>
              <a:rPr lang="cs-CZ" sz="2600" dirty="0" smtClean="0"/>
              <a:t>Její poloměr je asi o 650 km menší než poloměr Země</a:t>
            </a:r>
          </a:p>
          <a:p>
            <a:r>
              <a:rPr lang="cs-CZ" sz="2600" dirty="0" smtClean="0"/>
              <a:t>Atmosféra je převážně z CO2</a:t>
            </a:r>
          </a:p>
          <a:p>
            <a:r>
              <a:rPr lang="cs-CZ" sz="2600" dirty="0" smtClean="0"/>
              <a:t>Značná vulkanická činnost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Venuše</a:t>
            </a:r>
            <a:endParaRPr lang="cs-CZ" dirty="0"/>
          </a:p>
        </p:txBody>
      </p:sp>
      <p:pic>
        <p:nvPicPr>
          <p:cNvPr id="1026" name="Picture 2" descr="Soubor:Venuspioneeruv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285984" y="1357298"/>
            <a:ext cx="4517702" cy="4857744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4214810" y="6143644"/>
            <a:ext cx="74334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Venuše</a:t>
            </a:r>
            <a:endParaRPr lang="cs-CZ" dirty="0"/>
          </a:p>
        </p:txBody>
      </p:sp>
      <p:pic>
        <p:nvPicPr>
          <p:cNvPr id="30722" name="Picture 2" descr="Soubor:Fdecomite - Goddesses Meeting Triptych (by)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142976" y="1142984"/>
            <a:ext cx="6929486" cy="5406621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4214810" y="6488668"/>
            <a:ext cx="74334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>Země</a:t>
            </a:r>
            <a:endParaRPr lang="cs-CZ" sz="32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Jediná planeta, na níž je prokazatelně život</a:t>
            </a:r>
          </a:p>
          <a:p>
            <a:r>
              <a:rPr lang="cs-CZ" sz="2400" dirty="0" smtClean="0"/>
              <a:t>Největší terestrická planeta v soustavě</a:t>
            </a:r>
          </a:p>
          <a:p>
            <a:r>
              <a:rPr lang="cs-CZ" sz="2400" dirty="0" smtClean="0"/>
              <a:t>Vznik před 4,6 miliardami let</a:t>
            </a:r>
          </a:p>
          <a:p>
            <a:r>
              <a:rPr lang="cs-CZ" sz="2400" dirty="0" smtClean="0"/>
              <a:t>Poloměr 6378 km</a:t>
            </a:r>
          </a:p>
          <a:p>
            <a:r>
              <a:rPr lang="cs-CZ" sz="2400" dirty="0" smtClean="0"/>
              <a:t>Vnitřní jádro je pevné</a:t>
            </a:r>
          </a:p>
          <a:p>
            <a:r>
              <a:rPr lang="cs-CZ" sz="2400" dirty="0" err="1" smtClean="0"/>
              <a:t>Polotekutost</a:t>
            </a:r>
            <a:r>
              <a:rPr lang="cs-CZ" sz="2400" dirty="0" smtClean="0"/>
              <a:t> svrchního</a:t>
            </a:r>
          </a:p>
          <a:p>
            <a:pPr>
              <a:buNone/>
            </a:pPr>
            <a:r>
              <a:rPr lang="cs-CZ" sz="2400" dirty="0" smtClean="0"/>
              <a:t>	pláště umožňuje pohyb</a:t>
            </a:r>
          </a:p>
          <a:p>
            <a:pPr>
              <a:buNone/>
            </a:pPr>
            <a:r>
              <a:rPr lang="cs-CZ" sz="2400" dirty="0" smtClean="0"/>
              <a:t>	</a:t>
            </a:r>
            <a:r>
              <a:rPr lang="cs-CZ" sz="2400" dirty="0" err="1" smtClean="0"/>
              <a:t>litosferických</a:t>
            </a:r>
            <a:r>
              <a:rPr lang="cs-CZ" sz="2400" dirty="0" smtClean="0"/>
              <a:t> desek</a:t>
            </a:r>
          </a:p>
          <a:p>
            <a:endParaRPr lang="cs-CZ" dirty="0"/>
          </a:p>
        </p:txBody>
      </p:sp>
      <p:pic>
        <p:nvPicPr>
          <p:cNvPr id="8194" name="Picture 2" descr="Soubor:Pr&amp;uring;&amp;rcaron;ez Zemí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857752" y="3357562"/>
            <a:ext cx="4067175" cy="3171826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6500826" y="6488668"/>
            <a:ext cx="74334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Obr. 5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Země</a:t>
            </a:r>
            <a:endParaRPr lang="cs-CZ" dirty="0"/>
          </a:p>
        </p:txBody>
      </p:sp>
      <p:pic>
        <p:nvPicPr>
          <p:cNvPr id="34818" name="Picture 2" descr="Soubor:The Earth seen from Apollo 17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357422" y="1428736"/>
            <a:ext cx="4848219" cy="4848220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2643174" y="6211669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Obr. 6: Z vesmíru jsou na Zemi vidět všechna tři skupenství vody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>Mars</a:t>
            </a:r>
            <a:endParaRPr lang="cs-CZ" sz="32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sz="2800" dirty="0" smtClean="0"/>
              <a:t>Po Merkuru druhá nejmenší planeta soustavy</a:t>
            </a:r>
          </a:p>
          <a:p>
            <a:r>
              <a:rPr lang="cs-CZ" sz="2800" dirty="0" smtClean="0"/>
              <a:t>„Rudá planeta“- barva je způsobena zoxidovanou půdou</a:t>
            </a:r>
          </a:p>
          <a:p>
            <a:r>
              <a:rPr lang="cs-CZ" sz="2800" dirty="0" smtClean="0"/>
              <a:t>Má dva měsíce- </a:t>
            </a:r>
            <a:r>
              <a:rPr lang="cs-CZ" sz="2800" dirty="0" err="1" smtClean="0"/>
              <a:t>Phobos</a:t>
            </a:r>
            <a:r>
              <a:rPr lang="cs-CZ" sz="2800" dirty="0" smtClean="0"/>
              <a:t> a </a:t>
            </a:r>
            <a:r>
              <a:rPr lang="cs-CZ" sz="2800" dirty="0" err="1" smtClean="0"/>
              <a:t>Deimos</a:t>
            </a:r>
            <a:endParaRPr lang="cs-CZ" sz="2800" dirty="0" smtClean="0"/>
          </a:p>
          <a:p>
            <a:r>
              <a:rPr lang="cs-CZ" sz="2800" dirty="0" smtClean="0"/>
              <a:t>Je centrem zájmu astronomie, protože existuje šance, že by na něm mohl existovat život</a:t>
            </a:r>
          </a:p>
          <a:p>
            <a:r>
              <a:rPr lang="cs-CZ" sz="2800" dirty="0" smtClean="0"/>
              <a:t>V současnosti jsou na povrchu Marsu dvě lidmi vyrobená vozítka:  Mars </a:t>
            </a:r>
            <a:r>
              <a:rPr lang="cs-CZ" sz="2800" dirty="0" err="1" smtClean="0"/>
              <a:t>Exploration</a:t>
            </a:r>
            <a:r>
              <a:rPr lang="cs-CZ" sz="2800" dirty="0" smtClean="0"/>
              <a:t> </a:t>
            </a:r>
            <a:r>
              <a:rPr lang="cs-CZ" sz="2800" dirty="0" err="1" smtClean="0"/>
              <a:t>Rover</a:t>
            </a:r>
            <a:r>
              <a:rPr lang="cs-CZ" sz="2800" dirty="0" smtClean="0"/>
              <a:t> (</a:t>
            </a:r>
            <a:r>
              <a:rPr lang="cs-CZ" sz="2800" b="1" dirty="0" err="1" smtClean="0"/>
              <a:t>Opportunity</a:t>
            </a:r>
            <a:r>
              <a:rPr lang="cs-CZ" sz="2800" dirty="0" smtClean="0"/>
              <a:t>) a Mars Science </a:t>
            </a:r>
            <a:r>
              <a:rPr lang="cs-CZ" sz="2800" dirty="0" err="1" smtClean="0"/>
              <a:t>Laboratory</a:t>
            </a:r>
            <a:r>
              <a:rPr lang="cs-CZ" sz="2800" dirty="0" smtClean="0"/>
              <a:t> (</a:t>
            </a:r>
            <a:r>
              <a:rPr lang="cs-CZ" sz="2800" b="1" dirty="0" err="1" smtClean="0"/>
              <a:t>Curiosity</a:t>
            </a:r>
            <a:r>
              <a:rPr lang="cs-CZ" sz="2800" dirty="0" smtClean="0"/>
              <a:t>)</a:t>
            </a:r>
          </a:p>
          <a:p>
            <a:r>
              <a:rPr lang="cs-CZ" sz="2800" dirty="0" smtClean="0"/>
              <a:t>Na pólech bylo dokázáno malé množství zamrzlé vody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Mars</a:t>
            </a:r>
            <a:endParaRPr lang="cs-CZ" sz="3200" dirty="0"/>
          </a:p>
        </p:txBody>
      </p:sp>
      <p:pic>
        <p:nvPicPr>
          <p:cNvPr id="36866" name="Picture 2" descr="Soubor:Mars Hubble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071670" y="1571612"/>
            <a:ext cx="4762500" cy="4762500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4214810" y="6357958"/>
            <a:ext cx="69044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Obr.7</a:t>
            </a: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>Jupiter</a:t>
            </a:r>
            <a:endParaRPr lang="cs-CZ" sz="32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Plynný obr nejblíže ke Slunci</a:t>
            </a:r>
          </a:p>
          <a:p>
            <a:r>
              <a:rPr lang="cs-CZ" sz="2400" dirty="0" smtClean="0"/>
              <a:t>Největší planeta naší soustavy (rovníkový průměr je asi 11x větší než u Země)</a:t>
            </a:r>
          </a:p>
          <a:p>
            <a:r>
              <a:rPr lang="cs-CZ" sz="2400" dirty="0" smtClean="0"/>
              <a:t>Má kolem sebe několik prstenců, které jsou však velmi slabé a špatně viditelné</a:t>
            </a:r>
          </a:p>
          <a:p>
            <a:r>
              <a:rPr lang="cs-CZ" sz="2400" dirty="0" err="1" smtClean="0"/>
              <a:t>Atmosferické</a:t>
            </a:r>
            <a:r>
              <a:rPr lang="cs-CZ" sz="2400" dirty="0" smtClean="0"/>
              <a:t> bouře</a:t>
            </a:r>
          </a:p>
          <a:p>
            <a:r>
              <a:rPr lang="cs-CZ" sz="2400" dirty="0" smtClean="0"/>
              <a:t>Nejznámější z nich je „Velká rudá skvrna“, která je obřím hurikánem asi dvakrát větším než planeta Země</a:t>
            </a:r>
          </a:p>
          <a:p>
            <a:r>
              <a:rPr lang="cs-CZ" sz="2400" dirty="0" smtClean="0"/>
              <a:t>Zatím bylo pojmenováno 63 Jupiterových měsíců. Nejznámější jsou 4 největší, tzv. </a:t>
            </a:r>
            <a:r>
              <a:rPr lang="cs-CZ" sz="2400" dirty="0" err="1" smtClean="0"/>
              <a:t>galileovské</a:t>
            </a:r>
            <a:r>
              <a:rPr lang="cs-CZ" sz="2400" dirty="0" smtClean="0"/>
              <a:t> měsíce: </a:t>
            </a:r>
            <a:r>
              <a:rPr lang="it-IT" sz="2400" dirty="0" smtClean="0"/>
              <a:t>Io, Europa, Ganymed a Callisto</a:t>
            </a:r>
            <a:endParaRPr lang="cs-CZ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Jupiter</a:t>
            </a:r>
            <a:endParaRPr lang="cs-CZ" sz="3200" dirty="0"/>
          </a:p>
        </p:txBody>
      </p:sp>
      <p:pic>
        <p:nvPicPr>
          <p:cNvPr id="38914" name="Picture 2" descr="Soubor:Jupiter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357422" y="1428736"/>
            <a:ext cx="4571992" cy="4571992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2500298" y="6000768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Obr. 8: V levé spodní části lze vidět tzv. Velkou rudou skvrnu</a:t>
            </a:r>
            <a:endParaRPr lang="cs-CZ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>Saturn</a:t>
            </a:r>
            <a:endParaRPr lang="cs-CZ" sz="32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400" dirty="0" smtClean="0"/>
              <a:t>Druhá největší planeta soustavy</a:t>
            </a:r>
          </a:p>
          <a:p>
            <a:r>
              <a:rPr lang="cs-CZ" sz="2400" dirty="0" smtClean="0"/>
              <a:t>Rovníkový průměr 9x větší než u Země</a:t>
            </a:r>
          </a:p>
          <a:p>
            <a:r>
              <a:rPr lang="cs-CZ" sz="2400" dirty="0" smtClean="0"/>
              <a:t>Má nejmenší hustotu ze všech planet</a:t>
            </a:r>
          </a:p>
          <a:p>
            <a:r>
              <a:rPr lang="cs-CZ" sz="2400" dirty="0" smtClean="0"/>
              <a:t>Soustava jeho prstenců je viditelná ze Země i malým dalekohledem</a:t>
            </a:r>
          </a:p>
          <a:p>
            <a:r>
              <a:rPr lang="cs-CZ" sz="2400" dirty="0" smtClean="0"/>
              <a:t>Prstence se značí velkými písmeny v pořadí </a:t>
            </a:r>
            <a:r>
              <a:rPr lang="pt-BR" sz="2400" dirty="0" smtClean="0"/>
              <a:t> D, C, B, A, F, G a E</a:t>
            </a:r>
            <a:r>
              <a:rPr lang="cs-CZ" sz="2400" dirty="0" smtClean="0"/>
              <a:t> a jsou tvořeny prachem i většími částicemi hornin</a:t>
            </a:r>
          </a:p>
          <a:p>
            <a:r>
              <a:rPr lang="cs-CZ" sz="2400" dirty="0" smtClean="0"/>
              <a:t>Nejbližší prstence obíhají Saturn nejrychleji</a:t>
            </a:r>
          </a:p>
          <a:p>
            <a:r>
              <a:rPr lang="cs-CZ" sz="2400" dirty="0" smtClean="0"/>
              <a:t>Je známo 62 měsíců Saturnu</a:t>
            </a:r>
          </a:p>
          <a:p>
            <a:r>
              <a:rPr lang="cs-CZ" sz="2400" dirty="0" smtClean="0"/>
              <a:t>Jeho největší měsíc Titan má jako jediná družice ve Sluneční soustavě vlastní atmosféru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Saturn</a:t>
            </a:r>
            <a:endParaRPr lang="cs-CZ" sz="3200" dirty="0"/>
          </a:p>
        </p:txBody>
      </p:sp>
      <p:pic>
        <p:nvPicPr>
          <p:cNvPr id="40962" name="Picture 2" descr="Soubor:Saturn (planet) large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714612" y="1214422"/>
            <a:ext cx="3829045" cy="4786306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4286248" y="6072206"/>
            <a:ext cx="74334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Obr. 9</a:t>
            </a:r>
            <a:endParaRPr lang="cs-CZ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>Uran</a:t>
            </a:r>
            <a:endParaRPr lang="cs-CZ" sz="32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Společně s Neptunem se řadí mezi tzv. ledové obry (vnitřek planety kamenitý s atmosférou z metanu, čpavku, vodíku a helia)</a:t>
            </a:r>
          </a:p>
          <a:p>
            <a:endParaRPr lang="cs-CZ" sz="2400" dirty="0" smtClean="0"/>
          </a:p>
          <a:p>
            <a:r>
              <a:rPr lang="cs-CZ" sz="2400" dirty="0" smtClean="0"/>
              <a:t>Je známo 27 jeho měsíců a soustava nevýrazných prstenců</a:t>
            </a:r>
          </a:p>
          <a:p>
            <a:endParaRPr lang="cs-CZ" sz="2400" dirty="0" smtClean="0"/>
          </a:p>
          <a:p>
            <a:r>
              <a:rPr lang="cs-CZ" sz="2400" dirty="0" smtClean="0"/>
              <a:t>Má extrémně nakloněnou osu (póly jsou v oblastech, kde má Země rovník)</a:t>
            </a:r>
          </a:p>
          <a:p>
            <a:endParaRPr lang="cs-CZ" sz="2400" dirty="0" smtClean="0"/>
          </a:p>
          <a:p>
            <a:r>
              <a:rPr lang="cs-CZ" sz="2400" dirty="0" smtClean="0"/>
              <a:t>Oproti ostatním plynným obrům má klidnou atmosféru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Uran</a:t>
            </a:r>
            <a:endParaRPr lang="cs-CZ" sz="3200" dirty="0"/>
          </a:p>
        </p:txBody>
      </p:sp>
      <p:pic>
        <p:nvPicPr>
          <p:cNvPr id="43010" name="Picture 2" descr="Soubor:Uranus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214546" y="1357298"/>
            <a:ext cx="4714511" cy="4786306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4143372" y="6215082"/>
            <a:ext cx="86036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Obr. 10</a:t>
            </a:r>
            <a:endParaRPr lang="cs-CZ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>Neptun</a:t>
            </a:r>
            <a:endParaRPr lang="cs-CZ" sz="32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/>
              <a:t>Nejvzdálenější planeta od Slunce</a:t>
            </a:r>
          </a:p>
          <a:p>
            <a:endParaRPr lang="cs-CZ" sz="2400" dirty="0" smtClean="0"/>
          </a:p>
          <a:p>
            <a:r>
              <a:rPr lang="cs-CZ" sz="2400" dirty="0" smtClean="0"/>
              <a:t>Průměrná povrchová teplota -220 °C</a:t>
            </a:r>
          </a:p>
          <a:p>
            <a:endParaRPr lang="cs-CZ" sz="2400" dirty="0" smtClean="0"/>
          </a:p>
          <a:p>
            <a:r>
              <a:rPr lang="cs-CZ" sz="2400" dirty="0" smtClean="0"/>
              <a:t>Přítomnost metanu v atmosféře způsobuje modré zbarvení</a:t>
            </a:r>
          </a:p>
          <a:p>
            <a:endParaRPr lang="cs-CZ" sz="2400" dirty="0" smtClean="0"/>
          </a:p>
          <a:p>
            <a:r>
              <a:rPr lang="cs-CZ" sz="2400" dirty="0" smtClean="0"/>
              <a:t>Velice podobný Uranu (ledoví obři)</a:t>
            </a:r>
          </a:p>
          <a:p>
            <a:endParaRPr lang="cs-CZ" sz="2400" dirty="0" smtClean="0"/>
          </a:p>
          <a:p>
            <a:r>
              <a:rPr lang="cs-CZ" sz="2400" dirty="0" smtClean="0"/>
              <a:t>Je známo pět prstenců a 13 měsíců Neptunu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Neptun</a:t>
            </a:r>
            <a:endParaRPr lang="cs-CZ" sz="3200" dirty="0"/>
          </a:p>
        </p:txBody>
      </p:sp>
      <p:pic>
        <p:nvPicPr>
          <p:cNvPr id="45058" name="Picture 2" descr="Soubor:Neptune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214546" y="1428736"/>
            <a:ext cx="4786346" cy="4715612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4143372" y="6143644"/>
            <a:ext cx="86036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Obr. 11</a:t>
            </a:r>
            <a:endParaRPr lang="cs-CZ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Souhrn učiva: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1916832"/>
            <a:ext cx="6048672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 sz="2400" dirty="0" smtClean="0"/>
              <a:t>Vyjmenujte vnitřní planety.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400" dirty="0" smtClean="0"/>
              <a:t>Vyjmenujte vnější planety.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400" dirty="0" smtClean="0"/>
              <a:t>Co tvoří pás mezi vnitřními a vnějšími planetami?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400" dirty="0" smtClean="0"/>
              <a:t>Proč Pluto nepatří mezi planety?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400" dirty="0" smtClean="0"/>
              <a:t>Co víme o měsících jednotlivých planet?</a:t>
            </a:r>
          </a:p>
          <a:p>
            <a:pPr marL="285750" indent="-285750">
              <a:buFont typeface="Wingdings" pitchFamily="2" charset="2"/>
              <a:buChar char="§"/>
            </a:pPr>
            <a:endParaRPr lang="cs-CZ" dirty="0" smtClean="0"/>
          </a:p>
          <a:p>
            <a:pPr marL="285750" indent="-285750">
              <a:buFont typeface="Wingdings" pitchFamily="2" charset="2"/>
              <a:buChar char="§"/>
            </a:pPr>
            <a:endParaRPr lang="cs-CZ" dirty="0" smtClean="0"/>
          </a:p>
          <a:p>
            <a:pPr marL="285750" indent="-285750">
              <a:buFont typeface="Wingdings" pitchFamily="2" charset="2"/>
              <a:buChar char="§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6530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23528" y="1052736"/>
            <a:ext cx="871296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Zdroje:</a:t>
            </a:r>
          </a:p>
          <a:p>
            <a:r>
              <a:rPr lang="sv-SE" sz="1400" dirty="0" smtClean="0"/>
              <a:t>SAGAN</a:t>
            </a:r>
            <a:r>
              <a:rPr lang="sv-SE" sz="1400" dirty="0"/>
              <a:t>, Carl. </a:t>
            </a:r>
            <a:r>
              <a:rPr lang="sv-SE" sz="1400" i="1" dirty="0"/>
              <a:t>Kosmos</a:t>
            </a:r>
            <a:r>
              <a:rPr lang="sv-SE" sz="1400" dirty="0"/>
              <a:t>. Praha: Eminent, 1998, ISBN 80-7176-727-1.</a:t>
            </a:r>
            <a:endParaRPr lang="cs-CZ" sz="1400" dirty="0"/>
          </a:p>
          <a:p>
            <a:endParaRPr lang="cs-CZ" sz="1400" dirty="0"/>
          </a:p>
          <a:p>
            <a:r>
              <a:rPr lang="cs-CZ" sz="1400" dirty="0"/>
              <a:t>AUTOR NEUVEDEN. </a:t>
            </a:r>
            <a:r>
              <a:rPr lang="cs-CZ" sz="1400" i="1" dirty="0"/>
              <a:t>Merkur</a:t>
            </a:r>
            <a:r>
              <a:rPr lang="cs-CZ" sz="1400" dirty="0"/>
              <a:t> [online]. [cit. 9.12.2012]. Dostupný na WWW: http://www.aldebaran.cz/astrofyzika/sunsystem/merkur.html</a:t>
            </a:r>
          </a:p>
          <a:p>
            <a:endParaRPr lang="cs-CZ" sz="1400" dirty="0"/>
          </a:p>
          <a:p>
            <a:r>
              <a:rPr lang="cs-CZ" sz="1400" dirty="0"/>
              <a:t>AUTOR NEUVEDEN. </a:t>
            </a:r>
            <a:r>
              <a:rPr lang="cs-CZ" sz="1400" i="1" dirty="0"/>
              <a:t>Venuše (planeta)</a:t>
            </a:r>
            <a:r>
              <a:rPr lang="cs-CZ" sz="1400" dirty="0"/>
              <a:t> [online]. [cit. 29.1.2013]. Dostupný na WWW: http://cs.wikipedia.org/wiki/Venu%C5%A1e_%28planeta%29 </a:t>
            </a:r>
          </a:p>
          <a:p>
            <a:endParaRPr lang="cs-CZ" sz="1400" dirty="0"/>
          </a:p>
          <a:p>
            <a:r>
              <a:rPr lang="cs-CZ" sz="1400" dirty="0"/>
              <a:t>AUTOR NEUVEDEN. </a:t>
            </a:r>
            <a:r>
              <a:rPr lang="cs-CZ" sz="1400" i="1" dirty="0"/>
              <a:t>Mars (planeta)</a:t>
            </a:r>
            <a:r>
              <a:rPr lang="cs-CZ" sz="1400" dirty="0"/>
              <a:t> [online]. [cit. 29.1.2013]. Dostupný na WWW: http://cs.wikipedia.org/wiki/Mars_%28planeta%29  </a:t>
            </a:r>
          </a:p>
          <a:p>
            <a:endParaRPr lang="cs-CZ" sz="1400" dirty="0"/>
          </a:p>
          <a:p>
            <a:r>
              <a:rPr lang="cs-CZ" sz="1400" dirty="0"/>
              <a:t>AUTOR NEUVEDEN. </a:t>
            </a:r>
            <a:r>
              <a:rPr lang="cs-CZ" sz="1400" i="1" dirty="0"/>
              <a:t>Jupiter (planeta)</a:t>
            </a:r>
            <a:r>
              <a:rPr lang="cs-CZ" sz="1400" dirty="0"/>
              <a:t> [online]. [cit. 29.1.2013]. Dostupný na WWW: http://cs.wikipedia.org/wiki/Jupiter_%28planeta%29#Jupiterovy_m.C4.9Bs.C3.ADce </a:t>
            </a:r>
          </a:p>
          <a:p>
            <a:endParaRPr lang="cs-CZ" sz="1400" dirty="0"/>
          </a:p>
          <a:p>
            <a:r>
              <a:rPr lang="cs-CZ" sz="1400" dirty="0"/>
              <a:t>AUTOR NEUVEDEN. </a:t>
            </a:r>
            <a:r>
              <a:rPr lang="cs-CZ" sz="1400" i="1" dirty="0"/>
              <a:t>Saturn (planeta)</a:t>
            </a:r>
            <a:r>
              <a:rPr lang="cs-CZ" sz="1400" dirty="0"/>
              <a:t> [online]. [cit. 29.1.2013]. Dostupný na WWW: http://cs.wikipedia.org/wiki/Saturn_%28planeta%29 </a:t>
            </a:r>
          </a:p>
          <a:p>
            <a:endParaRPr lang="cs-CZ" sz="1400" dirty="0"/>
          </a:p>
          <a:p>
            <a:r>
              <a:rPr lang="cs-CZ" sz="1400" dirty="0"/>
              <a:t>AUTOR NEUVEDEN. </a:t>
            </a:r>
            <a:r>
              <a:rPr lang="cs-CZ" sz="1400" i="1" dirty="0"/>
              <a:t>Uran (planeta)</a:t>
            </a:r>
            <a:r>
              <a:rPr lang="cs-CZ" sz="1400" dirty="0"/>
              <a:t> [online]. [cit. 29.1.2013]. Dostupný na WWW: cs.wikipedia.org/wiki/Uran_(planeta) </a:t>
            </a:r>
          </a:p>
          <a:p>
            <a:endParaRPr lang="cs-CZ" sz="1400" dirty="0"/>
          </a:p>
          <a:p>
            <a:r>
              <a:rPr lang="cs-CZ" sz="1400" dirty="0"/>
              <a:t>AUTOR NEUVEDEN. </a:t>
            </a:r>
            <a:r>
              <a:rPr lang="cs-CZ" sz="1400" i="1" dirty="0"/>
              <a:t>Neptun (planeta)</a:t>
            </a:r>
            <a:r>
              <a:rPr lang="cs-CZ" sz="1400" dirty="0"/>
              <a:t> [online]. [cit. 29.1.2013]. Dostupný na WWW: cs.wikipedia.org/wiki/Neptun_(planeta) </a:t>
            </a:r>
          </a:p>
          <a:p>
            <a:pPr algn="ctr"/>
            <a:endParaRPr lang="cs-CZ" sz="1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75874" y="2204864"/>
            <a:ext cx="64084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6295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51520" y="1052736"/>
            <a:ext cx="8784976" cy="50475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Zdroje obrázků:</a:t>
            </a:r>
          </a:p>
          <a:p>
            <a:r>
              <a:rPr lang="cs-CZ" sz="1400" i="1" dirty="0" smtClean="0"/>
              <a:t>Obr</a:t>
            </a:r>
            <a:r>
              <a:rPr lang="cs-CZ" sz="1400" i="1" dirty="0"/>
              <a:t>. 2: </a:t>
            </a:r>
            <a:r>
              <a:rPr lang="cs-CZ" sz="1400" dirty="0"/>
              <a:t>AUTOR NEUVEDEN. </a:t>
            </a:r>
            <a:r>
              <a:rPr lang="cs-CZ" sz="1400" i="1" dirty="0"/>
              <a:t>Wikipedia.cz</a:t>
            </a:r>
            <a:r>
              <a:rPr lang="cs-CZ" sz="1400" dirty="0"/>
              <a:t> [online]. [cit. 9.12.2012]. Dostupný na WWW: http://cs.wikipedia.org/wiki/Soubor:MESSENGER_first_photo_of_unseen_side_of_mercury.jpg </a:t>
            </a:r>
          </a:p>
          <a:p>
            <a:r>
              <a:rPr lang="cs-CZ" sz="1400" i="1" dirty="0"/>
              <a:t>Obr. 3: </a:t>
            </a:r>
          </a:p>
          <a:p>
            <a:r>
              <a:rPr lang="cs-CZ" sz="1400" dirty="0"/>
              <a:t>NASA. </a:t>
            </a:r>
            <a:r>
              <a:rPr lang="cs-CZ" sz="1400" i="1" dirty="0"/>
              <a:t>Wikipedia.cz</a:t>
            </a:r>
            <a:r>
              <a:rPr lang="cs-CZ" sz="1400" dirty="0"/>
              <a:t> [online]. [cit. 29.1.2013]. Dostupný na WWW: http://cs.wikipedia.org/wiki/Soubor:Venuspioneeruv.jpg </a:t>
            </a:r>
          </a:p>
          <a:p>
            <a:r>
              <a:rPr lang="cs-CZ" sz="1400" i="1" dirty="0"/>
              <a:t>Obr. 4: </a:t>
            </a:r>
            <a:r>
              <a:rPr lang="cs-CZ" sz="1400" dirty="0"/>
              <a:t>AUTOR NEUVEDEN. </a:t>
            </a:r>
            <a:r>
              <a:rPr lang="cs-CZ" sz="1400" i="1" dirty="0"/>
              <a:t>Wikipedia.cz</a:t>
            </a:r>
            <a:r>
              <a:rPr lang="cs-CZ" sz="1400" dirty="0"/>
              <a:t> [online]. [cit. 29.1.2013]. Dostupný na WWW: http://cs.wikipedia.org/wiki/Soubor:Fdecomite_-_Goddesses_Meeting_Triptych_%28by%29.jpg </a:t>
            </a:r>
          </a:p>
          <a:p>
            <a:r>
              <a:rPr lang="cs-CZ" sz="1400" i="1" dirty="0"/>
              <a:t>Obr. 5: </a:t>
            </a:r>
            <a:r>
              <a:rPr lang="cs-CZ" sz="1400" dirty="0"/>
              <a:t>KEMP, </a:t>
            </a:r>
            <a:r>
              <a:rPr lang="cs-CZ" sz="1400" dirty="0" err="1"/>
              <a:t>Jeremy</a:t>
            </a:r>
            <a:r>
              <a:rPr lang="cs-CZ" sz="1400" dirty="0"/>
              <a:t>. </a:t>
            </a:r>
            <a:r>
              <a:rPr lang="cs-CZ" sz="1400" i="1" dirty="0"/>
              <a:t>Wikipedia.cz</a:t>
            </a:r>
            <a:r>
              <a:rPr lang="cs-CZ" sz="1400" dirty="0"/>
              <a:t> [online]. [cit. 29.1.2013]. Dostupný na WWW: http://cs.wikipedia.org/wiki/Soubor:Pr%C5%AF%C5%99ez_Zem%C3%AD.png </a:t>
            </a:r>
          </a:p>
          <a:p>
            <a:r>
              <a:rPr lang="cs-CZ" sz="1400" i="1" dirty="0"/>
              <a:t>Obr. 6: </a:t>
            </a:r>
            <a:r>
              <a:rPr lang="cs-CZ" sz="1400" dirty="0"/>
              <a:t>SCHMITT, Harrison. </a:t>
            </a:r>
            <a:r>
              <a:rPr lang="cs-CZ" sz="1400" i="1" dirty="0"/>
              <a:t>Wikipedia.cz</a:t>
            </a:r>
            <a:r>
              <a:rPr lang="cs-CZ" sz="1400" dirty="0"/>
              <a:t> [online]. [cit. 29.1.2013]. Dostupný na WWW: http://cs.wikipedia.org/wiki/Soubor:The_Earth_seen_from_Apollo_17.jpg </a:t>
            </a:r>
          </a:p>
          <a:p>
            <a:r>
              <a:rPr lang="cs-CZ" sz="1400" i="1" dirty="0"/>
              <a:t>Obr. 7</a:t>
            </a:r>
            <a:r>
              <a:rPr lang="cs-CZ" sz="1400" dirty="0"/>
              <a:t>: NASA. </a:t>
            </a:r>
            <a:r>
              <a:rPr lang="cs-CZ" sz="1400" i="1" dirty="0"/>
              <a:t>Wikipedia.cz</a:t>
            </a:r>
            <a:r>
              <a:rPr lang="cs-CZ" sz="1400" dirty="0"/>
              <a:t> [online]. [cit. 29.1.2013]. Dostupný na WWW: http://cs.wikipedia.org/wiki/Soubor:Mars_Hubble.jpg </a:t>
            </a:r>
          </a:p>
          <a:p>
            <a:r>
              <a:rPr lang="cs-CZ" sz="1400" i="1" dirty="0"/>
              <a:t>Obr. 8</a:t>
            </a:r>
            <a:r>
              <a:rPr lang="cs-CZ" sz="1400" dirty="0"/>
              <a:t>: NASA. </a:t>
            </a:r>
            <a:r>
              <a:rPr lang="cs-CZ" sz="1400" i="1" dirty="0"/>
              <a:t>Wikipedia.cz</a:t>
            </a:r>
            <a:r>
              <a:rPr lang="cs-CZ" sz="1400" dirty="0"/>
              <a:t> [online]. [cit. 29.1.2013]. Dostupný na WWW: http://cs.wikipedia.org/wiki/Soubor:Jupiter.jpg </a:t>
            </a:r>
          </a:p>
          <a:p>
            <a:r>
              <a:rPr lang="cs-CZ" sz="1400" i="1" dirty="0"/>
              <a:t>Obr. 9</a:t>
            </a:r>
            <a:r>
              <a:rPr lang="cs-CZ" sz="1400" dirty="0"/>
              <a:t>: NASA. </a:t>
            </a:r>
            <a:r>
              <a:rPr lang="cs-CZ" sz="1400" i="1" dirty="0"/>
              <a:t>Wikipedia.cz</a:t>
            </a:r>
            <a:r>
              <a:rPr lang="cs-CZ" sz="1400" dirty="0"/>
              <a:t> [online]. [cit. 29.1.2013]. Dostupný na WWW: http://cs.wikipedia.org/wiki/Soubor:Saturn_%28planet%29_large.jpg </a:t>
            </a:r>
          </a:p>
          <a:p>
            <a:r>
              <a:rPr lang="cs-CZ" sz="1400" dirty="0"/>
              <a:t>Obr. 10: NASA. </a:t>
            </a:r>
            <a:r>
              <a:rPr lang="cs-CZ" sz="1400" i="1" dirty="0"/>
              <a:t>Wikipedia.cz</a:t>
            </a:r>
            <a:r>
              <a:rPr lang="cs-CZ" sz="1400" dirty="0"/>
              <a:t> [online]. [cit. 29.1.2013]. Dostupný na WWW: http://cs.wikipedia.org/wiki/Soubor:Uranus.jpg </a:t>
            </a:r>
          </a:p>
          <a:p>
            <a:r>
              <a:rPr lang="cs-CZ" sz="1400" i="1" dirty="0"/>
              <a:t>Obr. 11: </a:t>
            </a:r>
            <a:r>
              <a:rPr lang="cs-CZ" sz="1400" dirty="0"/>
              <a:t>NASA. </a:t>
            </a:r>
            <a:r>
              <a:rPr lang="cs-CZ" sz="1400" i="1" dirty="0"/>
              <a:t>Wikipedia.cz</a:t>
            </a:r>
            <a:r>
              <a:rPr lang="cs-CZ" sz="1400" dirty="0"/>
              <a:t> [online]. [cit. 29.1.2013]. Dostupný na WWW: http://cs.wikipedia.org/wiki/Soubor:Neptune.jpg </a:t>
            </a:r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4956427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314</TotalTime>
  <Words>1212</Words>
  <Application>Microsoft Office PowerPoint</Application>
  <PresentationFormat>Předvádění na obrazovce (4:3)</PresentationFormat>
  <Paragraphs>205</Paragraphs>
  <Slides>23</Slides>
  <Notes>12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Motiv sady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Planety sluneční soustavy</vt:lpstr>
      <vt:lpstr>Merkur</vt:lpstr>
      <vt:lpstr>Merkur</vt:lpstr>
      <vt:lpstr>Venuše</vt:lpstr>
      <vt:lpstr>Venuše</vt:lpstr>
      <vt:lpstr>Venuše</vt:lpstr>
      <vt:lpstr>Země</vt:lpstr>
      <vt:lpstr>Země</vt:lpstr>
      <vt:lpstr>Mars</vt:lpstr>
      <vt:lpstr>Mars</vt:lpstr>
      <vt:lpstr>Jupiter</vt:lpstr>
      <vt:lpstr>Jupiter</vt:lpstr>
      <vt:lpstr>Saturn</vt:lpstr>
      <vt:lpstr>Saturn</vt:lpstr>
      <vt:lpstr>Uran</vt:lpstr>
      <vt:lpstr>Uran</vt:lpstr>
      <vt:lpstr>Neptun</vt:lpstr>
      <vt:lpstr>Neptun</vt:lpstr>
      <vt:lpstr>Souhrn učiva: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Home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Home</dc:creator>
  <cp:lastModifiedBy>Karel Filas, Ing.</cp:lastModifiedBy>
  <cp:revision>46</cp:revision>
  <dcterms:created xsi:type="dcterms:W3CDTF">2012-12-09T13:55:08Z</dcterms:created>
  <dcterms:modified xsi:type="dcterms:W3CDTF">2013-05-02T09:00:56Z</dcterms:modified>
</cp:coreProperties>
</file>