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1" r:id="rId6"/>
    <p:sldId id="260" r:id="rId7"/>
    <p:sldId id="264" r:id="rId8"/>
    <p:sldId id="262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30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849099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Opakování násobků a dílů jednotek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Jednotky, díly, násobky, jednotky času, převody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Fyzika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</a:t>
                      </a:r>
                      <a:r>
                        <a:rPr lang="cs-CZ" sz="1200" smtClean="0">
                          <a:effectLst/>
                        </a:rPr>
                        <a:t>Ivana Gajdošová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pracovní listy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doplňování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myšlenkové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mapy, pracovních listů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Instalatér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Times New Roman"/>
                        </a:rPr>
                        <a:t>,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Verdana" pitchFamily="34" charset="0"/>
                          <a:cs typeface="Times New Roman"/>
                        </a:rPr>
                        <a:t> Tesař, Truhlář, Zedník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Materiály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Jednotky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VY_32_INOVACE_11_203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123728" y="2708920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rgbClr val="002060"/>
                </a:solidFill>
              </a:rPr>
              <a:t>Jednotky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187624" y="1285873"/>
            <a:ext cx="5472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Násobky jednotek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24574" y="2204864"/>
            <a:ext cx="74078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deka-		da-		10</a:t>
            </a:r>
          </a:p>
          <a:p>
            <a:r>
              <a:rPr lang="cs-CZ" sz="2400" dirty="0" err="1" smtClean="0"/>
              <a:t>hekto</a:t>
            </a:r>
            <a:r>
              <a:rPr lang="cs-CZ" sz="2400" dirty="0" smtClean="0"/>
              <a:t>-		ha-		100</a:t>
            </a:r>
          </a:p>
          <a:p>
            <a:r>
              <a:rPr lang="cs-CZ" sz="2400" dirty="0" smtClean="0"/>
              <a:t>kilo-		k-		1000</a:t>
            </a:r>
          </a:p>
          <a:p>
            <a:r>
              <a:rPr lang="cs-CZ" sz="2400" dirty="0" err="1" smtClean="0"/>
              <a:t>mega</a:t>
            </a:r>
            <a:r>
              <a:rPr lang="cs-CZ" sz="2400" dirty="0" smtClean="0"/>
              <a:t>-		M-		1000000</a:t>
            </a:r>
          </a:p>
          <a:p>
            <a:r>
              <a:rPr lang="cs-CZ" sz="2400" dirty="0" smtClean="0"/>
              <a:t>giga-		G-		1000000000</a:t>
            </a:r>
          </a:p>
          <a:p>
            <a:r>
              <a:rPr lang="cs-CZ" sz="2400" dirty="0" err="1" smtClean="0"/>
              <a:t>tera</a:t>
            </a:r>
            <a:r>
              <a:rPr lang="cs-CZ" sz="2400" dirty="0" smtClean="0"/>
              <a:t>-		T-		1000000000000</a:t>
            </a:r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354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86799" y="1412776"/>
            <a:ext cx="2154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Díly</a:t>
            </a:r>
            <a:r>
              <a:rPr lang="cs-CZ" sz="2800" b="1" dirty="0"/>
              <a:t> </a:t>
            </a:r>
            <a:r>
              <a:rPr lang="cs-CZ" sz="2800" b="1" dirty="0">
                <a:solidFill>
                  <a:srgbClr val="FF0000"/>
                </a:solidFill>
              </a:rPr>
              <a:t>jednotek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874" y="2420888"/>
            <a:ext cx="542007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deci- </a:t>
            </a:r>
            <a:r>
              <a:rPr lang="cs-CZ" sz="2400" dirty="0" smtClean="0"/>
              <a:t>	      	d- 	     </a:t>
            </a:r>
            <a:r>
              <a:rPr lang="cs-CZ" sz="2400" dirty="0"/>
              <a:t>0,1</a:t>
            </a:r>
          </a:p>
          <a:p>
            <a:r>
              <a:rPr lang="cs-CZ" sz="2400" dirty="0" err="1"/>
              <a:t>centi</a:t>
            </a:r>
            <a:r>
              <a:rPr lang="cs-CZ" sz="2400" dirty="0"/>
              <a:t>-  </a:t>
            </a:r>
            <a:r>
              <a:rPr lang="cs-CZ" sz="2400" dirty="0" smtClean="0"/>
              <a:t>		c-     	     </a:t>
            </a:r>
            <a:r>
              <a:rPr lang="cs-CZ" sz="2400" dirty="0"/>
              <a:t>0,01</a:t>
            </a:r>
          </a:p>
          <a:p>
            <a:r>
              <a:rPr lang="cs-CZ" sz="2400" dirty="0" err="1"/>
              <a:t>mili</a:t>
            </a:r>
            <a:r>
              <a:rPr lang="cs-CZ" sz="2400" dirty="0"/>
              <a:t>-      </a:t>
            </a:r>
            <a:r>
              <a:rPr lang="cs-CZ" sz="2400" dirty="0" smtClean="0"/>
              <a:t>             </a:t>
            </a:r>
            <a:r>
              <a:rPr lang="cs-CZ" sz="2400" dirty="0"/>
              <a:t>m-      </a:t>
            </a:r>
            <a:r>
              <a:rPr lang="cs-CZ" sz="2400" dirty="0" smtClean="0"/>
              <a:t>       0,001</a:t>
            </a:r>
            <a:endParaRPr lang="cs-CZ" sz="2400" dirty="0"/>
          </a:p>
          <a:p>
            <a:r>
              <a:rPr lang="cs-CZ" sz="2400" dirty="0"/>
              <a:t>mikro-    </a:t>
            </a:r>
            <a:r>
              <a:rPr lang="cs-CZ" sz="2400" dirty="0" smtClean="0"/>
              <a:t>	 </a:t>
            </a:r>
            <a:r>
              <a:rPr lang="el-GR" sz="2400" dirty="0" smtClean="0"/>
              <a:t>μ</a:t>
            </a:r>
            <a:r>
              <a:rPr lang="cs-CZ" sz="2400" dirty="0"/>
              <a:t>-       </a:t>
            </a:r>
            <a:r>
              <a:rPr lang="cs-CZ" sz="2400" dirty="0" smtClean="0"/>
              <a:t>      0,000001</a:t>
            </a:r>
            <a:endParaRPr lang="cs-CZ" sz="2400" dirty="0"/>
          </a:p>
          <a:p>
            <a:r>
              <a:rPr lang="cs-CZ" sz="2400" dirty="0" err="1"/>
              <a:t>nano</a:t>
            </a:r>
            <a:r>
              <a:rPr lang="cs-CZ" sz="2400" dirty="0"/>
              <a:t>-   </a:t>
            </a:r>
            <a:r>
              <a:rPr lang="cs-CZ" sz="2400" dirty="0" smtClean="0"/>
              <a:t>	 </a:t>
            </a:r>
            <a:r>
              <a:rPr lang="cs-CZ" sz="2400" dirty="0"/>
              <a:t>n-       </a:t>
            </a:r>
            <a:r>
              <a:rPr lang="cs-CZ" sz="2400" dirty="0" smtClean="0"/>
              <a:t>      0,000000001</a:t>
            </a:r>
            <a:endParaRPr lang="cs-CZ" sz="2400" dirty="0"/>
          </a:p>
          <a:p>
            <a:r>
              <a:rPr lang="cs-CZ" sz="2400" dirty="0"/>
              <a:t>piko-     </a:t>
            </a:r>
            <a:r>
              <a:rPr lang="cs-CZ" sz="2400" dirty="0" smtClean="0"/>
              <a:t>	 </a:t>
            </a:r>
            <a:r>
              <a:rPr lang="cs-CZ" sz="2400" dirty="0"/>
              <a:t>p-        </a:t>
            </a:r>
            <a:r>
              <a:rPr lang="cs-CZ" sz="2400" dirty="0" smtClean="0"/>
              <a:t>     0,000000000001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9012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187624" y="1198549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Jednotky</a:t>
            </a:r>
            <a:r>
              <a:rPr lang="cs-CZ" sz="3200" b="1" dirty="0"/>
              <a:t> </a:t>
            </a:r>
            <a:r>
              <a:rPr lang="cs-CZ" sz="3200" b="1" dirty="0">
                <a:solidFill>
                  <a:srgbClr val="FF0000"/>
                </a:solidFill>
              </a:rPr>
              <a:t>času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37865" y="1988840"/>
            <a:ext cx="655251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Základní jednotkou je </a:t>
            </a:r>
            <a:r>
              <a:rPr lang="cs-CZ" b="1" dirty="0" smtClean="0"/>
              <a:t>1 sekunda</a:t>
            </a:r>
          </a:p>
          <a:p>
            <a:endParaRPr lang="cs-CZ" b="1" dirty="0"/>
          </a:p>
          <a:p>
            <a:pPr marL="285750" indent="-285750">
              <a:buFontTx/>
              <a:buChar char="-"/>
            </a:pPr>
            <a:r>
              <a:rPr lang="cs-CZ" b="1" dirty="0" smtClean="0"/>
              <a:t>Násobné jednotky:</a:t>
            </a:r>
          </a:p>
          <a:p>
            <a:r>
              <a:rPr lang="cs-CZ" b="1" dirty="0"/>
              <a:t>	</a:t>
            </a:r>
            <a:r>
              <a:rPr lang="cs-CZ" dirty="0" smtClean="0"/>
              <a:t>1 min = 60 s</a:t>
            </a:r>
          </a:p>
          <a:p>
            <a:r>
              <a:rPr lang="cs-CZ" b="1" dirty="0"/>
              <a:t>	</a:t>
            </a:r>
            <a:r>
              <a:rPr lang="cs-CZ" dirty="0" smtClean="0"/>
              <a:t>1 h = 60 min = 3600 s</a:t>
            </a:r>
          </a:p>
          <a:p>
            <a:r>
              <a:rPr lang="cs-CZ" b="1" dirty="0"/>
              <a:t>	</a:t>
            </a:r>
            <a:r>
              <a:rPr lang="cs-CZ" dirty="0" smtClean="0"/>
              <a:t>1 d = 24 h = 1440 min = 86 400 s</a:t>
            </a:r>
          </a:p>
          <a:p>
            <a:r>
              <a:rPr lang="cs-CZ" b="1" dirty="0"/>
              <a:t>	</a:t>
            </a:r>
            <a:r>
              <a:rPr lang="cs-CZ" dirty="0" smtClean="0"/>
              <a:t>1 a (rok) = 365 d 5 h 48 min 45,71 s</a:t>
            </a:r>
          </a:p>
          <a:p>
            <a:endParaRPr lang="cs-CZ" b="1" dirty="0"/>
          </a:p>
          <a:p>
            <a:r>
              <a:rPr lang="cs-CZ" dirty="0" smtClean="0"/>
              <a:t>Čas měříme v </a:t>
            </a:r>
            <a:r>
              <a:rPr lang="cs-CZ" dirty="0" err="1" smtClean="0"/>
              <a:t>šedesátkové</a:t>
            </a:r>
            <a:r>
              <a:rPr lang="cs-CZ" dirty="0" smtClean="0"/>
              <a:t> soustavě</a:t>
            </a:r>
          </a:p>
          <a:p>
            <a:r>
              <a:rPr lang="cs-CZ" dirty="0" smtClean="0"/>
              <a:t>Př.: 60 min = 1 h</a:t>
            </a:r>
          </a:p>
          <a:p>
            <a:r>
              <a:rPr lang="cs-CZ" dirty="0"/>
              <a:t> </a:t>
            </a:r>
            <a:r>
              <a:rPr lang="cs-CZ" dirty="0" smtClean="0"/>
              <a:t>      6 min = 0,1 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220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89339" y="1196752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Souhrn učiva: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874" y="2204864"/>
            <a:ext cx="640849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1) zapište bez použití předpon:</a:t>
            </a:r>
          </a:p>
          <a:p>
            <a:pPr lvl="8"/>
            <a:r>
              <a:rPr lang="cs-CZ" dirty="0"/>
              <a:t>0,1 km =</a:t>
            </a:r>
          </a:p>
          <a:p>
            <a:pPr lvl="8"/>
            <a:r>
              <a:rPr lang="cs-CZ" dirty="0"/>
              <a:t>102 cm =</a:t>
            </a:r>
          </a:p>
          <a:p>
            <a:pPr lvl="8"/>
            <a:r>
              <a:rPr lang="cs-CZ" dirty="0"/>
              <a:t>42,6 hl =</a:t>
            </a:r>
          </a:p>
          <a:p>
            <a:pPr lvl="8"/>
            <a:r>
              <a:rPr lang="cs-CZ" dirty="0"/>
              <a:t>5123 mg </a:t>
            </a:r>
            <a:r>
              <a:rPr lang="cs-CZ" dirty="0" smtClean="0"/>
              <a:t>=</a:t>
            </a:r>
          </a:p>
          <a:p>
            <a:pPr lvl="8"/>
            <a:endParaRPr lang="cs-CZ" dirty="0"/>
          </a:p>
          <a:p>
            <a:r>
              <a:rPr lang="cs-CZ" dirty="0"/>
              <a:t>2) nahraďte předponu číslem:</a:t>
            </a:r>
          </a:p>
          <a:p>
            <a:pPr lvl="8"/>
            <a:r>
              <a:rPr lang="cs-CZ" dirty="0"/>
              <a:t>kilo –</a:t>
            </a:r>
          </a:p>
          <a:p>
            <a:pPr lvl="8"/>
            <a:r>
              <a:rPr lang="cs-CZ" dirty="0" err="1"/>
              <a:t>mega</a:t>
            </a:r>
            <a:r>
              <a:rPr lang="cs-CZ" dirty="0"/>
              <a:t> –</a:t>
            </a:r>
          </a:p>
          <a:p>
            <a:pPr lvl="8"/>
            <a:r>
              <a:rPr lang="cs-CZ" dirty="0" err="1"/>
              <a:t>hekto</a:t>
            </a:r>
            <a:r>
              <a:rPr lang="cs-CZ" dirty="0"/>
              <a:t> –</a:t>
            </a:r>
          </a:p>
          <a:p>
            <a:pPr lvl="8"/>
            <a:r>
              <a:rPr lang="cs-CZ" dirty="0"/>
              <a:t>deci –</a:t>
            </a:r>
          </a:p>
        </p:txBody>
      </p:sp>
    </p:spTree>
    <p:extLst>
      <p:ext uri="{BB962C8B-B14F-4D97-AF65-F5344CB8AC3E}">
        <p14:creationId xmlns:p14="http://schemas.microsoft.com/office/powerpoint/2010/main" val="409460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89339" y="1196752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Souhrn učiva: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874" y="2204864"/>
            <a:ext cx="640849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1) zapište bez použití předpon:</a:t>
            </a:r>
          </a:p>
          <a:p>
            <a:pPr lvl="8"/>
            <a:r>
              <a:rPr lang="cs-CZ" dirty="0"/>
              <a:t>0,1 km </a:t>
            </a:r>
            <a:r>
              <a:rPr lang="cs-CZ" dirty="0" smtClean="0"/>
              <a:t>= </a:t>
            </a:r>
            <a:r>
              <a:rPr lang="cs-CZ" dirty="0" smtClean="0">
                <a:solidFill>
                  <a:srgbClr val="C00000"/>
                </a:solidFill>
              </a:rPr>
              <a:t>100 m</a:t>
            </a:r>
            <a:endParaRPr lang="cs-CZ" dirty="0"/>
          </a:p>
          <a:p>
            <a:pPr lvl="8"/>
            <a:r>
              <a:rPr lang="cs-CZ" dirty="0"/>
              <a:t>102 cm </a:t>
            </a:r>
            <a:r>
              <a:rPr lang="cs-CZ" dirty="0" smtClean="0"/>
              <a:t>= </a:t>
            </a:r>
            <a:r>
              <a:rPr lang="cs-CZ" dirty="0" smtClean="0">
                <a:solidFill>
                  <a:srgbClr val="C00000"/>
                </a:solidFill>
              </a:rPr>
              <a:t>1,02 m</a:t>
            </a:r>
            <a:endParaRPr lang="cs-CZ" dirty="0"/>
          </a:p>
          <a:p>
            <a:pPr lvl="8"/>
            <a:r>
              <a:rPr lang="cs-CZ" dirty="0"/>
              <a:t>42,6 hl </a:t>
            </a:r>
            <a:r>
              <a:rPr lang="cs-CZ" dirty="0" smtClean="0"/>
              <a:t>= </a:t>
            </a:r>
            <a:r>
              <a:rPr lang="cs-CZ" dirty="0" smtClean="0">
                <a:solidFill>
                  <a:srgbClr val="C00000"/>
                </a:solidFill>
              </a:rPr>
              <a:t>4260 l</a:t>
            </a:r>
            <a:endParaRPr lang="cs-CZ" dirty="0"/>
          </a:p>
          <a:p>
            <a:pPr lvl="8"/>
            <a:r>
              <a:rPr lang="cs-CZ" dirty="0"/>
              <a:t>5123 mg </a:t>
            </a:r>
            <a:r>
              <a:rPr lang="cs-CZ" dirty="0" smtClean="0"/>
              <a:t>= </a:t>
            </a:r>
            <a:r>
              <a:rPr lang="cs-CZ" dirty="0" smtClean="0">
                <a:solidFill>
                  <a:srgbClr val="C00000"/>
                </a:solidFill>
              </a:rPr>
              <a:t>5,123 g</a:t>
            </a:r>
            <a:endParaRPr lang="cs-CZ" dirty="0" smtClean="0"/>
          </a:p>
          <a:p>
            <a:pPr lvl="8"/>
            <a:endParaRPr lang="cs-CZ" dirty="0"/>
          </a:p>
          <a:p>
            <a:r>
              <a:rPr lang="cs-CZ" dirty="0"/>
              <a:t>2) nahraďte předponu číslem:</a:t>
            </a:r>
          </a:p>
          <a:p>
            <a:pPr lvl="8"/>
            <a:r>
              <a:rPr lang="cs-CZ" dirty="0"/>
              <a:t>kilo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C00000"/>
                </a:solidFill>
              </a:rPr>
              <a:t>1000</a:t>
            </a:r>
            <a:endParaRPr lang="cs-CZ" dirty="0"/>
          </a:p>
          <a:p>
            <a:pPr lvl="8"/>
            <a:r>
              <a:rPr lang="cs-CZ" dirty="0" err="1"/>
              <a:t>mega</a:t>
            </a:r>
            <a:r>
              <a:rPr lang="cs-CZ" dirty="0"/>
              <a:t>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C00000"/>
                </a:solidFill>
              </a:rPr>
              <a:t>1000000</a:t>
            </a:r>
            <a:endParaRPr lang="cs-CZ" dirty="0"/>
          </a:p>
          <a:p>
            <a:pPr lvl="8"/>
            <a:r>
              <a:rPr lang="cs-CZ" dirty="0" err="1"/>
              <a:t>hekto</a:t>
            </a:r>
            <a:r>
              <a:rPr lang="cs-CZ" dirty="0"/>
              <a:t>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C00000"/>
                </a:solidFill>
              </a:rPr>
              <a:t>100</a:t>
            </a:r>
            <a:endParaRPr lang="cs-CZ" dirty="0"/>
          </a:p>
          <a:p>
            <a:pPr lvl="8"/>
            <a:r>
              <a:rPr lang="cs-CZ" dirty="0"/>
              <a:t>deci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C00000"/>
                </a:solidFill>
              </a:rPr>
              <a:t>0,1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941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211289"/>
              </p:ext>
            </p:extLst>
          </p:nvPr>
        </p:nvGraphicFramePr>
        <p:xfrm>
          <a:off x="1524000" y="1628800"/>
          <a:ext cx="5080000" cy="221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</a:tblGrid>
              <a:tr h="139040">
                <a:tc>
                  <a:txBody>
                    <a:bodyPr/>
                    <a:lstStyle/>
                    <a:p>
                      <a:r>
                        <a:rPr lang="cs-CZ" dirty="0" smtClean="0"/>
                        <a:t>km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2,32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7962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186,23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1997250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543612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475874" y="4293096"/>
            <a:ext cx="5040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Doplňte do tabulky správně převody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9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2627902"/>
              </p:ext>
            </p:extLst>
          </p:nvPr>
        </p:nvGraphicFramePr>
        <p:xfrm>
          <a:off x="1524000" y="1628800"/>
          <a:ext cx="5080000" cy="221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</a:tblGrid>
              <a:tr h="139040">
                <a:tc>
                  <a:txBody>
                    <a:bodyPr/>
                    <a:lstStyle/>
                    <a:p>
                      <a:r>
                        <a:rPr lang="cs-CZ" dirty="0" smtClean="0"/>
                        <a:t>km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2,32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2320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23200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232000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2320000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0,7962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796,2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7962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79620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796200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0,18623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186,23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1862,3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18623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186230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1,99725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1997,25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19972,5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199725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1997250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5,43612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5436,12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54361,2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543612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5436120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475874" y="4293096"/>
            <a:ext cx="5040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Doplňte do tabulky správně převody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306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75874" y="2132856"/>
            <a:ext cx="6696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Veronika vyjela k babičce vlakem v 9:22 h. Na místo dorazila v 13:16 h.</a:t>
            </a:r>
          </a:p>
          <a:p>
            <a:r>
              <a:rPr lang="cs-CZ" dirty="0" smtClean="0"/>
              <a:t>Spočítejte jak dlouho cesta trvala v hodinách a minutách, potom údaj převeďte na minuty a nakonec zapište v hodinách pomocí desetinného čísla.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167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75874" y="2132856"/>
            <a:ext cx="6696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Veronika vyjela k babičce vlakem v 9:22 h. Na místo dorazila v 13:16 h.</a:t>
            </a:r>
          </a:p>
          <a:p>
            <a:r>
              <a:rPr lang="cs-CZ" dirty="0" smtClean="0"/>
              <a:t>Spočítejte jak dlouho cesta trvala v hodinách a minutách, potom údaj převeďte na minuty a nakonec zapište v hodinách pomocí desetinného čísla.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07735" y="3861048"/>
            <a:ext cx="4599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C00000"/>
                </a:solidFill>
              </a:rPr>
              <a:t>Cesta trvala 3 h 54 min = 234 min</a:t>
            </a:r>
          </a:p>
        </p:txBody>
      </p:sp>
    </p:spTree>
    <p:extLst>
      <p:ext uri="{BB962C8B-B14F-4D97-AF65-F5344CB8AC3E}">
        <p14:creationId xmlns:p14="http://schemas.microsoft.com/office/powerpoint/2010/main" val="420351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75874" y="2132856"/>
            <a:ext cx="6696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Veronika vyjela k babičce vlakem v 9:22 h. Na místo dorazila v 13:16 h.</a:t>
            </a:r>
          </a:p>
          <a:p>
            <a:r>
              <a:rPr lang="cs-CZ" dirty="0" smtClean="0"/>
              <a:t>Spočítejte jak dlouho cesta trvala v hodinách a minutách, potom údaj převeďte na minuty a nakonec zapište v hodinách pomocí desetinného čísla.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874" y="3863607"/>
            <a:ext cx="35281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3 h 54 min = 3,9 h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89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77244" y="148478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203848" y="1500825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77244" y="2420888"/>
            <a:ext cx="4370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</a:rPr>
              <a:t>Vlastní tvorba a zdroje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6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486</Words>
  <Application>Microsoft Office PowerPoint</Application>
  <PresentationFormat>Předvádění na obrazovce (4:3)</PresentationFormat>
  <Paragraphs>166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71</cp:revision>
  <dcterms:created xsi:type="dcterms:W3CDTF">2010-11-01T23:40:31Z</dcterms:created>
  <dcterms:modified xsi:type="dcterms:W3CDTF">2013-05-02T09:08:05Z</dcterms:modified>
</cp:coreProperties>
</file>