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64" r:id="rId5"/>
    <p:sldId id="259" r:id="rId6"/>
    <p:sldId id="266" r:id="rId7"/>
    <p:sldId id="260" r:id="rId8"/>
    <p:sldId id="261" r:id="rId9"/>
    <p:sldId id="262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848" y="-27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20088918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Rozdělení pohybů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Pohyb, trajektorie, dráha, čas, rychlost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Fyzika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Ivana Gajdošová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prezentace, doplňování myšlenkové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mapy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let, </a:t>
                      </a:r>
                      <a:r>
                        <a:rPr lang="cs-CZ" sz="1200" dirty="0" smtClean="0"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Instalatér</a:t>
                      </a:r>
                      <a:r>
                        <a:rPr lang="cs-CZ" sz="1200" dirty="0" smtClean="0">
                          <a:effectLst/>
                          <a:latin typeface="+mn-lt"/>
                          <a:ea typeface="Verdana" pitchFamily="34" charset="0"/>
                          <a:cs typeface="Times New Roman"/>
                        </a:rPr>
                        <a:t>,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Verdana" pitchFamily="34" charset="0"/>
                          <a:cs typeface="Times New Roman"/>
                        </a:rPr>
                        <a:t> Tesař, Truhlář, Zedník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Materiály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SŠST Ústí nad Labem, Čelakovského 5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87660" y="991216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Rozdělení pohybů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VY_32_INOVACE_11_204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123728" y="2708920"/>
            <a:ext cx="45365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/>
              <a:t>Pohyby</a:t>
            </a:r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03161" y="1618399"/>
            <a:ext cx="8399318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*</a:t>
            </a:r>
            <a:r>
              <a:rPr lang="cs-CZ" dirty="0" smtClean="0"/>
              <a:t> </a:t>
            </a:r>
            <a:r>
              <a:rPr lang="cs-CZ" sz="2400" dirty="0" smtClean="0"/>
              <a:t>Mechanický </a:t>
            </a:r>
            <a:r>
              <a:rPr lang="cs-CZ" sz="2400" dirty="0"/>
              <a:t>pohyb tělesa je přemisťování vůči jiným </a:t>
            </a:r>
            <a:r>
              <a:rPr lang="cs-CZ" sz="2400" dirty="0" smtClean="0"/>
              <a:t>tělesům</a:t>
            </a:r>
          </a:p>
          <a:p>
            <a:endParaRPr lang="cs-CZ" sz="2400" dirty="0"/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C000"/>
                </a:solidFill>
              </a:rPr>
              <a:t>*</a:t>
            </a:r>
            <a:r>
              <a:rPr lang="cs-CZ" sz="2400" dirty="0" smtClean="0"/>
              <a:t> Průběh </a:t>
            </a:r>
            <a:r>
              <a:rPr lang="cs-CZ" sz="2400" dirty="0"/>
              <a:t>pohybu sleduje </a:t>
            </a:r>
            <a:r>
              <a:rPr lang="cs-CZ" sz="2400" dirty="0" smtClean="0">
                <a:solidFill>
                  <a:srgbClr val="FF0000"/>
                </a:solidFill>
              </a:rPr>
              <a:t>kinematika</a:t>
            </a:r>
          </a:p>
          <a:p>
            <a:endParaRPr lang="cs-CZ" sz="2400" dirty="0">
              <a:solidFill>
                <a:srgbClr val="FF0000"/>
              </a:solidFill>
            </a:endParaRPr>
          </a:p>
          <a:p>
            <a:endParaRPr lang="cs-CZ" sz="2400" dirty="0">
              <a:solidFill>
                <a:srgbClr val="FF0000"/>
              </a:solidFill>
            </a:endParaRPr>
          </a:p>
          <a:p>
            <a:r>
              <a:rPr lang="cs-CZ" sz="2400" dirty="0" smtClean="0">
                <a:solidFill>
                  <a:srgbClr val="FFC000"/>
                </a:solidFill>
              </a:rPr>
              <a:t>*</a:t>
            </a:r>
            <a:r>
              <a:rPr lang="cs-CZ" sz="2400" dirty="0" smtClean="0"/>
              <a:t> Pohyb </a:t>
            </a:r>
            <a:r>
              <a:rPr lang="cs-CZ" sz="2400" dirty="0"/>
              <a:t>i klid tělesa jsou relativní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3544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475874" y="2204864"/>
            <a:ext cx="64084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21178" y="1700808"/>
            <a:ext cx="432048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Posuvný pohyb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- Každý bod urazí za stejný čas stejnou dráhu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21177" y="3354616"/>
            <a:ext cx="538223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Otáčivý pohyb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Šipka doprava 9"/>
          <p:cNvSpPr/>
          <p:nvPr/>
        </p:nvSpPr>
        <p:spPr>
          <a:xfrm>
            <a:off x="3203848" y="2125148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1320106" y="2389530"/>
            <a:ext cx="978408" cy="49027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" name="Přímá spojnice 12"/>
          <p:cNvCxnSpPr>
            <a:stCxn id="11" idx="0"/>
          </p:cNvCxnSpPr>
          <p:nvPr/>
        </p:nvCxnSpPr>
        <p:spPr>
          <a:xfrm flipV="1">
            <a:off x="2053376" y="2125148"/>
            <a:ext cx="1870552" cy="26438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1320093" y="278092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>
            <a:off x="1320093" y="2780928"/>
            <a:ext cx="1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1320106" y="278092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>
            <a:stCxn id="11" idx="3"/>
            <a:endCxn id="10" idx="3"/>
          </p:cNvCxnSpPr>
          <p:nvPr/>
        </p:nvCxnSpPr>
        <p:spPr>
          <a:xfrm flipV="1">
            <a:off x="2298514" y="2367464"/>
            <a:ext cx="1883742" cy="2672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Ovál 23"/>
          <p:cNvSpPr/>
          <p:nvPr/>
        </p:nvSpPr>
        <p:spPr>
          <a:xfrm>
            <a:off x="1403648" y="3861048"/>
            <a:ext cx="1800200" cy="172819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cxnSp>
        <p:nvCxnSpPr>
          <p:cNvPr id="26" name="Přímá spojnice 25"/>
          <p:cNvCxnSpPr>
            <a:stCxn id="24" idx="0"/>
            <a:endCxn id="24" idx="4"/>
          </p:cNvCxnSpPr>
          <p:nvPr/>
        </p:nvCxnSpPr>
        <p:spPr>
          <a:xfrm>
            <a:off x="2303748" y="3861048"/>
            <a:ext cx="0" cy="172819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>
            <a:stCxn id="24" idx="2"/>
            <a:endCxn id="24" idx="6"/>
          </p:cNvCxnSpPr>
          <p:nvPr/>
        </p:nvCxnSpPr>
        <p:spPr>
          <a:xfrm>
            <a:off x="1403648" y="4725144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Ovál 29"/>
          <p:cNvSpPr/>
          <p:nvPr/>
        </p:nvSpPr>
        <p:spPr>
          <a:xfrm>
            <a:off x="1846548" y="4267944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2963822" y="3910990"/>
                <a:ext cx="2880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𝑠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63822" y="3910990"/>
                <a:ext cx="288032" cy="369332"/>
              </a:xfrm>
              <a:prstGeom prst="rect">
                <a:avLst/>
              </a:prstGeom>
              <a:blipFill rotWithShape="1">
                <a:blip r:embed="rId4"/>
                <a:stretch>
                  <a:fillRect r="-234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2699792" y="4365104"/>
                <a:ext cx="26403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𝑠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99792" y="4365104"/>
                <a:ext cx="264030" cy="369332"/>
              </a:xfrm>
              <a:prstGeom prst="rect">
                <a:avLst/>
              </a:prstGeom>
              <a:blipFill rotWithShape="1">
                <a:blip r:embed="rId5"/>
                <a:stretch>
                  <a:fillRect r="-302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7" name="TextovéPole 36"/>
          <p:cNvSpPr txBox="1"/>
          <p:nvPr/>
        </p:nvSpPr>
        <p:spPr>
          <a:xfrm>
            <a:off x="688376" y="5678668"/>
            <a:ext cx="82761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Délka dráhy je závislá na vzdálenosti bodu od středu otáčení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1618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419872" y="1341657"/>
            <a:ext cx="21540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79212" y="1277852"/>
            <a:ext cx="52148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>
                <a:solidFill>
                  <a:srgbClr val="FF0000"/>
                </a:solidFill>
              </a:rPr>
              <a:t>Rozdělení </a:t>
            </a:r>
            <a:r>
              <a:rPr lang="cs-CZ" sz="2400" dirty="0" smtClean="0">
                <a:solidFill>
                  <a:srgbClr val="FF0000"/>
                </a:solidFill>
              </a:rPr>
              <a:t>posuvných pohybů:</a:t>
            </a:r>
            <a:r>
              <a:rPr lang="cs-CZ" sz="2400" dirty="0" smtClean="0"/>
              <a:t>	      	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607032" y="1864877"/>
            <a:ext cx="642135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chemeClr val="tx2"/>
                </a:solidFill>
              </a:rPr>
              <a:t>Podle tvaru </a:t>
            </a:r>
            <a:r>
              <a:rPr lang="cs-CZ" dirty="0" smtClean="0">
                <a:solidFill>
                  <a:schemeClr val="tx2"/>
                </a:solidFill>
              </a:rPr>
              <a:t>dráhy</a:t>
            </a:r>
          </a:p>
          <a:p>
            <a:endParaRPr lang="cs-CZ" dirty="0">
              <a:solidFill>
                <a:schemeClr val="tx2"/>
              </a:solidFill>
            </a:endParaRPr>
          </a:p>
          <a:p>
            <a:pPr lvl="1"/>
            <a:r>
              <a:rPr lang="cs-CZ" dirty="0"/>
              <a:t>Pohyb přímočarý – dráha je </a:t>
            </a:r>
            <a:r>
              <a:rPr lang="cs-CZ" dirty="0" smtClean="0"/>
              <a:t>přímka     </a:t>
            </a:r>
          </a:p>
          <a:p>
            <a:pPr lvl="1"/>
            <a:endParaRPr lang="cs-CZ" dirty="0"/>
          </a:p>
          <a:p>
            <a:pPr lvl="1"/>
            <a:r>
              <a:rPr lang="cs-CZ" dirty="0"/>
              <a:t>Pohyb křivočarý – dráha je </a:t>
            </a:r>
            <a:r>
              <a:rPr lang="cs-CZ" dirty="0" smtClean="0"/>
              <a:t>křivka</a:t>
            </a:r>
          </a:p>
          <a:p>
            <a:pPr lvl="1"/>
            <a:endParaRPr lang="cs-CZ" dirty="0"/>
          </a:p>
          <a:p>
            <a:pPr lvl="1"/>
            <a:endParaRPr lang="cs-CZ" dirty="0"/>
          </a:p>
          <a:p>
            <a:endParaRPr lang="cs-CZ" dirty="0">
              <a:solidFill>
                <a:schemeClr val="tx2"/>
              </a:solidFill>
            </a:endParaRPr>
          </a:p>
          <a:p>
            <a:r>
              <a:rPr lang="cs-CZ" dirty="0">
                <a:solidFill>
                  <a:schemeClr val="tx2"/>
                </a:solidFill>
              </a:rPr>
              <a:t>Podle </a:t>
            </a:r>
            <a:r>
              <a:rPr lang="cs-CZ" dirty="0" smtClean="0">
                <a:solidFill>
                  <a:schemeClr val="tx2"/>
                </a:solidFill>
              </a:rPr>
              <a:t>rychlosti</a:t>
            </a:r>
          </a:p>
          <a:p>
            <a:endParaRPr lang="cs-CZ" dirty="0">
              <a:solidFill>
                <a:schemeClr val="tx2"/>
              </a:solidFill>
            </a:endParaRPr>
          </a:p>
          <a:p>
            <a:pPr lvl="1"/>
            <a:r>
              <a:rPr lang="cs-CZ" dirty="0"/>
              <a:t>Pohyb rovnoměrný – rychlost má stálou </a:t>
            </a:r>
            <a:r>
              <a:rPr lang="cs-CZ" dirty="0" smtClean="0"/>
              <a:t>velikost</a:t>
            </a:r>
          </a:p>
          <a:p>
            <a:pPr lvl="1"/>
            <a:endParaRPr lang="cs-CZ" dirty="0"/>
          </a:p>
          <a:p>
            <a:pPr lvl="1"/>
            <a:r>
              <a:rPr lang="cs-CZ" dirty="0"/>
              <a:t>Pohyb nerovnoměrný – velikost rychlosti se mění</a:t>
            </a:r>
          </a:p>
          <a:p>
            <a:endParaRPr lang="cs-CZ" dirty="0"/>
          </a:p>
        </p:txBody>
      </p:sp>
      <p:cxnSp>
        <p:nvCxnSpPr>
          <p:cNvPr id="10" name="Přímá spojnice 9"/>
          <p:cNvCxnSpPr/>
          <p:nvPr/>
        </p:nvCxnSpPr>
        <p:spPr>
          <a:xfrm flipV="1">
            <a:off x="5724128" y="2276872"/>
            <a:ext cx="1584176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Volný tvar 11"/>
          <p:cNvSpPr/>
          <p:nvPr/>
        </p:nvSpPr>
        <p:spPr>
          <a:xfrm>
            <a:off x="5518298" y="2912978"/>
            <a:ext cx="2147776" cy="404380"/>
          </a:xfrm>
          <a:custGeom>
            <a:avLst/>
            <a:gdLst>
              <a:gd name="connsiteX0" fmla="*/ 0 w 2147776"/>
              <a:gd name="connsiteY0" fmla="*/ 319320 h 404380"/>
              <a:gd name="connsiteX1" fmla="*/ 510362 w 2147776"/>
              <a:gd name="connsiteY1" fmla="*/ 343 h 404380"/>
              <a:gd name="connsiteX2" fmla="*/ 1020725 w 2147776"/>
              <a:gd name="connsiteY2" fmla="*/ 372482 h 404380"/>
              <a:gd name="connsiteX3" fmla="*/ 1520455 w 2147776"/>
              <a:gd name="connsiteY3" fmla="*/ 21608 h 404380"/>
              <a:gd name="connsiteX4" fmla="*/ 2147776 w 2147776"/>
              <a:gd name="connsiteY4" fmla="*/ 404380 h 4043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47776" h="404380">
                <a:moveTo>
                  <a:pt x="0" y="319320"/>
                </a:moveTo>
                <a:cubicBezTo>
                  <a:pt x="170120" y="155401"/>
                  <a:pt x="340241" y="-8517"/>
                  <a:pt x="510362" y="343"/>
                </a:cubicBezTo>
                <a:cubicBezTo>
                  <a:pt x="680483" y="9203"/>
                  <a:pt x="852376" y="368938"/>
                  <a:pt x="1020725" y="372482"/>
                </a:cubicBezTo>
                <a:cubicBezTo>
                  <a:pt x="1189074" y="376026"/>
                  <a:pt x="1332613" y="16292"/>
                  <a:pt x="1520455" y="21608"/>
                </a:cubicBezTo>
                <a:cubicBezTo>
                  <a:pt x="1708297" y="26924"/>
                  <a:pt x="1928036" y="215652"/>
                  <a:pt x="2147776" y="40438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124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419872" y="1341657"/>
            <a:ext cx="21540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55776" y="2060848"/>
            <a:ext cx="38164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Volný pád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475874" y="2996952"/>
            <a:ext cx="669652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cs-CZ" dirty="0" smtClean="0"/>
              <a:t>Zvláštní případ zrychleného pohybu</a:t>
            </a:r>
          </a:p>
          <a:p>
            <a:pPr marL="285750" indent="-285750">
              <a:buFont typeface="Arial" charset="0"/>
              <a:buChar char="•"/>
            </a:pPr>
            <a:r>
              <a:rPr lang="cs-CZ" dirty="0" smtClean="0"/>
              <a:t>Gravitační zrychlení</a:t>
            </a:r>
          </a:p>
          <a:p>
            <a:pPr marL="285750" indent="-285750">
              <a:buFont typeface="Arial" charset="0"/>
              <a:buChar char="•"/>
            </a:pPr>
            <a:r>
              <a:rPr lang="cs-CZ" dirty="0" smtClean="0"/>
              <a:t>g = 10 m/s² (přibližně, mění se podle nadmořské výšky a </a:t>
            </a:r>
            <a:r>
              <a:rPr lang="cs-CZ" smtClean="0"/>
              <a:t>zeměpisné šířky)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0402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475874" y="2204864"/>
            <a:ext cx="64084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547664" y="1556792"/>
            <a:ext cx="36724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TRAJEKTORIE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547664" y="1988840"/>
            <a:ext cx="532859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Čára, kterou probíhá pohybující se </a:t>
            </a:r>
            <a:r>
              <a:rPr lang="cs-CZ" dirty="0" smtClean="0"/>
              <a:t>bod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čára na papíře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stopa za letadlem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brzdná dráha auta</a:t>
            </a:r>
          </a:p>
          <a:p>
            <a:r>
              <a:rPr lang="cs-CZ" dirty="0" smtClean="0"/>
              <a:t> </a:t>
            </a:r>
            <a:endParaRPr lang="cs-CZ" dirty="0"/>
          </a:p>
          <a:p>
            <a:endParaRPr lang="cs-CZ" dirty="0"/>
          </a:p>
          <a:p>
            <a:r>
              <a:rPr lang="cs-CZ" dirty="0"/>
              <a:t>Měříme v délkových jednotkách (metr a jeho </a:t>
            </a:r>
            <a:r>
              <a:rPr lang="cs-CZ" dirty="0" smtClean="0"/>
              <a:t>násobky)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94603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475874" y="2204864"/>
            <a:ext cx="64084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763688" y="1412776"/>
            <a:ext cx="3024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Základní veličiny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763688" y="2492896"/>
            <a:ext cx="3888432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rychlost  </a:t>
            </a:r>
            <a:r>
              <a:rPr lang="cs-CZ" sz="2400" b="1" dirty="0">
                <a:solidFill>
                  <a:srgbClr val="00B050"/>
                </a:solidFill>
              </a:rPr>
              <a:t>v</a:t>
            </a:r>
            <a:r>
              <a:rPr lang="cs-CZ" sz="2400" b="1" dirty="0"/>
              <a:t> </a:t>
            </a:r>
            <a:r>
              <a:rPr lang="cs-CZ" sz="2400" dirty="0"/>
              <a:t>[m/s]</a:t>
            </a:r>
          </a:p>
          <a:p>
            <a:r>
              <a:rPr lang="cs-CZ" sz="2400" dirty="0"/>
              <a:t>dráha  </a:t>
            </a:r>
            <a:r>
              <a:rPr lang="cs-CZ" sz="2400" b="1" dirty="0">
                <a:solidFill>
                  <a:srgbClr val="00B050"/>
                </a:solidFill>
              </a:rPr>
              <a:t>s</a:t>
            </a:r>
            <a:r>
              <a:rPr lang="cs-CZ" sz="2400" b="1" dirty="0"/>
              <a:t> </a:t>
            </a:r>
            <a:r>
              <a:rPr lang="cs-CZ" sz="2400" dirty="0"/>
              <a:t>[m]</a:t>
            </a:r>
            <a:endParaRPr lang="cs-CZ" sz="2400" b="1" dirty="0"/>
          </a:p>
          <a:p>
            <a:r>
              <a:rPr lang="cs-CZ" sz="2400" dirty="0"/>
              <a:t>čas  </a:t>
            </a:r>
            <a:r>
              <a:rPr lang="cs-CZ" sz="2400" b="1" dirty="0">
                <a:solidFill>
                  <a:srgbClr val="00B050"/>
                </a:solidFill>
              </a:rPr>
              <a:t>t</a:t>
            </a:r>
            <a:r>
              <a:rPr lang="cs-CZ" sz="2400" b="1" dirty="0"/>
              <a:t> </a:t>
            </a:r>
            <a:r>
              <a:rPr lang="cs-CZ" sz="2400" dirty="0"/>
              <a:t>[s]</a:t>
            </a:r>
            <a:endParaRPr lang="cs-CZ" sz="2400" b="1" dirty="0"/>
          </a:p>
          <a:p>
            <a:r>
              <a:rPr lang="cs-CZ" sz="2400" dirty="0"/>
              <a:t>zrychlení  </a:t>
            </a:r>
            <a:r>
              <a:rPr lang="cs-CZ" sz="2400" b="1" dirty="0">
                <a:solidFill>
                  <a:srgbClr val="00B050"/>
                </a:solidFill>
              </a:rPr>
              <a:t>a</a:t>
            </a:r>
            <a:r>
              <a:rPr lang="cs-CZ" sz="2400" b="1" dirty="0"/>
              <a:t> </a:t>
            </a:r>
            <a:r>
              <a:rPr lang="cs-CZ" sz="2400" dirty="0"/>
              <a:t>[m/s²]</a:t>
            </a:r>
          </a:p>
          <a:p>
            <a:endParaRPr lang="cs-CZ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3799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475874" y="1514473"/>
            <a:ext cx="64084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187624" y="1514473"/>
            <a:ext cx="6480720" cy="40010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Zopakujte si:</a:t>
            </a:r>
          </a:p>
          <a:p>
            <a:endParaRPr lang="cs-CZ" dirty="0" smtClean="0"/>
          </a:p>
          <a:p>
            <a:pPr marL="342900" indent="-342900">
              <a:buAutoNum type="arabicParenR"/>
            </a:pPr>
            <a:r>
              <a:rPr lang="cs-CZ" dirty="0" smtClean="0"/>
              <a:t>Jaké známe druhy pohybů?</a:t>
            </a:r>
          </a:p>
          <a:p>
            <a:pPr marL="342900" indent="-342900">
              <a:buAutoNum type="arabicParenR"/>
            </a:pPr>
            <a:endParaRPr lang="cs-CZ" dirty="0" smtClean="0"/>
          </a:p>
          <a:p>
            <a:pPr marL="342900" indent="-342900">
              <a:buAutoNum type="arabicParenR"/>
            </a:pPr>
            <a:r>
              <a:rPr lang="cs-CZ" dirty="0" smtClean="0"/>
              <a:t>Čím se liší posuvný a otáčivý pohyb (uveďte příklady)?</a:t>
            </a:r>
          </a:p>
          <a:p>
            <a:pPr marL="342900" indent="-342900">
              <a:buAutoNum type="arabicParenR"/>
            </a:pPr>
            <a:endParaRPr lang="cs-CZ" dirty="0" smtClean="0"/>
          </a:p>
          <a:p>
            <a:pPr marL="342900" indent="-342900">
              <a:buAutoNum type="arabicParenR"/>
            </a:pPr>
            <a:r>
              <a:rPr lang="cs-CZ" dirty="0" smtClean="0"/>
              <a:t>Jaké znáte vedlejší jednotky dráhy, rychlosti a času?</a:t>
            </a:r>
          </a:p>
          <a:p>
            <a:pPr marL="342900" indent="-342900">
              <a:buAutoNum type="arabicParenR"/>
            </a:pPr>
            <a:endParaRPr lang="cs-CZ" dirty="0" smtClean="0"/>
          </a:p>
          <a:p>
            <a:pPr marL="342900" indent="-342900">
              <a:buAutoNum type="arabicParenR"/>
            </a:pPr>
            <a:r>
              <a:rPr lang="cs-CZ" dirty="0" smtClean="0"/>
              <a:t>Čím měříme dráhu, rychlost a čas?</a:t>
            </a:r>
          </a:p>
          <a:p>
            <a:pPr marL="342900" indent="-342900">
              <a:buAutoNum type="arabicParenR"/>
            </a:pPr>
            <a:endParaRPr lang="cs-CZ" dirty="0" smtClean="0"/>
          </a:p>
          <a:p>
            <a:pPr marL="342900" indent="-342900">
              <a:buAutoNum type="arabicParenR"/>
            </a:pPr>
            <a:r>
              <a:rPr lang="cs-CZ" dirty="0" smtClean="0"/>
              <a:t>Co je trajektorie (uveďte příklady)?</a:t>
            </a:r>
          </a:p>
          <a:p>
            <a:pPr marL="342900" indent="-342900">
              <a:buAutoNum type="arabicParenR"/>
            </a:pPr>
            <a:endParaRPr lang="cs-CZ" dirty="0" smtClean="0"/>
          </a:p>
          <a:p>
            <a:pPr marL="342900" indent="-342900">
              <a:buAutoNum type="arabicParenR"/>
            </a:pPr>
            <a:r>
              <a:rPr lang="cs-CZ" dirty="0" smtClean="0"/>
              <a:t>Proč jsou pohyb a klid relativní (uveďte příklady)?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3186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411760" y="1052736"/>
            <a:ext cx="40324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75874" y="2204864"/>
            <a:ext cx="64084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087353" y="2708920"/>
            <a:ext cx="64807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>
              <a:solidFill>
                <a:srgbClr val="0070C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rgbClr val="0070C0"/>
                </a:solidFill>
              </a:rPr>
              <a:t>Vlastní tvorba a zdroje.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rgbClr val="0070C0"/>
                </a:solidFill>
              </a:rPr>
              <a:t>Klipart MS Office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12" name="TextovéPole 9"/>
          <p:cNvSpPr txBox="1"/>
          <p:nvPr/>
        </p:nvSpPr>
        <p:spPr>
          <a:xfrm>
            <a:off x="3265488" y="1912476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569819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843</TotalTime>
  <Words>394</Words>
  <Application>Microsoft Office PowerPoint</Application>
  <PresentationFormat>Předvádění na obrazovce (4:3)</PresentationFormat>
  <Paragraphs>123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71</cp:revision>
  <dcterms:created xsi:type="dcterms:W3CDTF">2010-11-01T23:40:31Z</dcterms:created>
  <dcterms:modified xsi:type="dcterms:W3CDTF">2013-05-02T09:08:35Z</dcterms:modified>
</cp:coreProperties>
</file>