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271" r:id="rId4"/>
    <p:sldId id="258" r:id="rId5"/>
    <p:sldId id="266" r:id="rId6"/>
    <p:sldId id="261" r:id="rId7"/>
    <p:sldId id="268" r:id="rId8"/>
    <p:sldId id="259" r:id="rId9"/>
    <p:sldId id="260" r:id="rId10"/>
    <p:sldId id="267" r:id="rId11"/>
    <p:sldId id="263" r:id="rId12"/>
    <p:sldId id="269" r:id="rId13"/>
    <p:sldId id="270" r:id="rId14"/>
    <p:sldId id="265" r:id="rId15"/>
    <p:sldId id="272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9" d="100"/>
          <a:sy n="119" d="100"/>
        </p:scale>
        <p:origin x="-1308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w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46926182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Procvičení pojmů z kinematiky, upevňování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znalostí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Dráha,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rychlost, čas, zrychlení, graf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Fyzika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Ivana Gajdošová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Test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Doplňování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myšlenkové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mapy, pracovních listů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let, </a:t>
                      </a:r>
                      <a:r>
                        <a:rPr lang="cs-CZ" sz="1200" dirty="0" smtClean="0"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Instalatér</a:t>
                      </a:r>
                      <a:r>
                        <a:rPr lang="cs-CZ" sz="1200" dirty="0" smtClean="0">
                          <a:effectLst/>
                          <a:latin typeface="+mn-lt"/>
                          <a:ea typeface="Verdana" pitchFamily="34" charset="0"/>
                          <a:cs typeface="Times New Roman"/>
                        </a:rPr>
                        <a:t>,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Verdana" pitchFamily="34" charset="0"/>
                          <a:cs typeface="Times New Roman"/>
                        </a:rPr>
                        <a:t> Tesař, Truhlář, Zedník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 a materiály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SŠST Ústí nad Labem, Čelakovského 5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Kinematika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/>
              <a:t>VY_32_INOVACE_11_205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267744" y="2348880"/>
            <a:ext cx="4320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KINEMATIKA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475874" y="2132855"/>
            <a:ext cx="604867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charset="0"/>
              <a:buChar char="•"/>
            </a:pPr>
            <a:r>
              <a:rPr lang="cs-CZ" dirty="0" smtClean="0"/>
              <a:t>Čím se zabývá kinematika?</a:t>
            </a:r>
          </a:p>
          <a:p>
            <a:pPr marL="285750" indent="-285750">
              <a:buFont typeface="Arial" charset="0"/>
              <a:buChar char="•"/>
            </a:pPr>
            <a:endParaRPr lang="cs-CZ" dirty="0" smtClean="0"/>
          </a:p>
          <a:p>
            <a:pPr marL="285750" indent="-285750">
              <a:buFont typeface="Arial" charset="0"/>
              <a:buChar char="•"/>
            </a:pPr>
            <a:r>
              <a:rPr lang="cs-CZ" dirty="0" smtClean="0"/>
              <a:t>Do které části fyziky kinematika patří?</a:t>
            </a:r>
          </a:p>
          <a:p>
            <a:pPr marL="285750" indent="-285750">
              <a:buFont typeface="Arial" charset="0"/>
              <a:buChar char="•"/>
            </a:pPr>
            <a:endParaRPr lang="cs-CZ" dirty="0"/>
          </a:p>
          <a:p>
            <a:pPr marL="285750" indent="-285750">
              <a:buFont typeface="Arial" charset="0"/>
              <a:buChar char="•"/>
            </a:pPr>
            <a:r>
              <a:rPr lang="cs-CZ" dirty="0" smtClean="0"/>
              <a:t>Jaké jsou hlavní veličiny?</a:t>
            </a:r>
          </a:p>
          <a:p>
            <a:pPr marL="285750" indent="-285750">
              <a:buFont typeface="Arial" charset="0"/>
              <a:buChar char="•"/>
            </a:pPr>
            <a:endParaRPr lang="cs-CZ" dirty="0"/>
          </a:p>
          <a:p>
            <a:pPr marL="285750" indent="-285750">
              <a:buFont typeface="Arial" charset="0"/>
              <a:buChar char="•"/>
            </a:pPr>
            <a:r>
              <a:rPr lang="cs-CZ" dirty="0" smtClean="0"/>
              <a:t>Vyjmenujte  jednotky užívané v kinematice.</a:t>
            </a:r>
          </a:p>
          <a:p>
            <a:pPr marL="285750" indent="-285750">
              <a:buFont typeface="Arial" charset="0"/>
              <a:buChar char="•"/>
            </a:pPr>
            <a:endParaRPr lang="cs-CZ" dirty="0"/>
          </a:p>
          <a:p>
            <a:pPr marL="285750" indent="-285750">
              <a:buFont typeface="Arial" charset="0"/>
              <a:buChar char="•"/>
            </a:pPr>
            <a:r>
              <a:rPr lang="cs-CZ" dirty="0" smtClean="0"/>
              <a:t>Proč je klid a pohyb relativní?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4863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87624" y="1772816"/>
            <a:ext cx="5184576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Doplňte tabulku:</a:t>
            </a:r>
          </a:p>
          <a:p>
            <a:r>
              <a:rPr lang="cs-CZ" dirty="0" smtClean="0"/>
              <a:t>(nezapomeňte na pravidla převodu u rychlosti)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20293421"/>
              </p:ext>
            </p:extLst>
          </p:nvPr>
        </p:nvGraphicFramePr>
        <p:xfrm>
          <a:off x="1524000" y="2924944"/>
          <a:ext cx="6096000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km/h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m/s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15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73544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87624" y="1772816"/>
            <a:ext cx="5184576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Doplňte tabulku:</a:t>
            </a:r>
          </a:p>
          <a:p>
            <a:r>
              <a:rPr lang="cs-CZ" dirty="0" smtClean="0"/>
              <a:t>(nezapomeňte na pravidla převodu u rychlosti)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12522619"/>
              </p:ext>
            </p:extLst>
          </p:nvPr>
        </p:nvGraphicFramePr>
        <p:xfrm>
          <a:off x="1524000" y="2924944"/>
          <a:ext cx="6096000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km/h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m/s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10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30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54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15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72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25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347290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411760" y="1052736"/>
            <a:ext cx="40324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75874" y="2204864"/>
            <a:ext cx="64084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12513874"/>
              </p:ext>
            </p:extLst>
          </p:nvPr>
        </p:nvGraphicFramePr>
        <p:xfrm>
          <a:off x="1524000" y="1397000"/>
          <a:ext cx="6096000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/>
                <a:gridCol w="2032000"/>
                <a:gridCol w="2032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veličina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značka veličiny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jednotka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dráha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m/s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čas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548825" y="3861048"/>
            <a:ext cx="59766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Vyplňte správně tabulku. (Jednotky uvádějte v základním tvaru).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5986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411760" y="1052736"/>
            <a:ext cx="40324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75874" y="2204864"/>
            <a:ext cx="64084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7501074"/>
              </p:ext>
            </p:extLst>
          </p:nvPr>
        </p:nvGraphicFramePr>
        <p:xfrm>
          <a:off x="1524000" y="1397000"/>
          <a:ext cx="6096000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/>
                <a:gridCol w="2032000"/>
                <a:gridCol w="2032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veličina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značka veličiny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jednotka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dráha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s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m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zrychlení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m/s²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rychlost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v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m/s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čas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t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s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548825" y="3861048"/>
            <a:ext cx="59766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Vyplňte správně tabulku. (Jednotky uvádějte v základním tvaru).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664606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043608" y="1844824"/>
            <a:ext cx="662473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Motocykl se rozjíždí rovnoměrně zrychleně se zrychlením 3 m/s². Počáteční rychlost je nulová.</a:t>
            </a:r>
          </a:p>
          <a:p>
            <a:endParaRPr lang="cs-CZ" dirty="0" smtClean="0"/>
          </a:p>
          <a:p>
            <a:r>
              <a:rPr lang="cs-CZ" dirty="0" smtClean="0"/>
              <a:t>Určete: </a:t>
            </a:r>
          </a:p>
          <a:p>
            <a:pPr marL="342900" indent="-342900">
              <a:buAutoNum type="alphaLcParenR"/>
            </a:pPr>
            <a:r>
              <a:rPr lang="cs-CZ" dirty="0" smtClean="0"/>
              <a:t>Jak velká je rychlost motocyklu po 4 sekundách od začátku pohybu?</a:t>
            </a:r>
          </a:p>
          <a:p>
            <a:pPr marL="342900" indent="-342900">
              <a:buAutoNum type="alphaLcParenR"/>
            </a:pPr>
            <a:r>
              <a:rPr lang="cs-CZ" dirty="0" smtClean="0"/>
              <a:t>Jakou dráhu motocykl ujede za 7 sekund od začátku pohybu?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0124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411760" y="1052736"/>
            <a:ext cx="40324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50504" y="2204864"/>
            <a:ext cx="640849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lphaLcParenR"/>
            </a:pP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a = 3 m/s²</a:t>
            </a:r>
          </a:p>
          <a:p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       t = 4 s</a:t>
            </a:r>
          </a:p>
          <a:p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      v = ? </a:t>
            </a:r>
          </a:p>
          <a:p>
            <a:endParaRPr lang="cs-CZ" dirty="0">
              <a:solidFill>
                <a:schemeClr val="accent5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       v = a . t</a:t>
            </a:r>
          </a:p>
          <a:p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      v = 3 . 4 = 12 m/s</a:t>
            </a:r>
          </a:p>
          <a:p>
            <a:endParaRPr lang="cs-CZ" dirty="0">
              <a:solidFill>
                <a:schemeClr val="accent5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Rychlost motocyklu bude po 4 sekundách 12 m/s.</a:t>
            </a:r>
            <a:endParaRPr lang="cs-CZ" dirty="0">
              <a:solidFill>
                <a:schemeClr val="accent5">
                  <a:lumMod val="75000"/>
                </a:schemeClr>
              </a:solidFill>
            </a:endParaRPr>
          </a:p>
        </p:txBody>
      </p:sp>
      <p:cxnSp>
        <p:nvCxnSpPr>
          <p:cNvPr id="6" name="Přímá spojnice 5"/>
          <p:cNvCxnSpPr/>
          <p:nvPr/>
        </p:nvCxnSpPr>
        <p:spPr>
          <a:xfrm>
            <a:off x="1619672" y="3128194"/>
            <a:ext cx="15121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94603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411760" y="1052736"/>
            <a:ext cx="40324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50504" y="2204864"/>
            <a:ext cx="640849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b)   a = 3 m/s²</a:t>
            </a:r>
          </a:p>
          <a:p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       t = 7 s</a:t>
            </a:r>
          </a:p>
          <a:p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       s = ? </a:t>
            </a:r>
          </a:p>
          <a:p>
            <a:endParaRPr lang="cs-CZ" dirty="0">
              <a:solidFill>
                <a:schemeClr val="accent5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       s = 0,5 . a . t²</a:t>
            </a:r>
          </a:p>
          <a:p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      s = 0,5 . 3 . 7² =73,5 m</a:t>
            </a:r>
          </a:p>
          <a:p>
            <a:endParaRPr lang="cs-CZ" dirty="0">
              <a:solidFill>
                <a:schemeClr val="accent5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Motocykl ujede za 7 sekund dráhu 73,5 metrů.</a:t>
            </a:r>
            <a:endParaRPr lang="cs-CZ" dirty="0">
              <a:solidFill>
                <a:schemeClr val="accent5">
                  <a:lumMod val="75000"/>
                </a:schemeClr>
              </a:solidFill>
            </a:endParaRPr>
          </a:p>
        </p:txBody>
      </p:sp>
      <p:cxnSp>
        <p:nvCxnSpPr>
          <p:cNvPr id="6" name="Přímá spojnice 5"/>
          <p:cNvCxnSpPr/>
          <p:nvPr/>
        </p:nvCxnSpPr>
        <p:spPr>
          <a:xfrm>
            <a:off x="1619672" y="3128194"/>
            <a:ext cx="15121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82545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411760" y="1052736"/>
            <a:ext cx="40324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75874" y="2204864"/>
            <a:ext cx="64084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/>
          </a:p>
        </p:txBody>
      </p:sp>
      <p:cxnSp>
        <p:nvCxnSpPr>
          <p:cNvPr id="6" name="Přímá spojnice se šipkou 5"/>
          <p:cNvCxnSpPr/>
          <p:nvPr/>
        </p:nvCxnSpPr>
        <p:spPr>
          <a:xfrm flipV="1">
            <a:off x="1115616" y="2060848"/>
            <a:ext cx="0" cy="151216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1115616" y="3573016"/>
            <a:ext cx="171555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V="1">
            <a:off x="4427984" y="1916832"/>
            <a:ext cx="0" cy="165618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4427984" y="3573016"/>
            <a:ext cx="158417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629199" y="2126903"/>
            <a:ext cx="50405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s[m]</a:t>
            </a:r>
            <a:endParaRPr lang="cs-CZ" sz="1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432520" y="3573016"/>
            <a:ext cx="49781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t[s]</a:t>
            </a:r>
            <a:endParaRPr lang="cs-CZ" sz="16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960041" y="1999311"/>
            <a:ext cx="720080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/>
              <a:t>s[m]</a:t>
            </a:r>
          </a:p>
          <a:p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713022" y="3554270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t[s]</a:t>
            </a:r>
          </a:p>
          <a:p>
            <a:endParaRPr lang="cs-CZ" dirty="0"/>
          </a:p>
        </p:txBody>
      </p:sp>
      <p:cxnSp>
        <p:nvCxnSpPr>
          <p:cNvPr id="23" name="Přímá spojnice 22"/>
          <p:cNvCxnSpPr/>
          <p:nvPr/>
        </p:nvCxnSpPr>
        <p:spPr>
          <a:xfrm flipV="1">
            <a:off x="1115616" y="2126903"/>
            <a:ext cx="1814721" cy="108607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Volný tvar 25"/>
          <p:cNvSpPr/>
          <p:nvPr/>
        </p:nvSpPr>
        <p:spPr>
          <a:xfrm>
            <a:off x="4427621" y="2446421"/>
            <a:ext cx="625642" cy="1122947"/>
          </a:xfrm>
          <a:custGeom>
            <a:avLst/>
            <a:gdLst>
              <a:gd name="connsiteX0" fmla="*/ 0 w 625642"/>
              <a:gd name="connsiteY0" fmla="*/ 1122947 h 1122947"/>
              <a:gd name="connsiteX1" fmla="*/ 192505 w 625642"/>
              <a:gd name="connsiteY1" fmla="*/ 1058779 h 1122947"/>
              <a:gd name="connsiteX2" fmla="*/ 385011 w 625642"/>
              <a:gd name="connsiteY2" fmla="*/ 770021 h 1122947"/>
              <a:gd name="connsiteX3" fmla="*/ 625642 w 625642"/>
              <a:gd name="connsiteY3" fmla="*/ 0 h 1122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25642" h="1122947">
                <a:moveTo>
                  <a:pt x="0" y="1122947"/>
                </a:moveTo>
                <a:cubicBezTo>
                  <a:pt x="64168" y="1120273"/>
                  <a:pt x="128337" y="1117600"/>
                  <a:pt x="192505" y="1058779"/>
                </a:cubicBezTo>
                <a:cubicBezTo>
                  <a:pt x="256673" y="999958"/>
                  <a:pt x="312822" y="946484"/>
                  <a:pt x="385011" y="770021"/>
                </a:cubicBezTo>
                <a:cubicBezTo>
                  <a:pt x="457200" y="593558"/>
                  <a:pt x="541421" y="296779"/>
                  <a:pt x="625642" y="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TextovéPole 26"/>
          <p:cNvSpPr txBox="1"/>
          <p:nvPr/>
        </p:nvSpPr>
        <p:spPr>
          <a:xfrm>
            <a:off x="1043608" y="4725144"/>
            <a:ext cx="58326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Rozhodněte: </a:t>
            </a:r>
          </a:p>
          <a:p>
            <a:pPr marL="342900" indent="-342900">
              <a:buAutoNum type="alphaLcParenR"/>
            </a:pPr>
            <a:r>
              <a:rPr lang="cs-CZ" dirty="0" smtClean="0"/>
              <a:t>Na kterém z obrázků je graf  rovnoměrného pohybu?</a:t>
            </a:r>
          </a:p>
          <a:p>
            <a:pPr marL="342900" indent="-342900">
              <a:buAutoNum type="alphaLcParenR"/>
            </a:pPr>
            <a:r>
              <a:rPr lang="cs-CZ" dirty="0" smtClean="0"/>
              <a:t>O který pohyb jde na druhém obrázku?</a:t>
            </a:r>
          </a:p>
          <a:p>
            <a:pPr marL="342900" indent="-342900">
              <a:buAutoNum type="alphaLcParenR"/>
            </a:pPr>
            <a:r>
              <a:rPr lang="cs-CZ" dirty="0" smtClean="0"/>
              <a:t>Co dalšího můžete z grafů vyčíst?</a:t>
            </a:r>
          </a:p>
        </p:txBody>
      </p:sp>
    </p:spTree>
    <p:extLst>
      <p:ext uri="{BB962C8B-B14F-4D97-AF65-F5344CB8AC3E}">
        <p14:creationId xmlns:p14="http://schemas.microsoft.com/office/powerpoint/2010/main" val="833426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411760" y="1052736"/>
            <a:ext cx="40324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75874" y="2204864"/>
            <a:ext cx="64084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40534207"/>
              </p:ext>
            </p:extLst>
          </p:nvPr>
        </p:nvGraphicFramePr>
        <p:xfrm>
          <a:off x="1512025" y="1412776"/>
          <a:ext cx="4876800" cy="29667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06400"/>
                <a:gridCol w="406400"/>
                <a:gridCol w="406400"/>
                <a:gridCol w="406400"/>
                <a:gridCol w="406400"/>
                <a:gridCol w="406400"/>
                <a:gridCol w="406400"/>
                <a:gridCol w="406400"/>
                <a:gridCol w="1625600"/>
              </a:tblGrid>
              <a:tr h="370840">
                <a:tc gridSpan="3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Jednotka</a:t>
                      </a:r>
                      <a:r>
                        <a:rPr lang="cs-CZ" sz="1600" baseline="0" dirty="0" smtClean="0"/>
                        <a:t> délky</a:t>
                      </a:r>
                      <a:endParaRPr lang="cs-CZ" sz="1600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gridSpan="4"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24 hodin</a:t>
                      </a:r>
                      <a:endParaRPr lang="cs-CZ" sz="1600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 Měříme v m/s</a:t>
                      </a:r>
                      <a:endParaRPr lang="cs-CZ" sz="1600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noFill/>
                  </a:tcPr>
                </a:tc>
              </a:tr>
              <a:tr h="370840">
                <a:tc gridSpan="2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gridSpan="4"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Co měříme hodinami?</a:t>
                      </a:r>
                      <a:endParaRPr lang="cs-CZ" sz="1600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rowSpan="2" gridSpan="3"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Nejbližší hvězda</a:t>
                      </a:r>
                      <a:endParaRPr lang="cs-CZ" sz="1600" dirty="0"/>
                    </a:p>
                    <a:p>
                      <a:pPr algn="ctr"/>
                      <a:r>
                        <a:rPr lang="cs-CZ" sz="1600" dirty="0" smtClean="0"/>
                        <a:t>Přírodní věda</a:t>
                      </a:r>
                      <a:endParaRPr lang="cs-CZ" sz="1600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gridSpan="3" vMerge="1"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Jednotka </a:t>
                      </a:r>
                      <a:r>
                        <a:rPr lang="cs-CZ" sz="1600" dirty="0" smtClean="0"/>
                        <a:t>času</a:t>
                      </a:r>
                      <a:endParaRPr lang="cs-CZ" sz="1600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noFill/>
                  </a:tcPr>
                </a:tc>
              </a:tr>
              <a:tr h="370840">
                <a:tc gridSpan="3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Částice látky</a:t>
                      </a:r>
                      <a:endParaRPr lang="cs-CZ" sz="1600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2029472" y="931893"/>
            <a:ext cx="38884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Nejstarší část fyziky ( viz tajenka)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4103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411760" y="1052736"/>
            <a:ext cx="40324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75874" y="2204864"/>
            <a:ext cx="64084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0775284"/>
              </p:ext>
            </p:extLst>
          </p:nvPr>
        </p:nvGraphicFramePr>
        <p:xfrm>
          <a:off x="1524000" y="1397000"/>
          <a:ext cx="4876800" cy="29667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06400"/>
                <a:gridCol w="406400"/>
                <a:gridCol w="406400"/>
                <a:gridCol w="406400"/>
                <a:gridCol w="406400"/>
                <a:gridCol w="406400"/>
                <a:gridCol w="406400"/>
                <a:gridCol w="406400"/>
                <a:gridCol w="1625600"/>
              </a:tblGrid>
              <a:tr h="370840">
                <a:tc gridSpan="3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Jednotka</a:t>
                      </a:r>
                      <a:r>
                        <a:rPr lang="cs-CZ" sz="1600" baseline="0" dirty="0" smtClean="0"/>
                        <a:t> délky</a:t>
                      </a:r>
                      <a:endParaRPr lang="cs-CZ" sz="1600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gridSpan="4"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24 hodin</a:t>
                      </a:r>
                      <a:endParaRPr lang="cs-CZ" sz="1600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ch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 Měříme v m/s</a:t>
                      </a:r>
                      <a:endParaRPr lang="cs-CZ" sz="1600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noFill/>
                  </a:tcPr>
                </a:tc>
              </a:tr>
              <a:tr h="370840">
                <a:tc gridSpan="2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gridSpan="4"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Co měříme hodinami?</a:t>
                      </a:r>
                      <a:endParaRPr lang="cs-CZ" sz="1600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rowSpan="2" gridSpan="3"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Nejbližší hvězda</a:t>
                      </a:r>
                      <a:endParaRPr lang="cs-CZ" sz="1600" dirty="0"/>
                    </a:p>
                    <a:p>
                      <a:pPr algn="ctr"/>
                      <a:r>
                        <a:rPr lang="cs-CZ" sz="1600" dirty="0" smtClean="0"/>
                        <a:t>Přírodní věda</a:t>
                      </a:r>
                      <a:endParaRPr lang="cs-CZ" sz="1600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gridSpan="3" vMerge="1"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Jednotka </a:t>
                      </a:r>
                      <a:r>
                        <a:rPr lang="cs-CZ" sz="1600" dirty="0" smtClean="0"/>
                        <a:t>času</a:t>
                      </a:r>
                      <a:endParaRPr lang="cs-CZ" sz="1600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noFill/>
                  </a:tcPr>
                </a:tc>
              </a:tr>
              <a:tr h="370840">
                <a:tc gridSpan="3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Částice látky</a:t>
                      </a:r>
                      <a:endParaRPr lang="cs-CZ" sz="1600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2029472" y="931893"/>
            <a:ext cx="38884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Nejstarší část fyziky ( viz tajenka)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3477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411760" y="1052736"/>
            <a:ext cx="40324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75874" y="2204864"/>
            <a:ext cx="64084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/>
          </a:p>
        </p:txBody>
      </p:sp>
      <p:pic>
        <p:nvPicPr>
          <p:cNvPr id="1026" name="Picture 2" descr="C:\Users\Gajdosova\AppData\Local\Microsoft\Windows\Temporary Internet Files\Content.IE5\E7DMZFG4\MC900437791[1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705460"/>
            <a:ext cx="3148235" cy="2263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50100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411760" y="1052736"/>
            <a:ext cx="40324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75874" y="2204864"/>
            <a:ext cx="64084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087353" y="2708920"/>
            <a:ext cx="64807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>
              <a:solidFill>
                <a:srgbClr val="0070C0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rgbClr val="0070C0"/>
                </a:solidFill>
              </a:rPr>
              <a:t>Vlastní tvorba a zdroje.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rgbClr val="0070C0"/>
                </a:solidFill>
              </a:rPr>
              <a:t>Klipart MS Office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12" name="TextovéPole 9"/>
          <p:cNvSpPr txBox="1"/>
          <p:nvPr/>
        </p:nvSpPr>
        <p:spPr>
          <a:xfrm>
            <a:off x="3265488" y="1912476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2271693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863</TotalTime>
  <Words>580</Words>
  <Application>Microsoft Office PowerPoint</Application>
  <PresentationFormat>Předvádění na obrazovce (4:3)</PresentationFormat>
  <Paragraphs>214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75</cp:revision>
  <dcterms:created xsi:type="dcterms:W3CDTF">2010-11-01T23:40:31Z</dcterms:created>
  <dcterms:modified xsi:type="dcterms:W3CDTF">2013-05-02T09:08:59Z</dcterms:modified>
</cp:coreProperties>
</file>