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3"/>
  </p:notesMasterIdLst>
  <p:sldIdLst>
    <p:sldId id="256" r:id="rId3"/>
    <p:sldId id="263" r:id="rId4"/>
    <p:sldId id="257" r:id="rId5"/>
    <p:sldId id="258" r:id="rId6"/>
    <p:sldId id="266" r:id="rId7"/>
    <p:sldId id="264" r:id="rId8"/>
    <p:sldId id="259" r:id="rId9"/>
    <p:sldId id="260" r:id="rId10"/>
    <p:sldId id="265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662" autoAdjust="0"/>
    <p:restoredTop sz="93918" autoAdjust="0"/>
  </p:normalViewPr>
  <p:slideViewPr>
    <p:cSldViewPr>
      <p:cViewPr>
        <p:scale>
          <a:sx n="118" d="100"/>
          <a:sy n="118" d="100"/>
        </p:scale>
        <p:origin x="-1116" y="1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praktická a mateřská škola Toužim,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Kaderová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CZ.1.07/1.4.00/21.0613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JAK SE ŽILO V PRVNÍ REPUBLICE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VY_32_INOVACE_D_02_JAK </a:t>
          </a:r>
          <a:r>
            <a:rPr lang="cs-CZ" sz="2000" baseline="0" dirty="0" smtClean="0"/>
            <a:t>SE ŽILO V PRVNÍ REPUBLICE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187028" cy="318702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77899" y="0"/>
          <a:ext cx="6399374" cy="318702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praktická a mateřská škola Toužim, příspěvková organizace</a:t>
          </a:r>
          <a:endParaRPr lang="cs-CZ" sz="2000" kern="1200" dirty="0"/>
        </a:p>
      </dsp:txBody>
      <dsp:txXfrm>
        <a:off x="1577899" y="0"/>
        <a:ext cx="6399374" cy="509924"/>
      </dsp:txXfrm>
    </dsp:sp>
    <dsp:sp modelId="{A52A0455-90FF-4808-ABD0-F02540D31D5A}">
      <dsp:nvSpPr>
        <dsp:cNvPr id="0" name=""/>
        <dsp:cNvSpPr/>
      </dsp:nvSpPr>
      <dsp:spPr>
        <a:xfrm>
          <a:off x="334637" y="509924"/>
          <a:ext cx="2517752" cy="251775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93514" y="509924"/>
          <a:ext cx="6399374" cy="25177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Kaderová</a:t>
          </a:r>
          <a:endParaRPr lang="cs-CZ" sz="2000" kern="1200" dirty="0"/>
        </a:p>
      </dsp:txBody>
      <dsp:txXfrm>
        <a:off x="1593514" y="509924"/>
        <a:ext cx="6399374" cy="509924"/>
      </dsp:txXfrm>
    </dsp:sp>
    <dsp:sp modelId="{313FC574-E1CD-4FB4-B054-0B805CE0447D}">
      <dsp:nvSpPr>
        <dsp:cNvPr id="0" name=""/>
        <dsp:cNvSpPr/>
      </dsp:nvSpPr>
      <dsp:spPr>
        <a:xfrm>
          <a:off x="669275" y="1019848"/>
          <a:ext cx="1848476" cy="18484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93514" y="1019848"/>
          <a:ext cx="6399374" cy="18484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VY_32_INOVACE_D_02_JAK </a:t>
          </a:r>
          <a:r>
            <a:rPr lang="cs-CZ" sz="2000" kern="1200" baseline="0" dirty="0" smtClean="0"/>
            <a:t>SE ŽILO V PRVNÍ REPUBLICE</a:t>
          </a:r>
          <a:endParaRPr lang="cs-CZ" sz="2000" kern="1200" dirty="0"/>
        </a:p>
      </dsp:txBody>
      <dsp:txXfrm>
        <a:off x="1593514" y="1019848"/>
        <a:ext cx="6399374" cy="509924"/>
      </dsp:txXfrm>
    </dsp:sp>
    <dsp:sp modelId="{FFC9F71D-1B4F-4AD9-A4A6-86ADEFC8AF5C}">
      <dsp:nvSpPr>
        <dsp:cNvPr id="0" name=""/>
        <dsp:cNvSpPr/>
      </dsp:nvSpPr>
      <dsp:spPr>
        <a:xfrm>
          <a:off x="1003913" y="1529773"/>
          <a:ext cx="1179200" cy="11792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44558" y="1531318"/>
          <a:ext cx="6399374" cy="117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JAK SE ŽILO V PRVNÍ REPUBLICE</a:t>
          </a:r>
          <a:endParaRPr lang="cs-CZ" sz="2000" kern="1200" dirty="0"/>
        </a:p>
      </dsp:txBody>
      <dsp:txXfrm>
        <a:off x="1544558" y="1531318"/>
        <a:ext cx="6399374" cy="509924"/>
      </dsp:txXfrm>
    </dsp:sp>
    <dsp:sp modelId="{EE85B701-7295-41C0-BA7A-34D3756A2AE6}">
      <dsp:nvSpPr>
        <dsp:cNvPr id="0" name=""/>
        <dsp:cNvSpPr/>
      </dsp:nvSpPr>
      <dsp:spPr>
        <a:xfrm>
          <a:off x="1338551" y="2039697"/>
          <a:ext cx="509924" cy="50992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93514" y="2039697"/>
          <a:ext cx="6399374" cy="50992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CZ.1.07/1.4.00/21.0613 </a:t>
          </a:r>
          <a:endParaRPr lang="cs-CZ" sz="2000" kern="1200" dirty="0"/>
        </a:p>
      </dsp:txBody>
      <dsp:txXfrm>
        <a:off x="1593514" y="2039697"/>
        <a:ext cx="6399374" cy="5099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0662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73805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04129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74893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40727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18620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26307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38889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64072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73499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0704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72086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Czechoslovakia1920-38.jpg" TargetMode="External"/><Relationship Id="rId3" Type="http://schemas.openxmlformats.org/officeDocument/2006/relationships/hyperlink" Target="http://cs.wikipedia.org/wiki/Soubor:Small_coat_of_arms_of_the_Czech_Republic.svg" TargetMode="External"/><Relationship Id="rId7" Type="http://schemas.openxmlformats.org/officeDocument/2006/relationships/hyperlink" Target="http://cs.wikipedia.org/wiki/Soubor:Tom%C3%A1%C5%A1_Garrigue_Masaryk_1925.PNG" TargetMode="External"/><Relationship Id="rId2" Type="http://schemas.openxmlformats.org/officeDocument/2006/relationships/hyperlink" Target="http://cs.wikipedia.org/wiki/Soubor:Coat_of_arms_of_the_Czech_Republic.svg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cs.wikipedia.org/wiki/Soubor:Skroup-Anthem.jpg" TargetMode="External"/><Relationship Id="rId5" Type="http://schemas.openxmlformats.org/officeDocument/2006/relationships/hyperlink" Target="http://cs.wikipedia.org/wiki/Soubor:Flag_of_the_president_of_the_Czech_Republic.svg" TargetMode="External"/><Relationship Id="rId4" Type="http://schemas.openxmlformats.org/officeDocument/2006/relationships/hyperlink" Target="http://cs.wikipedia.org/wiki/Soubor:Flag_of_the_Czech_Republic.svg" TargetMode="External"/><Relationship Id="rId9" Type="http://schemas.openxmlformats.org/officeDocument/2006/relationships/hyperlink" Target="http://cs.wikipedia.org/wiki/Soubor:Bundesarchiv_Bild_102-11965,_Karlsbad,_Pr%C3%A4sident_Thomas_G._Masaryk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30842987"/>
              </p:ext>
            </p:extLst>
          </p:nvPr>
        </p:nvGraphicFramePr>
        <p:xfrm>
          <a:off x="539552" y="980728"/>
          <a:ext cx="7992888" cy="31870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Druh učebního materiálu: </a:t>
            </a:r>
            <a:r>
              <a:rPr lang="cs-CZ" i="1" dirty="0"/>
              <a:t>Prezentace na interaktivní tabuli.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Anotace:</a:t>
            </a:r>
            <a:r>
              <a:rPr lang="cs-CZ" dirty="0"/>
              <a:t> </a:t>
            </a:r>
            <a:r>
              <a:rPr lang="cs-CZ" i="1" dirty="0"/>
              <a:t>Prezentace slouží k výkladu nebo k procvičení učiva </a:t>
            </a:r>
            <a:r>
              <a:rPr lang="cs-CZ" i="1" dirty="0" smtClean="0"/>
              <a:t>– Život za první republiky. </a:t>
            </a:r>
            <a:r>
              <a:rPr lang="cs-CZ" i="1" dirty="0"/>
              <a:t>Součástí prezentace jsou jednoduché úkoly a krátký test.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Očekávaný 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výstup: </a:t>
            </a:r>
            <a:r>
              <a:rPr lang="cs-CZ" i="1" dirty="0"/>
              <a:t>Seznámení se s učivem, upevnění a prohloubení znalostí.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Ročník:</a:t>
            </a:r>
            <a:r>
              <a:rPr lang="cs-CZ" dirty="0"/>
              <a:t> </a:t>
            </a:r>
            <a:r>
              <a:rPr lang="cs-CZ" i="1" dirty="0" smtClean="0"/>
              <a:t> </a:t>
            </a:r>
            <a:r>
              <a:rPr lang="cs-CZ" i="1" dirty="0" smtClean="0"/>
              <a:t>9. ročník </a:t>
            </a:r>
            <a:r>
              <a:rPr lang="cs-CZ" i="1" dirty="0" smtClean="0"/>
              <a:t>ZŠP</a:t>
            </a:r>
            <a:endParaRPr lang="cs-CZ" i="1" dirty="0"/>
          </a:p>
          <a:p>
            <a:pPr marL="0" indent="0">
              <a:buNone/>
            </a:pP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Materiál ověřen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: </a:t>
            </a:r>
            <a:r>
              <a:rPr lang="cs-CZ" dirty="0" smtClean="0"/>
              <a:t>18.10 2011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6919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600" dirty="0" smtClean="0"/>
              <a:t>OBSAH JAK SE ŽILO V PRVNÍ REPUBLICE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2400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VZNIK PRVNÍ REPUBLIKY</a:t>
            </a:r>
          </a:p>
          <a:p>
            <a:pPr>
              <a:buFont typeface="Wingdings" pitchFamily="2" charset="2"/>
              <a:buChar char="Ø"/>
            </a:pPr>
            <a:endParaRPr lang="cs-CZ" sz="24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PRVNÍ PREZIDENT</a:t>
            </a:r>
          </a:p>
          <a:p>
            <a:pPr>
              <a:buFont typeface="Wingdings" pitchFamily="2" charset="2"/>
              <a:buChar char="Ø"/>
            </a:pPr>
            <a:endParaRPr lang="cs-CZ" sz="2400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STÁTNÍ SYMBOLY</a:t>
            </a:r>
          </a:p>
          <a:p>
            <a:pPr>
              <a:buFont typeface="Wingdings" pitchFamily="2" charset="2"/>
              <a:buChar char="Ø"/>
            </a:pPr>
            <a:endParaRPr lang="cs-CZ" sz="24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MAPA ČESKOSLOVENSKA</a:t>
            </a:r>
          </a:p>
          <a:p>
            <a:pPr>
              <a:buFont typeface="Wingdings" pitchFamily="2" charset="2"/>
              <a:buChar char="Ø"/>
            </a:pPr>
            <a:endParaRPr lang="cs-CZ" sz="24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endParaRPr lang="cs-CZ" sz="24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301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VZNIK PRVNÍ REPUBLIKY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800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Porážka Rakousko-Uherska vedla ke vzniku svobodného státu – </a:t>
            </a:r>
            <a:r>
              <a:rPr lang="cs-CZ" sz="28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Československé republiky.</a:t>
            </a:r>
          </a:p>
          <a:p>
            <a:endParaRPr lang="cs-CZ" sz="28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  <a:p>
            <a:endParaRPr lang="cs-CZ" sz="2800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Zaškrtni správné datum vzniku – </a:t>
            </a:r>
            <a:r>
              <a:rPr lang="cs-CZ" sz="28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18. října 1918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                                                              28. října 1918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                                                              26. října 1918</a:t>
            </a:r>
          </a:p>
          <a:p>
            <a:pPr marL="0" indent="0">
              <a:buNone/>
            </a:pPr>
            <a:r>
              <a:rPr lang="cs-CZ" sz="9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                                       </a:t>
            </a:r>
            <a:endParaRPr lang="cs-CZ" sz="9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endParaRPr lang="cs-CZ" sz="1200" dirty="0" smtClean="0">
              <a:solidFill>
                <a:schemeClr val="accent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endParaRPr lang="cs-CZ" sz="1200" dirty="0" smtClean="0">
              <a:solidFill>
                <a:schemeClr val="accent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endParaRPr lang="cs-CZ" sz="1200" dirty="0" smtClean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1088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VZNIK PRVNÍ REPUBLIKY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Češi radostí nad touto dlouho očekávanou změnou například zamalovávali symboly monarchie.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852936"/>
            <a:ext cx="4876800" cy="3286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65895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PRVNÍ PREZIDENT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6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Prvním prezidentem byl zvolen </a:t>
            </a:r>
          </a:p>
          <a:p>
            <a:pPr marL="0" indent="0" algn="ctr">
              <a:buNone/>
            </a:pPr>
            <a:r>
              <a:rPr lang="cs-CZ" sz="36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Tomáš Garrigue Masaryk. </a:t>
            </a:r>
            <a:endParaRPr lang="cs-CZ" sz="3600" dirty="0" smtClean="0">
              <a:solidFill>
                <a:schemeClr val="accent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sz="9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36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                                </a:t>
            </a:r>
            <a:endParaRPr lang="cs-CZ" sz="36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9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         obr.6</a:t>
            </a:r>
            <a:r>
              <a:rPr lang="cs-CZ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                           </a:t>
            </a:r>
            <a:r>
              <a:rPr lang="cs-CZ" sz="9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obr.8</a:t>
            </a:r>
            <a:r>
              <a:rPr lang="cs-CZ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                                                                                                                                                                                                                                        </a:t>
            </a:r>
            <a:endParaRPr lang="cs-CZ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/>
              <a:t>                                      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234761"/>
            <a:ext cx="2160240" cy="30590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5714" y="3573016"/>
            <a:ext cx="3596246" cy="24229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60107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STÁTNÍ SYMBOLY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4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 </a:t>
            </a:r>
          </a:p>
          <a:p>
            <a:pPr marL="0" indent="0">
              <a:buNone/>
            </a:pPr>
            <a:endParaRPr lang="cs-CZ" sz="44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                                           </a:t>
            </a:r>
            <a:r>
              <a:rPr lang="cs-CZ" sz="9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obr.1</a:t>
            </a:r>
            <a:r>
              <a:rPr lang="cs-CZ" sz="10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                                                                   obr.2                                                              </a:t>
            </a:r>
            <a:r>
              <a:rPr lang="cs-CZ" sz="14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                        </a:t>
            </a:r>
          </a:p>
          <a:p>
            <a:pPr marL="0" indent="0">
              <a:buNone/>
            </a:pPr>
            <a:endParaRPr lang="cs-CZ" sz="14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sz="14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 </a:t>
            </a:r>
            <a:endParaRPr lang="cs-CZ" sz="14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endParaRPr lang="cs-CZ" sz="24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Spoj </a:t>
            </a:r>
            <a:r>
              <a:rPr lang="cs-CZ" sz="24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s obrázkem:  </a:t>
            </a:r>
            <a:r>
              <a:rPr lang="cs-CZ" sz="30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státní </a:t>
            </a:r>
            <a:r>
              <a:rPr lang="cs-CZ" sz="30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vlajka    </a:t>
            </a:r>
            <a:r>
              <a:rPr lang="cs-CZ" sz="30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                                  </a:t>
            </a:r>
            <a:r>
              <a:rPr lang="cs-CZ" sz="10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obr.5</a:t>
            </a:r>
            <a:endParaRPr lang="cs-CZ" sz="10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sz="30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                         </a:t>
            </a:r>
            <a:r>
              <a:rPr lang="cs-CZ" sz="30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státní </a:t>
            </a:r>
            <a:r>
              <a:rPr lang="cs-CZ" sz="30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hymna</a:t>
            </a:r>
          </a:p>
          <a:p>
            <a:pPr marL="0" indent="0">
              <a:buNone/>
            </a:pPr>
            <a:r>
              <a:rPr lang="cs-CZ" sz="30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                         </a:t>
            </a:r>
            <a:r>
              <a:rPr lang="cs-CZ" sz="30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malý </a:t>
            </a:r>
            <a:r>
              <a:rPr lang="cs-CZ" sz="30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státní </a:t>
            </a:r>
            <a:r>
              <a:rPr lang="cs-CZ" sz="30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znak</a:t>
            </a:r>
          </a:p>
          <a:p>
            <a:pPr marL="0" indent="0">
              <a:buNone/>
            </a:pPr>
            <a:r>
              <a:rPr lang="cs-CZ" sz="30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30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                        vlajka prezidenta                           </a:t>
            </a:r>
            <a:r>
              <a:rPr lang="cs-CZ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                       </a:t>
            </a:r>
          </a:p>
          <a:p>
            <a:pPr marL="0" indent="0">
              <a:buNone/>
            </a:pPr>
            <a:r>
              <a:rPr lang="cs-CZ" sz="11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                                                                        </a:t>
            </a:r>
            <a:r>
              <a:rPr lang="cs-CZ" sz="28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velký státní znak</a:t>
            </a:r>
            <a:r>
              <a:rPr lang="cs-CZ" sz="11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                                                           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cs-CZ" sz="11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11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lang="cs-CZ" sz="10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obr.4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                       </a:t>
            </a:r>
            <a:endParaRPr lang="cs-CZ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                    </a:t>
            </a:r>
            <a:r>
              <a:rPr lang="cs-CZ" sz="9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     obr.3</a:t>
            </a:r>
            <a:r>
              <a:rPr lang="cs-CZ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 </a:t>
            </a:r>
            <a:endParaRPr lang="cs-CZ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772815"/>
            <a:ext cx="1296368" cy="15587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782671"/>
            <a:ext cx="1301924" cy="1587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509120"/>
            <a:ext cx="2377750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149080"/>
            <a:ext cx="1944216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712587"/>
            <a:ext cx="3197938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89079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MAPA ČESKOSLOVENSKA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sz="900" dirty="0" smtClean="0"/>
              <a:t>obr.7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735308"/>
            <a:ext cx="6885069" cy="40621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03271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1. Samostatné Československo vzniklo po skončení:</a:t>
            </a: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II. světové války                    I.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větové války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2. Datum vzniku je: •18. září 1819</a:t>
            </a: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•28. října 1918</a:t>
            </a: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•28. září 1918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3. Prvním prezidentem republiky byl: • František Josef</a:t>
            </a: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• Tomáš Garrigue Masaryk</a:t>
            </a: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• Ferdinand de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Este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4. Státní symboly nové republiky jsou:   hymna   žezlo   vlajka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státní znak   koruna   jablko   státní pečeť   vlajka prezidenta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5. Území tehdejšího Československa bylo VĚTŠÍ – MENŠÍ než  </a:t>
            </a: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je dnešní republika?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6516216" y="2060848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4860032" y="2836008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8460432" y="3933056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5796136" y="4581128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1115616" y="4941168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4548294" y="4869160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7610365" y="4564673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6616491" y="4935933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6029833" y="5589240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8148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smtClean="0">
                <a:solidFill>
                  <a:schemeClr val="accent2">
                    <a:lumMod val="75000"/>
                  </a:schemeClr>
                </a:solidFill>
              </a:rPr>
              <a:t>Obr.0 </a:t>
            </a:r>
            <a:r>
              <a:rPr lang="cs-CZ" sz="1200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- </a:t>
            </a:r>
            <a:r>
              <a:rPr lang="cs-CZ" sz="1200" dirty="0">
                <a:solidFill>
                  <a:schemeClr val="bg2">
                    <a:lumMod val="60000"/>
                    <a:lumOff val="40000"/>
                  </a:schemeClr>
                </a:solidFill>
              </a:rPr>
              <a:t>KRÁTKÝ, František. </a:t>
            </a:r>
            <a:r>
              <a:rPr lang="cs-CZ" sz="1200" i="1" dirty="0" err="1">
                <a:solidFill>
                  <a:schemeClr val="bg2">
                    <a:lumMod val="60000"/>
                    <a:lumOff val="40000"/>
                  </a:schemeClr>
                </a:solidFill>
              </a:rPr>
              <a:t>Wikipedia</a:t>
            </a:r>
            <a:r>
              <a:rPr lang="cs-CZ" sz="1200" dirty="0">
                <a:solidFill>
                  <a:schemeClr val="bg2">
                    <a:lumMod val="60000"/>
                    <a:lumOff val="40000"/>
                  </a:schemeClr>
                </a:solidFill>
              </a:rPr>
              <a:t> [online]. [cit. 15.9.2012]. Dostupný na WWW: &lt;http://cs.wikipedia.org/wiki/Soubor:Kratky,_Frantisek_-_Kolin,_postovni_schranka_%2828.10._1918%29.jpg&gt;. </a:t>
            </a:r>
            <a:endParaRPr lang="cs-CZ" sz="1200" dirty="0" smtClean="0">
              <a:solidFill>
                <a:schemeClr val="bg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cs-CZ" sz="1200" dirty="0" smtClean="0">
                <a:solidFill>
                  <a:schemeClr val="accent2">
                    <a:lumMod val="75000"/>
                  </a:schemeClr>
                </a:solidFill>
              </a:rPr>
              <a:t>Obr.1 </a:t>
            </a:r>
            <a:r>
              <a:rPr lang="cs-CZ" sz="1200" dirty="0">
                <a:solidFill>
                  <a:schemeClr val="accent2">
                    <a:lumMod val="75000"/>
                  </a:schemeClr>
                </a:solidFill>
              </a:rPr>
              <a:t>- </a:t>
            </a:r>
            <a:r>
              <a:rPr lang="cs-CZ" sz="1200" dirty="0">
                <a:solidFill>
                  <a:schemeClr val="accent2">
                    <a:lumMod val="75000"/>
                  </a:schemeClr>
                </a:solidFill>
                <a:hlinkClick r:id="rId2"/>
              </a:rPr>
              <a:t>http://</a:t>
            </a:r>
            <a:r>
              <a:rPr lang="cs-CZ" sz="1200" dirty="0" smtClean="0">
                <a:solidFill>
                  <a:schemeClr val="accent2">
                    <a:lumMod val="75000"/>
                  </a:schemeClr>
                </a:solidFill>
                <a:hlinkClick r:id="rId2"/>
              </a:rPr>
              <a:t>cs.wikipedia.org/wiki/Soubor:Coat_of_arms_of_the_Czech_Republic.svg</a:t>
            </a:r>
            <a:endParaRPr lang="cs-CZ" sz="12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1200" dirty="0" smtClean="0">
                <a:solidFill>
                  <a:schemeClr val="accent2">
                    <a:lumMod val="75000"/>
                  </a:schemeClr>
                </a:solidFill>
              </a:rPr>
              <a:t>Obr.2 </a:t>
            </a:r>
            <a:r>
              <a:rPr lang="cs-CZ" sz="1200" dirty="0">
                <a:solidFill>
                  <a:schemeClr val="accent2">
                    <a:lumMod val="75000"/>
                  </a:schemeClr>
                </a:solidFill>
              </a:rPr>
              <a:t>- </a:t>
            </a:r>
            <a:r>
              <a:rPr lang="cs-CZ" sz="1200" dirty="0">
                <a:solidFill>
                  <a:schemeClr val="accent2">
                    <a:lumMod val="75000"/>
                  </a:schemeClr>
                </a:solidFill>
                <a:hlinkClick r:id="rId3"/>
              </a:rPr>
              <a:t>http://</a:t>
            </a:r>
            <a:r>
              <a:rPr lang="cs-CZ" sz="1200" dirty="0" smtClean="0">
                <a:solidFill>
                  <a:schemeClr val="accent2">
                    <a:lumMod val="75000"/>
                  </a:schemeClr>
                </a:solidFill>
                <a:hlinkClick r:id="rId3"/>
              </a:rPr>
              <a:t>cs.wikipedia.org/wiki/Soubor:Small_coat_of_arms_of_the_Czech_Republic.svg</a:t>
            </a:r>
            <a:endParaRPr lang="cs-CZ" sz="12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1200" dirty="0">
                <a:solidFill>
                  <a:schemeClr val="accent2">
                    <a:lumMod val="75000"/>
                  </a:schemeClr>
                </a:solidFill>
              </a:rPr>
              <a:t>Obr.3 - </a:t>
            </a:r>
            <a:r>
              <a:rPr lang="cs-CZ" sz="1200" dirty="0">
                <a:solidFill>
                  <a:schemeClr val="accent2">
                    <a:lumMod val="75000"/>
                  </a:schemeClr>
                </a:solidFill>
                <a:hlinkClick r:id="rId4"/>
              </a:rPr>
              <a:t>http://</a:t>
            </a:r>
            <a:r>
              <a:rPr lang="cs-CZ" sz="1200" dirty="0" smtClean="0">
                <a:solidFill>
                  <a:schemeClr val="accent2">
                    <a:lumMod val="75000"/>
                  </a:schemeClr>
                </a:solidFill>
                <a:hlinkClick r:id="rId4"/>
              </a:rPr>
              <a:t>cs.wikipedia.org/wiki/Soubor:Flag_of_the_Czech_Republic.svg</a:t>
            </a:r>
            <a:endParaRPr lang="cs-CZ" sz="12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1200" dirty="0" smtClean="0">
                <a:solidFill>
                  <a:schemeClr val="accent2">
                    <a:lumMod val="75000"/>
                  </a:schemeClr>
                </a:solidFill>
              </a:rPr>
              <a:t>Obr.4 </a:t>
            </a:r>
            <a:r>
              <a:rPr lang="cs-CZ" sz="1200" dirty="0">
                <a:solidFill>
                  <a:schemeClr val="accent2">
                    <a:lumMod val="75000"/>
                  </a:schemeClr>
                </a:solidFill>
              </a:rPr>
              <a:t>- </a:t>
            </a:r>
            <a:r>
              <a:rPr lang="cs-CZ" sz="1200" dirty="0">
                <a:solidFill>
                  <a:schemeClr val="accent2">
                    <a:lumMod val="75000"/>
                  </a:schemeClr>
                </a:solidFill>
                <a:hlinkClick r:id="rId5"/>
              </a:rPr>
              <a:t>http://</a:t>
            </a:r>
            <a:r>
              <a:rPr lang="cs-CZ" sz="1200" dirty="0" smtClean="0">
                <a:solidFill>
                  <a:schemeClr val="accent2">
                    <a:lumMod val="75000"/>
                  </a:schemeClr>
                </a:solidFill>
                <a:hlinkClick r:id="rId5"/>
              </a:rPr>
              <a:t>cs.wikipedia.org/wiki/Soubor:Flag_of_the_president_of_the_Czech_Republic.svg</a:t>
            </a:r>
            <a:endParaRPr lang="cs-CZ" sz="12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1200" dirty="0" smtClean="0">
                <a:solidFill>
                  <a:schemeClr val="accent2">
                    <a:lumMod val="75000"/>
                  </a:schemeClr>
                </a:solidFill>
              </a:rPr>
              <a:t>Obr.5 </a:t>
            </a:r>
            <a:r>
              <a:rPr lang="cs-CZ" sz="1200" dirty="0">
                <a:solidFill>
                  <a:schemeClr val="accent2">
                    <a:lumMod val="75000"/>
                  </a:schemeClr>
                </a:solidFill>
              </a:rPr>
              <a:t>- </a:t>
            </a:r>
            <a:r>
              <a:rPr lang="cs-CZ" sz="1200" dirty="0">
                <a:solidFill>
                  <a:schemeClr val="accent2">
                    <a:lumMod val="75000"/>
                  </a:schemeClr>
                </a:solidFill>
                <a:hlinkClick r:id="rId6"/>
              </a:rPr>
              <a:t>http://</a:t>
            </a:r>
            <a:r>
              <a:rPr lang="cs-CZ" sz="1200" dirty="0" smtClean="0">
                <a:solidFill>
                  <a:schemeClr val="accent2">
                    <a:lumMod val="75000"/>
                  </a:schemeClr>
                </a:solidFill>
                <a:hlinkClick r:id="rId6"/>
              </a:rPr>
              <a:t>cs.wikipedia.org/wiki/Soubor:Skroup-Anthem.jpg</a:t>
            </a:r>
            <a:endParaRPr lang="cs-CZ" sz="12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1200" dirty="0" smtClean="0">
                <a:solidFill>
                  <a:schemeClr val="accent2">
                    <a:lumMod val="75000"/>
                  </a:schemeClr>
                </a:solidFill>
              </a:rPr>
              <a:t>obr.6 - </a:t>
            </a:r>
            <a:r>
              <a:rPr lang="cs-CZ" sz="1200" dirty="0" smtClean="0">
                <a:solidFill>
                  <a:schemeClr val="accent2">
                    <a:lumMod val="75000"/>
                  </a:schemeClr>
                </a:solidFill>
                <a:hlinkClick r:id="rId7"/>
              </a:rPr>
              <a:t>http</a:t>
            </a:r>
            <a:r>
              <a:rPr lang="cs-CZ" sz="1200" dirty="0">
                <a:solidFill>
                  <a:schemeClr val="accent2">
                    <a:lumMod val="75000"/>
                  </a:schemeClr>
                </a:solidFill>
                <a:hlinkClick r:id="rId7"/>
              </a:rPr>
              <a:t>://</a:t>
            </a:r>
            <a:r>
              <a:rPr lang="cs-CZ" sz="1200" dirty="0" smtClean="0">
                <a:solidFill>
                  <a:schemeClr val="accent2">
                    <a:lumMod val="75000"/>
                  </a:schemeClr>
                </a:solidFill>
                <a:hlinkClick r:id="rId7"/>
              </a:rPr>
              <a:t>cs.wikipedia.org/wiki/Soubor:Tom%C3%A1%C5%A1_Garrigue_Masaryk_1925.PNG</a:t>
            </a:r>
            <a:endParaRPr lang="cs-CZ" sz="12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1200" dirty="0" smtClean="0">
                <a:solidFill>
                  <a:schemeClr val="accent2">
                    <a:lumMod val="75000"/>
                  </a:schemeClr>
                </a:solidFill>
              </a:rPr>
              <a:t>Obr.7 - </a:t>
            </a:r>
            <a:r>
              <a:rPr lang="cs-CZ" sz="1200" dirty="0" smtClean="0">
                <a:solidFill>
                  <a:schemeClr val="accent2">
                    <a:lumMod val="75000"/>
                  </a:schemeClr>
                </a:solidFill>
                <a:hlinkClick r:id="rId8"/>
              </a:rPr>
              <a:t>http://cs.wikipedia.org/wiki/Soubor:Czechoslovakia1920-38.jpg</a:t>
            </a:r>
            <a:endParaRPr lang="cs-CZ" sz="12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1200" dirty="0">
                <a:solidFill>
                  <a:schemeClr val="accent2">
                    <a:lumMod val="75000"/>
                  </a:schemeClr>
                </a:solidFill>
              </a:rPr>
              <a:t>Obr.8 - </a:t>
            </a:r>
            <a:r>
              <a:rPr lang="cs-CZ" sz="1200" dirty="0">
                <a:solidFill>
                  <a:schemeClr val="accent2">
                    <a:lumMod val="75000"/>
                  </a:schemeClr>
                </a:solidFill>
                <a:hlinkClick r:id="rId9"/>
              </a:rPr>
              <a:t>http://cs.wikipedia.org/wiki/Soubor:Bundesarchiv_Bild_102-11965,_Karlsbad,_Pr%C3%A4sident_Thomas_G._</a:t>
            </a:r>
            <a:r>
              <a:rPr lang="cs-CZ" sz="1200" dirty="0" smtClean="0">
                <a:solidFill>
                  <a:schemeClr val="accent2">
                    <a:lumMod val="75000"/>
                  </a:schemeClr>
                </a:solidFill>
                <a:hlinkClick r:id="rId9"/>
              </a:rPr>
              <a:t>Masaryk.jpg</a:t>
            </a:r>
            <a:endParaRPr lang="cs-CZ" sz="12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20654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Lití písma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513</TotalTime>
  <Words>390</Words>
  <Application>Microsoft Office PowerPoint</Application>
  <PresentationFormat>Předvádění na obrazovce (4:3)</PresentationFormat>
  <Paragraphs>82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Lití písma</vt:lpstr>
      <vt:lpstr>Prezentace aplikace PowerPoint</vt:lpstr>
      <vt:lpstr>ANOTACE</vt:lpstr>
      <vt:lpstr>OBSAH JAK SE ŽILO V PRVNÍ REPUBLICE</vt:lpstr>
      <vt:lpstr>VZNIK PRVNÍ REPUBLIKY</vt:lpstr>
      <vt:lpstr>VZNIK PRVNÍ REPUBLIKY</vt:lpstr>
      <vt:lpstr>PRVNÍ PREZIDENT</vt:lpstr>
      <vt:lpstr>STÁTNÍ SYMBOLY</vt:lpstr>
      <vt:lpstr>MAPA ČESKOSLOVENSKA</vt:lpstr>
      <vt:lpstr>TEST</vt:lpstr>
      <vt:lpstr>ZDROJ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65</cp:revision>
  <dcterms:created xsi:type="dcterms:W3CDTF">2011-06-20T10:40:08Z</dcterms:created>
  <dcterms:modified xsi:type="dcterms:W3CDTF">2012-09-17T09:26:54Z</dcterms:modified>
</cp:coreProperties>
</file>