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4" r:id="rId2"/>
    <p:sldId id="265" r:id="rId3"/>
    <p:sldId id="266" r:id="rId4"/>
    <p:sldId id="256" r:id="rId5"/>
    <p:sldId id="259" r:id="rId6"/>
    <p:sldId id="257" r:id="rId7"/>
    <p:sldId id="260" r:id="rId8"/>
    <p:sldId id="261" r:id="rId9"/>
    <p:sldId id="262" r:id="rId10"/>
    <p:sldId id="267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1" autoAdjust="0"/>
    <p:restoredTop sz="94675" autoAdjust="0"/>
  </p:normalViewPr>
  <p:slideViewPr>
    <p:cSldViewPr>
      <p:cViewPr varScale="1">
        <p:scale>
          <a:sx n="103" d="100"/>
          <a:sy n="103" d="100"/>
        </p:scale>
        <p:origin x="-113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VY_32_INOVACE_D_03_BITVA NA BÍLÉ HOŘE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praktická a mateřská škola Toužim,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smtClean="0"/>
            <a:t>AUTOR</a:t>
          </a:r>
          <a:r>
            <a:rPr lang="cs-CZ" sz="2000" smtClean="0"/>
            <a:t>: </a:t>
          </a:r>
          <a:r>
            <a:rPr lang="cs-CZ" sz="2000" dirty="0" smtClean="0"/>
            <a:t>Marcela Kaderová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TEMA: BITVA NA BÍLÉ HOŘE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CZ.1.07/1.4.00/21.0613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E766B27-423D-44BD-9EF8-07FC1BD17458}" type="presOf" srcId="{757F3AB3-0718-4624-B441-E567A8F0AB56}" destId="{333A1088-737F-45CB-B68E-254E46348037}" srcOrd="0" destOrd="0" presId="urn:microsoft.com/office/officeart/2005/8/layout/target3"/>
    <dgm:cxn modelId="{7B0385D1-4129-4C19-95A3-BEE41B7F65F1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4F9F591-B23F-4D31-8F8D-BD12D5DF68D5}" type="presOf" srcId="{4C35D32F-0EAB-4CD7-82EE-45574DC2A586}" destId="{8BEBB6EC-1DAA-4CAC-8A25-BC0FCBD5DBD5}" srcOrd="0" destOrd="0" presId="urn:microsoft.com/office/officeart/2005/8/layout/target3"/>
    <dgm:cxn modelId="{516C5877-FEC9-41C4-BCC6-A7DEC9CCAD32}" type="presOf" srcId="{D8197B8C-B260-4A16-BDF4-0947B075E274}" destId="{5A5FFA88-C948-4069-8E93-59FA12366E83}" srcOrd="1" destOrd="0" presId="urn:microsoft.com/office/officeart/2005/8/layout/target3"/>
    <dgm:cxn modelId="{16BF0D11-0EB7-426E-9ED4-FBEEAF10D67D}" type="presOf" srcId="{B651F6E3-6281-48DB-9319-2AEAFDAE7572}" destId="{6BB5E863-4638-4E1D-BFDE-399D028AC4ED}" srcOrd="1" destOrd="0" presId="urn:microsoft.com/office/officeart/2005/8/layout/target3"/>
    <dgm:cxn modelId="{5B7978C3-45D0-46B0-B55A-87B88B77ED67}" type="presOf" srcId="{D1B46980-6531-4606-95E6-44980827E919}" destId="{6140AFEC-043D-4C43-A2F9-D0F5331DF3A3}" srcOrd="0" destOrd="0" presId="urn:microsoft.com/office/officeart/2005/8/layout/target3"/>
    <dgm:cxn modelId="{8F7675A0-5EE1-4383-BED9-03FDEB3951BA}" type="presOf" srcId="{B651F6E3-6281-48DB-9319-2AEAFDAE7572}" destId="{619D679B-A015-4ECF-8348-D1034C574F40}" srcOrd="0" destOrd="0" presId="urn:microsoft.com/office/officeart/2005/8/layout/target3"/>
    <dgm:cxn modelId="{A063B3B6-39F3-44B4-B711-9B01FFABF476}" type="presOf" srcId="{D8197B8C-B260-4A16-BDF4-0947B075E274}" destId="{25B08C86-7E15-44DC-BE7F-FFB55DD49D12}" srcOrd="0" destOrd="0" presId="urn:microsoft.com/office/officeart/2005/8/layout/target3"/>
    <dgm:cxn modelId="{AE785EF0-7B10-45BA-ABF6-BD471ECC0FE8}" type="presOf" srcId="{D1B46980-6531-4606-95E6-44980827E919}" destId="{2BE915AB-18AA-4053-B92C-3BFC9ED204BB}" srcOrd="1" destOrd="0" presId="urn:microsoft.com/office/officeart/2005/8/layout/target3"/>
    <dgm:cxn modelId="{8F75489F-FF28-492B-8DB5-8C6DEE0BE936}" type="presOf" srcId="{D1D4F407-5343-4D3F-B5B9-D407B03CAEB4}" destId="{AED2198E-93D5-4001-81B4-73124B309672}" srcOrd="1" destOrd="0" presId="urn:microsoft.com/office/officeart/2005/8/layout/target3"/>
    <dgm:cxn modelId="{8883F09A-89FC-40A5-BA6D-FC23E355CF9A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0603A0D-29FA-46F2-A086-393912278495}" type="presParOf" srcId="{333A1088-737F-45CB-B68E-254E46348037}" destId="{F5ABB229-8D3B-4694-996A-96F23CF14429}" srcOrd="0" destOrd="0" presId="urn:microsoft.com/office/officeart/2005/8/layout/target3"/>
    <dgm:cxn modelId="{95571940-126E-4718-A667-1D16ED734E37}" type="presParOf" srcId="{333A1088-737F-45CB-B68E-254E46348037}" destId="{F41139FD-01EE-4571-8B17-4FB00FC51163}" srcOrd="1" destOrd="0" presId="urn:microsoft.com/office/officeart/2005/8/layout/target3"/>
    <dgm:cxn modelId="{3C7FD4CD-53DF-4952-89AF-E009AEDAACE3}" type="presParOf" srcId="{333A1088-737F-45CB-B68E-254E46348037}" destId="{D005CE8C-CC26-4C3E-AC11-E15060ECD759}" srcOrd="2" destOrd="0" presId="urn:microsoft.com/office/officeart/2005/8/layout/target3"/>
    <dgm:cxn modelId="{6CF3E471-73CB-4FE6-A042-FB8093E271F9}" type="presParOf" srcId="{333A1088-737F-45CB-B68E-254E46348037}" destId="{2C702D82-9B77-49B7-9568-BB8EB47C3372}" srcOrd="3" destOrd="0" presId="urn:microsoft.com/office/officeart/2005/8/layout/target3"/>
    <dgm:cxn modelId="{C2104B8D-2EDA-41E6-802A-0706F0B6C755}" type="presParOf" srcId="{333A1088-737F-45CB-B68E-254E46348037}" destId="{A52A0455-90FF-4808-ABD0-F02540D31D5A}" srcOrd="4" destOrd="0" presId="urn:microsoft.com/office/officeart/2005/8/layout/target3"/>
    <dgm:cxn modelId="{E4E09538-13E8-4888-952F-2A26424DCFF2}" type="presParOf" srcId="{333A1088-737F-45CB-B68E-254E46348037}" destId="{6140AFEC-043D-4C43-A2F9-D0F5331DF3A3}" srcOrd="5" destOrd="0" presId="urn:microsoft.com/office/officeart/2005/8/layout/target3"/>
    <dgm:cxn modelId="{83CB4377-E14B-4181-ACD6-41C6BFCEE17A}" type="presParOf" srcId="{333A1088-737F-45CB-B68E-254E46348037}" destId="{9358AC05-5D7D-4327-9F80-1AD486AEA664}" srcOrd="6" destOrd="0" presId="urn:microsoft.com/office/officeart/2005/8/layout/target3"/>
    <dgm:cxn modelId="{D050069C-8872-4291-BAD3-24B1DB652506}" type="presParOf" srcId="{333A1088-737F-45CB-B68E-254E46348037}" destId="{313FC574-E1CD-4FB4-B054-0B805CE0447D}" srcOrd="7" destOrd="0" presId="urn:microsoft.com/office/officeart/2005/8/layout/target3"/>
    <dgm:cxn modelId="{B8652BB8-BB6F-4A2C-B46B-075420C2F06E}" type="presParOf" srcId="{333A1088-737F-45CB-B68E-254E46348037}" destId="{619D679B-A015-4ECF-8348-D1034C574F40}" srcOrd="8" destOrd="0" presId="urn:microsoft.com/office/officeart/2005/8/layout/target3"/>
    <dgm:cxn modelId="{8F33A4E6-3161-414F-9A5B-5F2250E0C67B}" type="presParOf" srcId="{333A1088-737F-45CB-B68E-254E46348037}" destId="{322283A8-4A27-4CDA-BAE3-F381106A9174}" srcOrd="9" destOrd="0" presId="urn:microsoft.com/office/officeart/2005/8/layout/target3"/>
    <dgm:cxn modelId="{22999309-1246-40F4-BA18-14E4F9461468}" type="presParOf" srcId="{333A1088-737F-45CB-B68E-254E46348037}" destId="{FFC9F71D-1B4F-4AD9-A4A6-86ADEFC8AF5C}" srcOrd="10" destOrd="0" presId="urn:microsoft.com/office/officeart/2005/8/layout/target3"/>
    <dgm:cxn modelId="{9B2E4F88-7A61-47E4-847F-1490E27BE318}" type="presParOf" srcId="{333A1088-737F-45CB-B68E-254E46348037}" destId="{25B08C86-7E15-44DC-BE7F-FFB55DD49D12}" srcOrd="11" destOrd="0" presId="urn:microsoft.com/office/officeart/2005/8/layout/target3"/>
    <dgm:cxn modelId="{B0AD94C5-0FB5-4AE3-AF78-DA843F0BCE12}" type="presParOf" srcId="{333A1088-737F-45CB-B68E-254E46348037}" destId="{76644BE8-9D7C-4C09-B250-3D10AF48CBB7}" srcOrd="12" destOrd="0" presId="urn:microsoft.com/office/officeart/2005/8/layout/target3"/>
    <dgm:cxn modelId="{C14261C9-46E8-4506-B2FA-80F3695A2DA5}" type="presParOf" srcId="{333A1088-737F-45CB-B68E-254E46348037}" destId="{EE85B701-7295-41C0-BA7A-34D3756A2AE6}" srcOrd="13" destOrd="0" presId="urn:microsoft.com/office/officeart/2005/8/layout/target3"/>
    <dgm:cxn modelId="{D58029A5-7E56-4C1A-A3EA-F3B7EFFCC147}" type="presParOf" srcId="{333A1088-737F-45CB-B68E-254E46348037}" destId="{8BEBB6EC-1DAA-4CAC-8A25-BC0FCBD5DBD5}" srcOrd="14" destOrd="0" presId="urn:microsoft.com/office/officeart/2005/8/layout/target3"/>
    <dgm:cxn modelId="{3C70ACAA-C405-483F-810F-1BFD17157692}" type="presParOf" srcId="{333A1088-737F-45CB-B68E-254E46348037}" destId="{AED2198E-93D5-4001-81B4-73124B309672}" srcOrd="15" destOrd="0" presId="urn:microsoft.com/office/officeart/2005/8/layout/target3"/>
    <dgm:cxn modelId="{F7ECEB27-D995-49FA-BC3D-CDAFF4D6DB27}" type="presParOf" srcId="{333A1088-737F-45CB-B68E-254E46348037}" destId="{2BE915AB-18AA-4053-B92C-3BFC9ED204BB}" srcOrd="16" destOrd="0" presId="urn:microsoft.com/office/officeart/2005/8/layout/target3"/>
    <dgm:cxn modelId="{D3D6F084-BE68-4AE8-B6D2-21965752F169}" type="presParOf" srcId="{333A1088-737F-45CB-B68E-254E46348037}" destId="{6BB5E863-4638-4E1D-BFDE-399D028AC4ED}" srcOrd="17" destOrd="0" presId="urn:microsoft.com/office/officeart/2005/8/layout/target3"/>
    <dgm:cxn modelId="{F72557D9-1959-469E-BDF8-A4AACFB33096}" type="presParOf" srcId="{333A1088-737F-45CB-B68E-254E46348037}" destId="{5A5FFA88-C948-4069-8E93-59FA12366E83}" srcOrd="18" destOrd="0" presId="urn:microsoft.com/office/officeart/2005/8/layout/target3"/>
    <dgm:cxn modelId="{8520BD28-2111-4F38-80AF-BE3D374A45A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84376" cy="3384376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rgbClr val="000000"/>
              <a:schemeClr val="accent1">
                <a:hueOff val="0"/>
                <a:satOff val="0"/>
                <a:lumOff val="0"/>
                <a:alphaOff val="0"/>
                <a:tint val="100000"/>
              </a:schemeClr>
            </a:duotone>
          </a:blip>
          <a:tile tx="0" ty="0" sx="35000" sy="35000" flip="none" algn="tl"/>
        </a:blipFill>
        <a:ln>
          <a:noFill/>
        </a:ln>
        <a:effectLst>
          <a:glow rad="51600">
            <a:schemeClr val="accent1">
              <a:hueOff val="0"/>
              <a:satOff val="0"/>
              <a:lumOff val="0"/>
              <a:alphaOff val="0"/>
              <a:alpha val="60000"/>
            </a:schemeClr>
          </a:glow>
        </a:effectLst>
        <a:scene3d>
          <a:camera prst="orthographicFront"/>
          <a:lightRig rig="threePt" dir="t"/>
        </a:scene3d>
        <a:sp3d>
          <a:bevelT w="165100" prst="coolSlant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76462" y="0"/>
          <a:ext cx="6444716" cy="33843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algn="tl" rotWithShape="0">
            <a:srgbClr val="000000">
              <a:alpha val="64000"/>
            </a:srgbClr>
          </a:outerShdw>
        </a:effectLst>
        <a:scene3d>
          <a:camera prst="orthographicFront"/>
          <a:lightRig rig="soft" dir="tl">
            <a:rot lat="0" lon="0" rev="0"/>
          </a:lightRig>
        </a:scene3d>
        <a:sp3d>
          <a:bevelT prst="angle"/>
          <a:bevelB w="304800" h="44450"/>
          <a:contourClr>
            <a:schemeClr val="lt1">
              <a:alpha val="90000"/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praktická a mateřská škola Toužim, příspěvková organizace</a:t>
          </a:r>
          <a:endParaRPr lang="cs-CZ" sz="2000" kern="1200" dirty="0"/>
        </a:p>
      </dsp:txBody>
      <dsp:txXfrm>
        <a:off x="1676462" y="0"/>
        <a:ext cx="6444716" cy="541500"/>
      </dsp:txXfrm>
    </dsp:sp>
    <dsp:sp modelId="{A52A0455-90FF-4808-ABD0-F02540D31D5A}">
      <dsp:nvSpPr>
        <dsp:cNvPr id="0" name=""/>
        <dsp:cNvSpPr/>
      </dsp:nvSpPr>
      <dsp:spPr>
        <a:xfrm>
          <a:off x="355359" y="541500"/>
          <a:ext cx="2673657" cy="2673657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rgbClr val="000000"/>
              <a:schemeClr val="accent1">
                <a:hueOff val="0"/>
                <a:satOff val="0"/>
                <a:lumOff val="0"/>
                <a:alphaOff val="0"/>
                <a:tint val="100000"/>
              </a:schemeClr>
            </a:duotone>
          </a:blip>
          <a:tile tx="0" ty="0" sx="35000" sy="35000" flip="none" algn="tl"/>
        </a:blipFill>
        <a:ln>
          <a:noFill/>
        </a:ln>
        <a:effectLst>
          <a:glow rad="51600">
            <a:schemeClr val="accent1">
              <a:hueOff val="0"/>
              <a:satOff val="0"/>
              <a:lumOff val="0"/>
              <a:alphaOff val="0"/>
              <a:alpha val="60000"/>
            </a:schemeClr>
          </a:glow>
        </a:effectLst>
        <a:scene3d>
          <a:camera prst="orthographicFront"/>
          <a:lightRig rig="threePt" dir="t"/>
        </a:scene3d>
        <a:sp3d>
          <a:bevelT w="165100" prst="coolSlant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92188" y="541500"/>
          <a:ext cx="6444716" cy="26736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algn="tl" rotWithShape="0">
            <a:srgbClr val="000000">
              <a:alpha val="64000"/>
            </a:srgbClr>
          </a:outerShdw>
        </a:effectLst>
        <a:scene3d>
          <a:camera prst="orthographicFront"/>
          <a:lightRig rig="soft" dir="tl">
            <a:rot lat="0" lon="0" rev="0"/>
          </a:lightRig>
        </a:scene3d>
        <a:sp3d>
          <a:bevelT prst="angle"/>
          <a:bevelB w="304800" h="44450"/>
          <a:contourClr>
            <a:schemeClr val="lt1">
              <a:alpha val="90000"/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AUTOR</a:t>
          </a:r>
          <a:r>
            <a:rPr lang="cs-CZ" sz="2000" kern="1200" smtClean="0"/>
            <a:t>: </a:t>
          </a:r>
          <a:r>
            <a:rPr lang="cs-CZ" sz="2000" kern="1200" dirty="0" smtClean="0"/>
            <a:t>Marcela Kaderová</a:t>
          </a:r>
          <a:endParaRPr lang="cs-CZ" sz="2000" kern="1200" dirty="0"/>
        </a:p>
      </dsp:txBody>
      <dsp:txXfrm>
        <a:off x="1692188" y="541500"/>
        <a:ext cx="6444716" cy="541500"/>
      </dsp:txXfrm>
    </dsp:sp>
    <dsp:sp modelId="{313FC574-E1CD-4FB4-B054-0B805CE0447D}">
      <dsp:nvSpPr>
        <dsp:cNvPr id="0" name=""/>
        <dsp:cNvSpPr/>
      </dsp:nvSpPr>
      <dsp:spPr>
        <a:xfrm>
          <a:off x="710718" y="1083000"/>
          <a:ext cx="1962938" cy="1962938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rgbClr val="000000"/>
              <a:schemeClr val="accent1">
                <a:hueOff val="0"/>
                <a:satOff val="0"/>
                <a:lumOff val="0"/>
                <a:alphaOff val="0"/>
                <a:tint val="100000"/>
              </a:schemeClr>
            </a:duotone>
          </a:blip>
          <a:tile tx="0" ty="0" sx="35000" sy="35000" flip="none" algn="tl"/>
        </a:blipFill>
        <a:ln>
          <a:noFill/>
        </a:ln>
        <a:effectLst>
          <a:glow rad="51600">
            <a:schemeClr val="accent1">
              <a:hueOff val="0"/>
              <a:satOff val="0"/>
              <a:lumOff val="0"/>
              <a:alphaOff val="0"/>
              <a:alpha val="60000"/>
            </a:schemeClr>
          </a:glow>
        </a:effectLst>
        <a:scene3d>
          <a:camera prst="orthographicFront"/>
          <a:lightRig rig="threePt" dir="t"/>
        </a:scene3d>
        <a:sp3d>
          <a:bevelT w="165100" prst="coolSlant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92188" y="1083000"/>
          <a:ext cx="6444716" cy="19629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algn="tl" rotWithShape="0">
            <a:srgbClr val="000000">
              <a:alpha val="64000"/>
            </a:srgbClr>
          </a:outerShdw>
        </a:effectLst>
        <a:scene3d>
          <a:camera prst="orthographicFront"/>
          <a:lightRig rig="soft" dir="tl">
            <a:rot lat="0" lon="0" rev="0"/>
          </a:lightRig>
        </a:scene3d>
        <a:sp3d>
          <a:bevelT prst="angle"/>
          <a:bevelB w="304800" h="44450"/>
          <a:contourClr>
            <a:schemeClr val="lt1">
              <a:alpha val="90000"/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VY_32_INOVACE_D_03_BITVA NA BÍLÉ HOŘE</a:t>
          </a:r>
          <a:endParaRPr lang="cs-CZ" sz="2000" kern="1200" dirty="0"/>
        </a:p>
      </dsp:txBody>
      <dsp:txXfrm>
        <a:off x="1692188" y="1083000"/>
        <a:ext cx="6444716" cy="541500"/>
      </dsp:txXfrm>
    </dsp:sp>
    <dsp:sp modelId="{FFC9F71D-1B4F-4AD9-A4A6-86ADEFC8AF5C}">
      <dsp:nvSpPr>
        <dsp:cNvPr id="0" name=""/>
        <dsp:cNvSpPr/>
      </dsp:nvSpPr>
      <dsp:spPr>
        <a:xfrm>
          <a:off x="1066078" y="1624500"/>
          <a:ext cx="1252219" cy="1252219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rgbClr val="000000"/>
              <a:schemeClr val="accent1">
                <a:hueOff val="0"/>
                <a:satOff val="0"/>
                <a:lumOff val="0"/>
                <a:alphaOff val="0"/>
                <a:tint val="100000"/>
              </a:schemeClr>
            </a:duotone>
          </a:blip>
          <a:tile tx="0" ty="0" sx="35000" sy="35000" flip="none" algn="tl"/>
        </a:blipFill>
        <a:ln>
          <a:noFill/>
        </a:ln>
        <a:effectLst>
          <a:glow rad="51600">
            <a:schemeClr val="accent1">
              <a:hueOff val="0"/>
              <a:satOff val="0"/>
              <a:lumOff val="0"/>
              <a:alphaOff val="0"/>
              <a:alpha val="60000"/>
            </a:schemeClr>
          </a:glow>
        </a:effectLst>
        <a:scene3d>
          <a:camera prst="orthographicFront"/>
          <a:lightRig rig="threePt" dir="t"/>
        </a:scene3d>
        <a:sp3d>
          <a:bevelT w="165100" prst="coolSlant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42885" y="1626140"/>
          <a:ext cx="6444716" cy="12522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algn="tl" rotWithShape="0">
            <a:srgbClr val="000000">
              <a:alpha val="64000"/>
            </a:srgbClr>
          </a:outerShdw>
        </a:effectLst>
        <a:scene3d>
          <a:camera prst="orthographicFront"/>
          <a:lightRig rig="soft" dir="tl">
            <a:rot lat="0" lon="0" rev="0"/>
          </a:lightRig>
        </a:scene3d>
        <a:sp3d>
          <a:bevelT prst="angle"/>
          <a:bevelB w="304800" h="44450"/>
          <a:contourClr>
            <a:schemeClr val="lt1">
              <a:alpha val="90000"/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TEMA: BITVA NA BÍLÉ HOŘE </a:t>
          </a:r>
          <a:endParaRPr lang="cs-CZ" sz="2000" kern="1200" dirty="0"/>
        </a:p>
      </dsp:txBody>
      <dsp:txXfrm>
        <a:off x="1642885" y="1626140"/>
        <a:ext cx="6444716" cy="541500"/>
      </dsp:txXfrm>
    </dsp:sp>
    <dsp:sp modelId="{EE85B701-7295-41C0-BA7A-34D3756A2AE6}">
      <dsp:nvSpPr>
        <dsp:cNvPr id="0" name=""/>
        <dsp:cNvSpPr/>
      </dsp:nvSpPr>
      <dsp:spPr>
        <a:xfrm>
          <a:off x="1421437" y="2166000"/>
          <a:ext cx="541500" cy="541500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rgbClr val="000000"/>
              <a:schemeClr val="accent1">
                <a:hueOff val="0"/>
                <a:satOff val="0"/>
                <a:lumOff val="0"/>
                <a:alphaOff val="0"/>
                <a:tint val="100000"/>
              </a:schemeClr>
            </a:duotone>
          </a:blip>
          <a:tile tx="0" ty="0" sx="35000" sy="35000" flip="none" algn="tl"/>
        </a:blipFill>
        <a:ln>
          <a:noFill/>
        </a:ln>
        <a:effectLst>
          <a:glow rad="51600">
            <a:schemeClr val="accent1">
              <a:hueOff val="0"/>
              <a:satOff val="0"/>
              <a:lumOff val="0"/>
              <a:alphaOff val="0"/>
              <a:alpha val="60000"/>
            </a:schemeClr>
          </a:glow>
        </a:effectLst>
        <a:scene3d>
          <a:camera prst="orthographicFront"/>
          <a:lightRig rig="threePt" dir="t"/>
        </a:scene3d>
        <a:sp3d>
          <a:bevelT w="165100" prst="coolSlant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92188" y="2166000"/>
          <a:ext cx="6444716" cy="541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algn="tl" rotWithShape="0">
            <a:srgbClr val="000000">
              <a:alpha val="64000"/>
            </a:srgbClr>
          </a:outerShdw>
        </a:effectLst>
        <a:scene3d>
          <a:camera prst="orthographicFront"/>
          <a:lightRig rig="soft" dir="tl">
            <a:rot lat="0" lon="0" rev="0"/>
          </a:lightRig>
        </a:scene3d>
        <a:sp3d>
          <a:bevelT prst="angle"/>
          <a:bevelB w="304800" h="44450"/>
          <a:contourClr>
            <a:schemeClr val="lt1">
              <a:alpha val="90000"/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CZ.1.07/1.4.00/21.0613 </a:t>
          </a:r>
          <a:endParaRPr lang="cs-CZ" sz="2000" kern="1200" dirty="0"/>
        </a:p>
      </dsp:txBody>
      <dsp:txXfrm>
        <a:off x="1692188" y="2166000"/>
        <a:ext cx="6444716" cy="541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337CEF-2AA7-4079-83E0-5AD2E90B8F65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BE9D9D-B044-4AAC-BC77-0DCA9424E6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05127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BE9D9D-B044-4AAC-BC77-0DCA9424E6C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32728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8E64FA-A8E2-46DF-9B77-7B1C5BB40F7C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2573D-FF3A-419B-B523-13DA7AFA40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8E64FA-A8E2-46DF-9B77-7B1C5BB40F7C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2573D-FF3A-419B-B523-13DA7AFA40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E64FA-A8E2-46DF-9B77-7B1C5BB40F7C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92573D-FF3A-419B-B523-13DA7AFA40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8E64FA-A8E2-46DF-9B77-7B1C5BB40F7C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2573D-FF3A-419B-B523-13DA7AFA40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8E64FA-A8E2-46DF-9B77-7B1C5BB40F7C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2573D-FF3A-419B-B523-13DA7AFA40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8E64FA-A8E2-46DF-9B77-7B1C5BB40F7C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2573D-FF3A-419B-B523-13DA7AFA40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8E64FA-A8E2-46DF-9B77-7B1C5BB40F7C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2573D-FF3A-419B-B523-13DA7AFA40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8E64FA-A8E2-46DF-9B77-7B1C5BB40F7C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2573D-FF3A-419B-B523-13DA7AFA40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8E64FA-A8E2-46DF-9B77-7B1C5BB40F7C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2573D-FF3A-419B-B523-13DA7AFA40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8E64FA-A8E2-46DF-9B77-7B1C5BB40F7C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2573D-FF3A-419B-B523-13DA7AFA40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6A8E64FA-A8E2-46DF-9B77-7B1C5BB40F7C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1992573D-FF3A-419B-B523-13DA7AFA40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8E64FA-A8E2-46DF-9B77-7B1C5BB40F7C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2573D-FF3A-419B-B523-13DA7AFA40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6A8E64FA-A8E2-46DF-9B77-7B1C5BB40F7C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1992573D-FF3A-419B-B523-13DA7AFA40CC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s.wikipedia.org/wiki/Soubor:Battle_of_White_Mountain.jpg" TargetMode="Externa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8/89/Hinrichtung_auf_dem_Altst%C3%A4dter_Ring.JPG" TargetMode="Externa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255928048"/>
              </p:ext>
            </p:extLst>
          </p:nvPr>
        </p:nvGraphicFramePr>
        <p:xfrm>
          <a:off x="614836" y="983932"/>
          <a:ext cx="8136904" cy="3384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4996" y="4819032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578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</a:rPr>
              <a:t>Druh učebního materiálu: </a:t>
            </a:r>
            <a:r>
              <a:rPr lang="cs-CZ" i="1" dirty="0">
                <a:solidFill>
                  <a:srgbClr val="00B0F0"/>
                </a:solidFill>
              </a:rPr>
              <a:t>Prezentace na interaktivní tabuli.</a:t>
            </a:r>
          </a:p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</a:rPr>
              <a:t>Anotace: </a:t>
            </a:r>
            <a:r>
              <a:rPr lang="cs-CZ" i="1" dirty="0">
                <a:solidFill>
                  <a:srgbClr val="00B0F0"/>
                </a:solidFill>
              </a:rPr>
              <a:t>Prezentace slouží k výkladu nebo procvičení učiva – </a:t>
            </a:r>
            <a:r>
              <a:rPr lang="cs-CZ" i="1" dirty="0" smtClean="0">
                <a:solidFill>
                  <a:srgbClr val="00B0F0"/>
                </a:solidFill>
              </a:rPr>
              <a:t>BITVA NA BÍLÉ HOŘE. </a:t>
            </a:r>
            <a:r>
              <a:rPr lang="cs-CZ" i="1" dirty="0">
                <a:solidFill>
                  <a:srgbClr val="00B0F0"/>
                </a:solidFill>
              </a:rPr>
              <a:t>Součástí prezentace jsou jednoduché úkoly a krátký test.</a:t>
            </a:r>
          </a:p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</a:rPr>
              <a:t>Očekávaný výstup: </a:t>
            </a:r>
            <a:r>
              <a:rPr lang="cs-CZ" i="1" dirty="0">
                <a:solidFill>
                  <a:srgbClr val="00B0F0"/>
                </a:solidFill>
              </a:rPr>
              <a:t>Seznámení s učivem, upevnění a prohloubení znalostí.</a:t>
            </a:r>
          </a:p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</a:rPr>
              <a:t>Ročník: </a:t>
            </a:r>
            <a:r>
              <a:rPr lang="cs-CZ" i="1" dirty="0" smtClean="0">
                <a:solidFill>
                  <a:srgbClr val="00B0F0"/>
                </a:solidFill>
              </a:rPr>
              <a:t>8.ročník ZŠP</a:t>
            </a:r>
            <a:endParaRPr lang="cs-CZ" i="1" dirty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</a:rPr>
              <a:t>Materiál ověřen</a:t>
            </a:r>
            <a:r>
              <a:rPr lang="cs-CZ" dirty="0" smtClean="0">
                <a:solidFill>
                  <a:srgbClr val="0070C0"/>
                </a:solidFill>
              </a:rPr>
              <a:t>: </a:t>
            </a:r>
            <a:r>
              <a:rPr lang="cs-CZ" dirty="0" smtClean="0">
                <a:solidFill>
                  <a:srgbClr val="00B0F0"/>
                </a:solidFill>
              </a:rPr>
              <a:t>24.11. 2011</a:t>
            </a:r>
            <a:endParaRPr lang="cs-CZ" dirty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1669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OBSAH – BITVA NA BÍLÉ HOŘE</a:t>
            </a:r>
            <a:endParaRPr lang="cs-CZ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• ČESKÉ STAVY – ŠLECHTA, MĚŠŤANÉ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• FERDINAND II. HABSBURSKÝ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• 8. LISTOPAD 1620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• DŮSLEDEK BITVY NA BÍLÉ HOŘE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• POPRAVA ČESKÝCH PÁNŮ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1168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000" dirty="0" smtClean="0">
                <a:solidFill>
                  <a:schemeClr val="accent3">
                    <a:lumMod val="75000"/>
                  </a:schemeClr>
                </a:solidFill>
              </a:rPr>
              <a:t>BITVA NA BÍLÉ HOŘE</a:t>
            </a:r>
            <a:endParaRPr lang="cs-CZ" sz="60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accent5">
                    <a:lumMod val="75000"/>
                  </a:schemeClr>
                </a:solidFill>
              </a:rPr>
              <a:t>8. LISTOPADU 1620</a:t>
            </a:r>
            <a:endParaRPr lang="cs-CZ" sz="44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5306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ČESKÉ STAVY – ŠLECHTA, MĚŠŤANÉ</a:t>
            </a:r>
            <a:endParaRPr lang="cs-CZ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- </a:t>
            </a:r>
            <a:r>
              <a:rPr lang="cs-CZ" sz="4600" dirty="0" smtClean="0"/>
              <a:t>stále více dochází k omezování práv českých stavů   </a:t>
            </a:r>
          </a:p>
          <a:p>
            <a:endParaRPr lang="cs-CZ" sz="4600" dirty="0" smtClean="0"/>
          </a:p>
          <a:p>
            <a:r>
              <a:rPr lang="cs-CZ" sz="4600" dirty="0" smtClean="0"/>
              <a:t>- české stavy sepisují stížnost pro panovníka</a:t>
            </a:r>
          </a:p>
          <a:p>
            <a:endParaRPr lang="cs-CZ" sz="4600" dirty="0" smtClean="0"/>
          </a:p>
          <a:p>
            <a:r>
              <a:rPr lang="cs-CZ" sz="4600" dirty="0" smtClean="0"/>
              <a:t>- stížnost odnáší na Pražský hrad</a:t>
            </a:r>
          </a:p>
          <a:p>
            <a:endParaRPr lang="cs-CZ" sz="4600" dirty="0" smtClean="0"/>
          </a:p>
          <a:p>
            <a:r>
              <a:rPr lang="cs-CZ" sz="4600" dirty="0" smtClean="0"/>
              <a:t>- dochází k roztržce s královskými úředníky</a:t>
            </a:r>
          </a:p>
          <a:p>
            <a:endParaRPr lang="cs-CZ" sz="4600" dirty="0" smtClean="0"/>
          </a:p>
          <a:p>
            <a:r>
              <a:rPr lang="cs-CZ" sz="4600" dirty="0" smtClean="0"/>
              <a:t>- čeští šlechtici vyhazují úředníky z okna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2750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653136"/>
            <a:ext cx="5486400" cy="576064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FERDINAND II. HABSBURSKÝ</a:t>
            </a:r>
            <a:r>
              <a:rPr lang="cs-CZ" sz="10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 obr.1</a:t>
            </a:r>
            <a:endParaRPr lang="cs-CZ" sz="32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097" b="20097"/>
          <a:stretch>
            <a:fillRect/>
          </a:stretch>
        </p:blipFill>
        <p:spPr>
          <a:xfrm>
            <a:off x="2051720" y="764704"/>
            <a:ext cx="4536504" cy="3402378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792288" y="5301208"/>
            <a:ext cx="5486400" cy="985312"/>
          </a:xfrm>
        </p:spPr>
        <p:txBody>
          <a:bodyPr>
            <a:no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Císař je útokem na své úředníky velmi rozezlen.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Tímto činem začíná válka mezi ním a českými stavy.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75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005064"/>
            <a:ext cx="5486400" cy="648072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8.LISTOPAD 1620 </a:t>
            </a:r>
            <a:r>
              <a:rPr lang="cs-CZ" sz="800" dirty="0" smtClean="0">
                <a:solidFill>
                  <a:srgbClr val="FF0000"/>
                </a:solidFill>
              </a:rPr>
              <a:t> obr.2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941168"/>
            <a:ext cx="5486400" cy="1345352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Císař Ferdinand II. vysílá do Čech velkou žoldnéřskou armádu.</a:t>
            </a:r>
          </a:p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Vojsko českých stavů je početně menší.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1028" name="Picture 4" descr="Battle of White Mountain.jpg">
            <a:hlinkClick r:id="rId2"/>
          </p:cNvPr>
          <p:cNvPicPr>
            <a:picLocks noGrp="1" noChangeAspect="1" noChangeArrowheads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12" b="3512"/>
          <a:stretch>
            <a:fillRect/>
          </a:stretch>
        </p:blipFill>
        <p:spPr bwMode="auto">
          <a:xfrm>
            <a:off x="1907704" y="742960"/>
            <a:ext cx="4752528" cy="3218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2746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Nadpis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DŮSLEDEK BITVY NA BÍLÉ HOŘE </a:t>
            </a:r>
            <a:endParaRPr lang="cs-CZ" dirty="0"/>
          </a:p>
        </p:txBody>
      </p:sp>
      <p:sp>
        <p:nvSpPr>
          <p:cNvPr id="16" name="Zástupný symbol pro obsah 1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               </a:t>
            </a:r>
            <a:r>
              <a:rPr lang="cs-CZ" dirty="0" smtClean="0">
                <a:solidFill>
                  <a:srgbClr val="00B0F0"/>
                </a:solidFill>
              </a:rPr>
              <a:t>CÍSAŘ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B0F0"/>
                </a:solidFill>
              </a:rPr>
              <a:t>- Císař bitvu vyhrál.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B0F0"/>
                </a:solidFill>
              </a:rPr>
              <a:t>- Rozhodl se ke tvrdým  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B0F0"/>
                </a:solidFill>
              </a:rPr>
              <a:t>   trestům.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B0F0"/>
                </a:solidFill>
              </a:rPr>
              <a:t>- Nechal popravit 27 českých </a:t>
            </a:r>
            <a:r>
              <a:rPr lang="cs-CZ" sz="2400" dirty="0">
                <a:solidFill>
                  <a:srgbClr val="00B0F0"/>
                </a:solidFill>
              </a:rPr>
              <a:t> </a:t>
            </a:r>
            <a:r>
              <a:rPr lang="cs-CZ" sz="2400" dirty="0" smtClean="0">
                <a:solidFill>
                  <a:srgbClr val="00B0F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B0F0"/>
                </a:solidFill>
              </a:rPr>
              <a:t>  pánů.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B0F0"/>
                </a:solidFill>
              </a:rPr>
              <a:t>- Ostatním zabavil majetek.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B0F0"/>
                </a:solidFill>
              </a:rPr>
              <a:t>- Nekatolíci museli přestoupit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B0F0"/>
                </a:solidFill>
              </a:rPr>
              <a:t>  na katolickou víru.</a:t>
            </a:r>
          </a:p>
          <a:p>
            <a:endParaRPr lang="cs-CZ" dirty="0"/>
          </a:p>
        </p:txBody>
      </p:sp>
      <p:sp>
        <p:nvSpPr>
          <p:cNvPr id="17" name="Zástupný symbol pro obsah 16"/>
          <p:cNvSpPr>
            <a:spLocks noGrp="1"/>
          </p:cNvSpPr>
          <p:nvPr>
            <p:ph sz="half" idx="2"/>
          </p:nvPr>
        </p:nvSpPr>
        <p:spPr>
          <a:xfrm>
            <a:off x="4499992" y="1628800"/>
            <a:ext cx="4186808" cy="44973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  </a:t>
            </a:r>
            <a:r>
              <a:rPr lang="cs-CZ" dirty="0" smtClean="0">
                <a:solidFill>
                  <a:srgbClr val="FF0000"/>
                </a:solidFill>
              </a:rPr>
              <a:t>ČESKÉ STAVY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- České stavy bitvu prohráli.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- Vůdci českých stavů byli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   zatknuti.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- 27 českých pánů bylo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  popraveno.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- Ostatním byl zabaven majetek.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- Nekatolíci museli přestoupit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  na katolickou víru.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7582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build="p"/>
      <p:bldP spid="17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005064"/>
            <a:ext cx="5486400" cy="864096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JEDNÍM Z DŮSLEDKŮ BITVY NA BÍLÉ HOŘE BYLA POPRAVA 27 ČESKÝCH PÁNŮ. </a:t>
            </a:r>
            <a:r>
              <a:rPr lang="cs-CZ" sz="800" dirty="0" smtClean="0">
                <a:solidFill>
                  <a:srgbClr val="FF0000"/>
                </a:solidFill>
              </a:rPr>
              <a:t> Obr.3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Popravu vedl kat Mydlář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026" name="Picture 2" descr="Soubor:Hinrichtung auf dem Altstädter Ring.JPG">
            <a:hlinkClick r:id="rId2"/>
          </p:cNvPr>
          <p:cNvPicPr>
            <a:picLocks noGrp="1" noChangeAspect="1" noChangeArrowheads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66" b="9366"/>
          <a:stretch>
            <a:fillRect/>
          </a:stretch>
        </p:blipFill>
        <p:spPr bwMode="auto">
          <a:xfrm>
            <a:off x="1979613" y="765175"/>
            <a:ext cx="5011737" cy="2901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1306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 – nesprávné škrtni.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1. BITVA NA BÍLÉ HOŘE PROBĚHLA ROKU: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1630   1620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2. PRÁVA ČESKÉ ŠLECHTY JSOU: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A) ROZŠIŘOVÁNA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B) OMEZOVÁNA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3. ROZHOŘČENÁ ŠLECHTA CÍSAŘSKÉ ÚŘEDNÍKY: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A) VYHAZUJE Z OKNA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B) CHVÁLÍ JE 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4. TEHDEJŠÍ CÍSAŘ BYL: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A) RUDOLF II.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B) FERDINAND II.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5. V BITVĚ PROTI SOBĚ STÁLA VOJSKA: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A) ŠLECHTY A BISKUPA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B) ŠLECHTY A CÍSAŘE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6. ČESKÁ ŠLECHTA BITVU: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A) VYHRÁLA    B) PROHRÁLA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7. NA STAROMĚSTSKÉM NÁMĚSTÍ BYLO PORAVENO: 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A) 37 ČESKÝCH PÁNŮ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B) 27 ČESKÝCH PÁNŮ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Veselý obličej 1"/>
          <p:cNvSpPr/>
          <p:nvPr/>
        </p:nvSpPr>
        <p:spPr>
          <a:xfrm>
            <a:off x="6228184" y="1484784"/>
            <a:ext cx="216024" cy="21602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6134472" y="2276872"/>
            <a:ext cx="216024" cy="21602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3563888" y="2924944"/>
            <a:ext cx="216024" cy="21602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5220072" y="3861048"/>
            <a:ext cx="216024" cy="21602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7668344" y="4509120"/>
            <a:ext cx="216024" cy="21602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6948264" y="4869160"/>
            <a:ext cx="216024" cy="21602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3460188" y="5805264"/>
            <a:ext cx="216024" cy="21602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693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Obr.1 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600" dirty="0"/>
              <a:t>LUYCX, Frans. </a:t>
            </a:r>
            <a:r>
              <a:rPr lang="cs-CZ" sz="1600" i="1" dirty="0"/>
              <a:t>wikipedie</a:t>
            </a:r>
            <a:r>
              <a:rPr lang="cs-CZ" sz="1600" dirty="0"/>
              <a:t> [online]. [cit. 18.5.2012]. Dostupný na WWW: &lt;http://cs.wikipedia.org/wiki/Soubor:Frans_Luycx_002.jpg&gt;. 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Obr.2 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600" dirty="0"/>
              <a:t>NEZNÁMÝ. </a:t>
            </a:r>
            <a:r>
              <a:rPr lang="cs-CZ" sz="1600" i="1" dirty="0" err="1"/>
              <a:t>wikipedia</a:t>
            </a:r>
            <a:r>
              <a:rPr lang="cs-CZ" sz="1600" dirty="0"/>
              <a:t> [online]. [cit. 12.9.2012]. Dostupný na WWW: &lt;http://cs.wikipedia.org/wiki/</a:t>
            </a:r>
            <a:r>
              <a:rPr lang="cs-CZ" sz="1600" dirty="0" err="1"/>
              <a:t>Soubor:Battle_of_White_Mountain.jpg</a:t>
            </a:r>
            <a:r>
              <a:rPr lang="cs-CZ" sz="1600" dirty="0"/>
              <a:t>&gt;. 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Obr.3 - </a:t>
            </a:r>
            <a:r>
              <a:rPr lang="cs-CZ" sz="1600" dirty="0"/>
              <a:t>NEZNÁMÝ. </a:t>
            </a:r>
            <a:r>
              <a:rPr lang="cs-CZ" sz="1600" i="1" dirty="0" err="1"/>
              <a:t>wikipedia</a:t>
            </a:r>
            <a:r>
              <a:rPr lang="cs-CZ" sz="1600" dirty="0"/>
              <a:t> [online]. [cit. 12.9.2012]. Dostupný na WWW: &lt;http://cs.wikipedia.org/wiki/Soubor:Hinrichtung_auf_dem_Altst%C3%A4dter_Ring.JPG&gt;. 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105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YamatoPainting">
  <a:themeElements>
    <a:clrScheme name="Yamato Painting">
      <a:dk1>
        <a:sysClr val="windowText" lastClr="000000"/>
      </a:dk1>
      <a:lt1>
        <a:sysClr val="window" lastClr="FFFFFF"/>
      </a:lt1>
      <a:dk2>
        <a:srgbClr val="3F2D32"/>
      </a:dk2>
      <a:lt2>
        <a:srgbClr val="FEDD00"/>
      </a:lt2>
      <a:accent1>
        <a:srgbClr val="C24400"/>
      </a:accent1>
      <a:accent2>
        <a:srgbClr val="3F7228"/>
      </a:accent2>
      <a:accent3>
        <a:srgbClr val="516086"/>
      </a:accent3>
      <a:accent4>
        <a:srgbClr val="956A86"/>
      </a:accent4>
      <a:accent5>
        <a:srgbClr val="E87981"/>
      </a:accent5>
      <a:accent6>
        <a:srgbClr val="8D8628"/>
      </a:accent6>
      <a:hlink>
        <a:srgbClr val="0000FF"/>
      </a:hlink>
      <a:folHlink>
        <a:srgbClr val="800080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TC010219417[[fn=Motiv japonského obrazu]]</Template>
  <TotalTime>194</TotalTime>
  <Words>505</Words>
  <Application>Microsoft Office PowerPoint</Application>
  <PresentationFormat>Předvádění na obrazovce (4:3)</PresentationFormat>
  <Paragraphs>83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YamatoPainting</vt:lpstr>
      <vt:lpstr>Prezentace aplikace PowerPoint</vt:lpstr>
      <vt:lpstr>ANOTACE</vt:lpstr>
      <vt:lpstr>OBSAH – BITVA NA BÍLÉ HOŘE</vt:lpstr>
      <vt:lpstr>BITVA NA BÍLÉ HOŘE</vt:lpstr>
      <vt:lpstr>ČESKÉ STAVY – ŠLECHTA, MĚŠŤANÉ</vt:lpstr>
      <vt:lpstr>FERDINAND II. HABSBURSKÝ obr.1</vt:lpstr>
      <vt:lpstr>8.LISTOPAD 1620  obr.2</vt:lpstr>
      <vt:lpstr>DŮSLEDEK BITVY NA BÍLÉ HOŘE </vt:lpstr>
      <vt:lpstr>JEDNÍM Z DŮSLEDKŮ BITVY NA BÍLÉ HOŘE BYLA POPRAVA 27 ČESKÝCH PÁNŮ.  Obr.3</vt:lpstr>
      <vt:lpstr>TEST – nesprávné škrtni.</vt:lpstr>
      <vt:lpstr>ZDROJE</vt:lpstr>
    </vt:vector>
  </TitlesOfParts>
  <Company>ATC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BITVA NA BÍLÉ HOŘE</dc:title>
  <dc:creator>Ucitel</dc:creator>
  <cp:lastModifiedBy>Ucitel</cp:lastModifiedBy>
  <cp:revision>45</cp:revision>
  <dcterms:created xsi:type="dcterms:W3CDTF">2011-12-19T13:03:06Z</dcterms:created>
  <dcterms:modified xsi:type="dcterms:W3CDTF">2012-09-17T10:06:20Z</dcterms:modified>
</cp:coreProperties>
</file>