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1"/>
  </p:sldMasterIdLst>
  <p:notesMasterIdLst>
    <p:notesMasterId r:id="rId11"/>
  </p:notesMasterIdLst>
  <p:sldIdLst>
    <p:sldId id="256" r:id="rId2"/>
    <p:sldId id="261" r:id="rId3"/>
    <p:sldId id="257" r:id="rId4"/>
    <p:sldId id="258" r:id="rId5"/>
    <p:sldId id="259" r:id="rId6"/>
    <p:sldId id="262" r:id="rId7"/>
    <p:sldId id="263" r:id="rId8"/>
    <p:sldId id="264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662" autoAdjust="0"/>
    <p:restoredTop sz="93918" autoAdjust="0"/>
  </p:normalViewPr>
  <p:slideViewPr>
    <p:cSldViewPr>
      <p:cViewPr>
        <p:scale>
          <a:sx n="84" d="100"/>
          <a:sy n="84" d="100"/>
        </p:scale>
        <p:origin x="-1494" y="-1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 </a:t>
          </a:r>
          <a:r>
            <a:rPr lang="cs-CZ" sz="2000" dirty="0" smtClean="0"/>
            <a:t>Marcela Kaderová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OSVOBOZENÍ REPUBLIKY </a:t>
          </a:r>
          <a:r>
            <a:rPr lang="cs-CZ" sz="2000" baseline="0" dirty="0" smtClean="0"/>
            <a:t>(II. </a:t>
          </a:r>
          <a:r>
            <a:rPr lang="cs-CZ" sz="2000" baseline="0" smtClean="0"/>
            <a:t>SVĚTOVÁ VÁLKA)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 D_04_OSVOBOZENÍ REPUBLIKY, (II. SVĚTOVÁ VÁLKA)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87028" cy="318702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brightRoom" dir="tl">
            <a:rot lat="0" lon="0" rev="1800000"/>
          </a:lightRig>
        </a:scene3d>
        <a:sp3d contourW="10160" prstMaterial="dkEdge">
          <a:bevelT w="38100" h="50800" prst="angle"/>
          <a:contourClr>
            <a:schemeClr val="accent1">
              <a:hueOff val="0"/>
              <a:satOff val="0"/>
              <a:lumOff val="0"/>
              <a:alphaOff val="0"/>
              <a:shade val="4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77899" y="0"/>
          <a:ext cx="6399374" cy="31870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577899" y="0"/>
        <a:ext cx="6399374" cy="509924"/>
      </dsp:txXfrm>
    </dsp:sp>
    <dsp:sp modelId="{A52A0455-90FF-4808-ABD0-F02540D31D5A}">
      <dsp:nvSpPr>
        <dsp:cNvPr id="0" name=""/>
        <dsp:cNvSpPr/>
      </dsp:nvSpPr>
      <dsp:spPr>
        <a:xfrm>
          <a:off x="334637" y="509924"/>
          <a:ext cx="2517752" cy="251775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brightRoom" dir="tl">
            <a:rot lat="0" lon="0" rev="1800000"/>
          </a:lightRig>
        </a:scene3d>
        <a:sp3d contourW="10160" prstMaterial="dkEdge">
          <a:bevelT w="38100" h="50800" prst="angle"/>
          <a:contourClr>
            <a:schemeClr val="accent1">
              <a:hueOff val="0"/>
              <a:satOff val="0"/>
              <a:lumOff val="0"/>
              <a:alphaOff val="0"/>
              <a:shade val="4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93514" y="509924"/>
          <a:ext cx="6399374" cy="2517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 </a:t>
          </a:r>
          <a:r>
            <a:rPr lang="cs-CZ" sz="2000" kern="1200" dirty="0" smtClean="0"/>
            <a:t>Marcela Kaderová</a:t>
          </a:r>
          <a:endParaRPr lang="cs-CZ" sz="2000" kern="1200" dirty="0"/>
        </a:p>
      </dsp:txBody>
      <dsp:txXfrm>
        <a:off x="1593514" y="509924"/>
        <a:ext cx="6399374" cy="509924"/>
      </dsp:txXfrm>
    </dsp:sp>
    <dsp:sp modelId="{313FC574-E1CD-4FB4-B054-0B805CE0447D}">
      <dsp:nvSpPr>
        <dsp:cNvPr id="0" name=""/>
        <dsp:cNvSpPr/>
      </dsp:nvSpPr>
      <dsp:spPr>
        <a:xfrm>
          <a:off x="669275" y="1019848"/>
          <a:ext cx="1848476" cy="184847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brightRoom" dir="tl">
            <a:rot lat="0" lon="0" rev="1800000"/>
          </a:lightRig>
        </a:scene3d>
        <a:sp3d contourW="10160" prstMaterial="dkEdge">
          <a:bevelT w="38100" h="50800" prst="angle"/>
          <a:contourClr>
            <a:schemeClr val="accent1">
              <a:hueOff val="0"/>
              <a:satOff val="0"/>
              <a:lumOff val="0"/>
              <a:alphaOff val="0"/>
              <a:shade val="4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93514" y="1019848"/>
          <a:ext cx="6399374" cy="18484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 D_04_OSVOBOZENÍ REPUBLIKY, (II. SVĚTOVÁ VÁLKA)</a:t>
          </a:r>
          <a:endParaRPr lang="cs-CZ" sz="2000" kern="1200" dirty="0"/>
        </a:p>
      </dsp:txBody>
      <dsp:txXfrm>
        <a:off x="1593514" y="1019848"/>
        <a:ext cx="6399374" cy="509924"/>
      </dsp:txXfrm>
    </dsp:sp>
    <dsp:sp modelId="{FFC9F71D-1B4F-4AD9-A4A6-86ADEFC8AF5C}">
      <dsp:nvSpPr>
        <dsp:cNvPr id="0" name=""/>
        <dsp:cNvSpPr/>
      </dsp:nvSpPr>
      <dsp:spPr>
        <a:xfrm>
          <a:off x="1003913" y="1529773"/>
          <a:ext cx="1179200" cy="11792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brightRoom" dir="tl">
            <a:rot lat="0" lon="0" rev="1800000"/>
          </a:lightRig>
        </a:scene3d>
        <a:sp3d contourW="10160" prstMaterial="dkEdge">
          <a:bevelT w="38100" h="50800" prst="angle"/>
          <a:contourClr>
            <a:schemeClr val="accent1">
              <a:hueOff val="0"/>
              <a:satOff val="0"/>
              <a:lumOff val="0"/>
              <a:alphaOff val="0"/>
              <a:shade val="4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44558" y="1531318"/>
          <a:ext cx="6399374" cy="117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OSVOBOZENÍ REPUBLIKY </a:t>
          </a:r>
          <a:r>
            <a:rPr lang="cs-CZ" sz="2000" kern="1200" baseline="0" dirty="0" smtClean="0"/>
            <a:t>(II. </a:t>
          </a:r>
          <a:r>
            <a:rPr lang="cs-CZ" sz="2000" kern="1200" baseline="0" smtClean="0"/>
            <a:t>SVĚTOVÁ VÁLKA)</a:t>
          </a:r>
          <a:endParaRPr lang="cs-CZ" sz="2000" kern="1200" dirty="0"/>
        </a:p>
      </dsp:txBody>
      <dsp:txXfrm>
        <a:off x="1544558" y="1531318"/>
        <a:ext cx="6399374" cy="509924"/>
      </dsp:txXfrm>
    </dsp:sp>
    <dsp:sp modelId="{EE85B701-7295-41C0-BA7A-34D3756A2AE6}">
      <dsp:nvSpPr>
        <dsp:cNvPr id="0" name=""/>
        <dsp:cNvSpPr/>
      </dsp:nvSpPr>
      <dsp:spPr>
        <a:xfrm>
          <a:off x="1338551" y="2039697"/>
          <a:ext cx="509924" cy="50992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brightRoom" dir="tl">
            <a:rot lat="0" lon="0" rev="1800000"/>
          </a:lightRig>
        </a:scene3d>
        <a:sp3d contourW="10160" prstMaterial="dkEdge">
          <a:bevelT w="38100" h="50800" prst="angle"/>
          <a:contourClr>
            <a:schemeClr val="accent1">
              <a:hueOff val="0"/>
              <a:satOff val="0"/>
              <a:lumOff val="0"/>
              <a:alphaOff val="0"/>
              <a:shade val="4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93514" y="2039697"/>
          <a:ext cx="6399374" cy="50992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593514" y="2039697"/>
        <a:ext cx="6399374" cy="509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20.3.2013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43725359"/>
              </p:ext>
            </p:extLst>
          </p:nvPr>
        </p:nvGraphicFramePr>
        <p:xfrm>
          <a:off x="539552" y="980728"/>
          <a:ext cx="7992888" cy="31870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Prezentace na interaktivní tabuli.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Prezentace slouží k výkladu nebo k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procvičení učiva o Osvobození republiky (</a:t>
            </a:r>
            <a:r>
              <a:rPr lang="cs-CZ" sz="2800" i="1" dirty="0" err="1" smtClean="0">
                <a:latin typeface="Times New Roman" pitchFamily="18" charset="0"/>
                <a:cs typeface="Times New Roman" pitchFamily="18" charset="0"/>
              </a:rPr>
              <a:t>II.světová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 válka).</a:t>
            </a:r>
            <a:endParaRPr lang="cs-CZ" sz="2800" i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Očekávaný výstup: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Seznámení se s učivem, upevnění a prohloubení znalostí.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9.ročník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ZŠP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Materiál ověřen</a:t>
            </a:r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dirty="0" smtClean="0">
                <a:solidFill>
                  <a:schemeClr val="tx2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17.1. 2012</a:t>
            </a:r>
            <a:endParaRPr lang="cs-CZ" sz="2800" i="1" dirty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11430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39567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114300" indent="0">
              <a:buNone/>
            </a:pPr>
            <a:endParaRPr lang="cs-CZ" sz="24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114300" indent="0">
              <a:buNone/>
            </a:pP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• PRAŽSKÉ POVSTÁNÍ</a:t>
            </a:r>
          </a:p>
          <a:p>
            <a:pPr marL="114300" indent="0">
              <a:buNone/>
            </a:pPr>
            <a:endParaRPr lang="cs-CZ" sz="32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114300" indent="0">
              <a:buNone/>
            </a:pP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• PODEPSÁNÍ PŘÍMĚŘÍ</a:t>
            </a:r>
          </a:p>
          <a:p>
            <a:pPr marL="114300" indent="0">
              <a:buNone/>
            </a:pPr>
            <a:endParaRPr lang="cs-CZ" sz="32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114300" indent="0">
              <a:buNone/>
            </a:pP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• OSVOBOZUJÍCÍ ARMÁDY</a:t>
            </a:r>
          </a:p>
          <a:p>
            <a:pPr marL="114300" indent="0">
              <a:buNone/>
            </a:pPr>
            <a:endParaRPr lang="cs-CZ" sz="32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114300" indent="0">
              <a:buNone/>
            </a:pP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• DUKELSKÁ OPERACE</a:t>
            </a:r>
          </a:p>
          <a:p>
            <a:pPr marL="114300" indent="0">
              <a:buNone/>
            </a:pPr>
            <a:endParaRPr lang="cs-CZ" sz="32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114300" indent="0">
              <a:buNone/>
            </a:pPr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• VÁLEČNÉ FOTOGRAFIE</a:t>
            </a:r>
          </a:p>
          <a:p>
            <a:pPr marL="114300" indent="0">
              <a:buNone/>
            </a:pP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5072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PRAŽSKÉ POVSTÁNÍ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Na konci války v roce 1945 některá česká města povstala proti nacistům.</a:t>
            </a:r>
          </a:p>
          <a:p>
            <a:pPr marL="114300" indent="0">
              <a:buNone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Pražané povstali proti německým okupantům se zbraněmi v ruce – </a:t>
            </a: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pušky, kulomety, pancéřové pěsti.</a:t>
            </a:r>
          </a:p>
          <a:p>
            <a:pPr marL="114300" indent="0">
              <a:buNone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Po Praze vyrostly barikády, které měli okupantům zabránit </a:t>
            </a:r>
          </a:p>
          <a:p>
            <a:pPr marL="114300" indent="0">
              <a:buNone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v postupu přes Prahu.</a:t>
            </a:r>
          </a:p>
          <a:p>
            <a:pPr marL="114300" indent="0">
              <a:buNone/>
            </a:pP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  <a:p>
            <a:pPr marL="114300" indent="0">
              <a:buNone/>
            </a:pPr>
            <a:endParaRPr lang="cs-CZ" sz="24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114300" indent="0">
              <a:buNone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                       </a:t>
            </a: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876253"/>
            <a:ext cx="3233936" cy="24254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84091"/>
            <a:ext cx="4527092" cy="2727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8210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PODEPSÁNÍ PŘÍMĚŘÍ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 algn="ctr">
              <a:buNone/>
            </a:pPr>
            <a:r>
              <a:rPr lang="cs-CZ" sz="3200" dirty="0" smtClean="0">
                <a:solidFill>
                  <a:srgbClr val="0070C0"/>
                </a:solidFill>
              </a:rPr>
              <a:t>8. KVĚTNA 1945 PODEPSALO NĚMECKO PŘÍMĚŘÍ.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</a:p>
          <a:p>
            <a:pPr marL="114300" indent="0">
              <a:buNone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Do Prahy vjely tanky Rudé armády. Pražané je vítali kyticemi šeříku.    </a:t>
            </a:r>
          </a:p>
          <a:p>
            <a:pPr marL="114300" indent="0">
              <a:buNone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     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</a:rPr>
              <a:t>tank číslo 23</a:t>
            </a:r>
            <a:endParaRPr lang="cs-CZ" sz="20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717032"/>
            <a:ext cx="2537513" cy="26822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126186"/>
            <a:ext cx="2664296" cy="3405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4559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OSVOBOZUJÍCÍ ARMÁDY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14300" indent="0">
              <a:buNone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Na osvobozování Československa se podílely společně dvě armády.</a:t>
            </a:r>
          </a:p>
          <a:p>
            <a:pPr marL="114300" indent="0">
              <a:buNone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Západní Čechy osvobozovala americká vojska a ostatní časti osvobodila Rudá armáda.  </a:t>
            </a:r>
          </a:p>
          <a:p>
            <a:pPr marL="114300" indent="0">
              <a:buNone/>
            </a:pPr>
            <a:r>
              <a:rPr lang="cs-CZ" sz="1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1600" dirty="0" smtClean="0">
                <a:solidFill>
                  <a:schemeClr val="tx2">
                    <a:lumMod val="50000"/>
                  </a:schemeClr>
                </a:solidFill>
              </a:rPr>
              <a:t>pomník padlým barikádníkům</a:t>
            </a:r>
          </a:p>
          <a:p>
            <a:pPr marL="114300" indent="0">
              <a:buNone/>
            </a:pPr>
            <a:endParaRPr lang="cs-CZ" sz="1600" dirty="0">
              <a:solidFill>
                <a:schemeClr val="tx2">
                  <a:lumMod val="50000"/>
                </a:schemeClr>
              </a:solidFill>
            </a:endParaRPr>
          </a:p>
          <a:p>
            <a:pPr marL="114300" indent="0">
              <a:buNone/>
            </a:pPr>
            <a:endParaRPr lang="cs-CZ" sz="1600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114300" indent="0">
              <a:buNone/>
            </a:pPr>
            <a:endParaRPr lang="cs-CZ" sz="1600" dirty="0">
              <a:solidFill>
                <a:schemeClr val="tx2">
                  <a:lumMod val="50000"/>
                </a:schemeClr>
              </a:solidFill>
            </a:endParaRPr>
          </a:p>
          <a:p>
            <a:pPr marL="114300" indent="0">
              <a:buNone/>
            </a:pPr>
            <a:endParaRPr lang="cs-CZ" sz="1600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114300" indent="0">
              <a:buNone/>
            </a:pPr>
            <a:endParaRPr lang="cs-CZ" sz="1600" dirty="0">
              <a:solidFill>
                <a:schemeClr val="tx2">
                  <a:lumMod val="50000"/>
                </a:schemeClr>
              </a:solidFill>
            </a:endParaRPr>
          </a:p>
          <a:p>
            <a:pPr marL="114300" indent="0">
              <a:buNone/>
            </a:pPr>
            <a:endParaRPr lang="cs-CZ" sz="1600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114300" indent="0">
              <a:buNone/>
            </a:pPr>
            <a:endParaRPr lang="cs-CZ" sz="1600" dirty="0">
              <a:solidFill>
                <a:schemeClr val="tx2">
                  <a:lumMod val="50000"/>
                </a:schemeClr>
              </a:solidFill>
            </a:endParaRPr>
          </a:p>
          <a:p>
            <a:pPr marL="114300" indent="0">
              <a:buNone/>
            </a:pPr>
            <a:endParaRPr lang="cs-CZ" sz="1600" dirty="0" smtClean="0">
              <a:solidFill>
                <a:schemeClr val="tx2">
                  <a:lumMod val="50000"/>
                </a:schemeClr>
              </a:solidFill>
            </a:endParaRPr>
          </a:p>
          <a:p>
            <a:pPr marL="114300" indent="0">
              <a:buNone/>
            </a:pPr>
            <a:r>
              <a:rPr lang="cs-CZ" sz="1600" dirty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1600" dirty="0" smtClean="0">
                <a:solidFill>
                  <a:schemeClr val="tx2">
                    <a:lumMod val="50000"/>
                  </a:schemeClr>
                </a:solidFill>
              </a:rPr>
              <a:t>                             </a:t>
            </a:r>
          </a:p>
          <a:p>
            <a:pPr marL="114300" indent="0">
              <a:buNone/>
            </a:pPr>
            <a:r>
              <a:rPr lang="cs-CZ" sz="160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1600" smtClean="0">
                <a:solidFill>
                  <a:schemeClr val="tx2">
                    <a:lumMod val="50000"/>
                  </a:schemeClr>
                </a:solidFill>
              </a:rPr>
              <a:t>                                   </a:t>
            </a:r>
            <a:r>
              <a:rPr lang="cs-CZ" sz="1600" dirty="0" smtClean="0">
                <a:solidFill>
                  <a:schemeClr val="tx2">
                    <a:lumMod val="50000"/>
                  </a:schemeClr>
                </a:solidFill>
              </a:rPr>
              <a:t>pomník padlým </a:t>
            </a:r>
            <a:r>
              <a:rPr lang="cs-CZ" sz="1600" smtClean="0">
                <a:solidFill>
                  <a:schemeClr val="tx2">
                    <a:lumMod val="50000"/>
                  </a:schemeClr>
                </a:solidFill>
              </a:rPr>
              <a:t>vojákům 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56992"/>
            <a:ext cx="2945904" cy="2209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720923"/>
            <a:ext cx="3384376" cy="4009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4993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DUKELSKÁ OPERACE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Bitva o Dukelský průsmyk trvala přes dva měsíce.</a:t>
            </a:r>
          </a:p>
          <a:p>
            <a:pPr marL="114300" indent="0">
              <a:buNone/>
            </a:pPr>
            <a:r>
              <a:rPr lang="cs-CZ" sz="2400" smtClean="0">
                <a:solidFill>
                  <a:schemeClr val="accent2">
                    <a:lumMod val="75000"/>
                  </a:schemeClr>
                </a:solidFill>
              </a:rPr>
              <a:t>Zúčastnily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se jí i československé jednotky pod vedením generála Ludvíka Svobody.</a:t>
            </a:r>
          </a:p>
          <a:p>
            <a:pPr marL="114300" indent="0">
              <a:buNone/>
            </a:pPr>
            <a:endParaRPr lang="cs-CZ" sz="1600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114300" indent="0">
              <a:buNone/>
            </a:pPr>
            <a:r>
              <a:rPr lang="cs-CZ" sz="1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       </a:t>
            </a:r>
            <a:r>
              <a:rPr lang="cs-CZ" sz="1600" dirty="0" smtClean="0">
                <a:solidFill>
                  <a:schemeClr val="tx2">
                    <a:lumMod val="50000"/>
                  </a:schemeClr>
                </a:solidFill>
              </a:rPr>
              <a:t>pomníky z Dukelského průsmyku</a:t>
            </a:r>
            <a:endParaRPr lang="cs-CZ" sz="16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573016"/>
            <a:ext cx="3089920" cy="2317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420888"/>
            <a:ext cx="4290053" cy="3217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7844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VÁLEČNÉ FOTOGRAFIE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72816"/>
            <a:ext cx="3363439" cy="2169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858826"/>
            <a:ext cx="3228118" cy="1997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793" y="4006732"/>
            <a:ext cx="2506532" cy="2707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112" y="4149080"/>
            <a:ext cx="3258333" cy="25647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65495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114300" indent="0">
              <a:buNone/>
            </a:pPr>
            <a:r>
              <a:rPr lang="cs-CZ" sz="1400" i="1" dirty="0" smtClean="0"/>
              <a:t>-  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DUHAMEL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, Robert. </a:t>
            </a:r>
            <a:r>
              <a:rPr lang="cs-CZ" sz="1300" i="1" dirty="0" err="1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 [online]. [cit. 15.9.2012]. Dostupný na WWW: 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&lt;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http://cs.wikipedia.org/wiki/</a:t>
            </a:r>
            <a:r>
              <a:rPr lang="cs-CZ" sz="1300" dirty="0" err="1">
                <a:latin typeface="Times New Roman" pitchFamily="18" charset="0"/>
                <a:cs typeface="Times New Roman" pitchFamily="18" charset="0"/>
              </a:rPr>
              <a:t>Soubor:Bren_wog.jpg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&gt;. </a:t>
            </a:r>
            <a:endParaRPr lang="cs-CZ" sz="1300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1300" i="1" dirty="0" smtClean="0">
                <a:latin typeface="Times New Roman" pitchFamily="18" charset="0"/>
                <a:cs typeface="Times New Roman" pitchFamily="18" charset="0"/>
              </a:rPr>
              <a:t>Wikipedia.cz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[online]. [cit. 19.6.2012]. Dostupný na WWW: &lt;http://cs.wikipedia.org/wiki/</a:t>
            </a:r>
            <a:r>
              <a:rPr lang="cs-CZ" sz="1300" dirty="0" err="1">
                <a:latin typeface="Times New Roman" pitchFamily="18" charset="0"/>
                <a:cs typeface="Times New Roman" pitchFamily="18" charset="0"/>
              </a:rPr>
              <a:t>Soubor:Panzerfaust_helsinki.jpg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&gt;. 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MASHAUNIX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300" i="1" dirty="0">
                <a:latin typeface="Times New Roman" pitchFamily="18" charset="0"/>
                <a:cs typeface="Times New Roman" pitchFamily="18" charset="0"/>
              </a:rPr>
              <a:t>w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 [online]. [cit. 19.6.2012]. Dostupný na WWW: &lt;http://cs.wikipedia.org/wiki/Soubor:Syringa_flower_2008.JPG</a:t>
            </a: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&gt;.</a:t>
            </a:r>
          </a:p>
          <a:p>
            <a:pPr>
              <a:buFontTx/>
              <a:buChar char="-"/>
            </a:pP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ŠJŮ. </a:t>
            </a:r>
            <a:r>
              <a:rPr lang="cs-CZ" sz="1300" i="1" dirty="0">
                <a:latin typeface="Times New Roman" pitchFamily="18" charset="0"/>
                <a:cs typeface="Times New Roman" pitchFamily="18" charset="0"/>
              </a:rPr>
              <a:t>Wikipedia.cz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 [online]. [cit. 19.6.2012]. Dostupný na WWW: &lt;http://cs.wikipedia.org/wiki/Soubor:Sm%C3%ADchovsk%C3%BD_tank,_1979,_zep%C5%99edu.jpg&gt;.  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1300" dirty="0" smtClean="0">
                <a:latin typeface="Times New Roman" pitchFamily="18" charset="0"/>
                <a:cs typeface="Times New Roman" pitchFamily="18" charset="0"/>
              </a:rPr>
              <a:t>JOKER 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ISLAND. </a:t>
            </a:r>
            <a:r>
              <a:rPr lang="cs-CZ" sz="1300" i="1" dirty="0">
                <a:latin typeface="Times New Roman" pitchFamily="18" charset="0"/>
                <a:cs typeface="Times New Roman" pitchFamily="18" charset="0"/>
              </a:rPr>
              <a:t>Wikipedia.cz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 [online]. [cit. 19.6.2012]. Dostupný na WWW: &lt;http://cs.wikipedia.org/wiki/</a:t>
            </a:r>
            <a:r>
              <a:rPr lang="cs-CZ" sz="1300" dirty="0" err="1">
                <a:latin typeface="Times New Roman" pitchFamily="18" charset="0"/>
                <a:cs typeface="Times New Roman" pitchFamily="18" charset="0"/>
              </a:rPr>
              <a:t>Soubor:Prague_most_Barikadniku_sculptures.jpg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&gt;. 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DEZIDOR. </a:t>
            </a:r>
            <a:r>
              <a:rPr lang="cs-CZ" sz="1300" i="1" dirty="0">
                <a:latin typeface="Times New Roman" pitchFamily="18" charset="0"/>
                <a:cs typeface="Times New Roman" pitchFamily="18" charset="0"/>
              </a:rPr>
              <a:t>Wikipedia.cz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 [online]. [cit. 19.6.2012]. Dostupný na WWW: &lt;http://cs.wikipedia.org/wiki/Soubor:Ol%C5%A1ansk%C3%A9_h%C5%99bitovy,_Rusk%C3%A1_osvobozeneck%C3%A1_arm%C3%A1da.jpg&gt;. 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PIETROS SACANIS. </a:t>
            </a:r>
            <a:r>
              <a:rPr lang="cs-CZ" sz="1300" i="1" dirty="0">
                <a:latin typeface="Times New Roman" pitchFamily="18" charset="0"/>
                <a:cs typeface="Times New Roman" pitchFamily="18" charset="0"/>
              </a:rPr>
              <a:t>w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 [online]. [cit. 19.6.2012]. Dostupný na WWW: &lt;http://cs.wikipedia.org/wiki/</a:t>
            </a:r>
            <a:r>
              <a:rPr lang="cs-CZ" sz="1300" dirty="0" err="1">
                <a:latin typeface="Times New Roman" pitchFamily="18" charset="0"/>
                <a:cs typeface="Times New Roman" pitchFamily="18" charset="0"/>
              </a:rPr>
              <a:t>Soubor:Pamatnik_na_Duklianskom_priesmyku.JPG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&gt;. 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1300" i="1" dirty="0">
                <a:latin typeface="Times New Roman" pitchFamily="18" charset="0"/>
                <a:cs typeface="Times New Roman" pitchFamily="18" charset="0"/>
              </a:rPr>
              <a:t>Wikipedia.cz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 [online]. [cit. 19.6.2012]. Dostupný na WWW: &lt;http://cs.wikipedia.org/wiki/</a:t>
            </a:r>
            <a:r>
              <a:rPr lang="cs-CZ" sz="1300" dirty="0" err="1">
                <a:latin typeface="Times New Roman" pitchFamily="18" charset="0"/>
                <a:cs typeface="Times New Roman" pitchFamily="18" charset="0"/>
              </a:rPr>
              <a:t>Soubor:Dukla_Pass_battle_monument.jpg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&gt;. 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BUNDESARCHIV, BILD 101I-209-0090-28 / ZOLL / CC-BY-SA. </a:t>
            </a:r>
            <a:r>
              <a:rPr lang="cs-CZ" sz="1300" i="1" dirty="0" err="1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 [online]. [cit. 15.9.2012]. Dostupný na WWW: &lt;http://cs.wikipedia.org/wiki/Soubor:Bundesarchiv_Bild_101I-209-0090-28,_Russland-Nord,_Infanterie_und_Panzer_35t.jpg&gt;. 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REPRO JOHN ERLING BLAD. </a:t>
            </a:r>
            <a:r>
              <a:rPr lang="cs-CZ" sz="1300" i="1" dirty="0" err="1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 [online]. [cit. 15.9.2012]. Dostupný na WWW: &lt;http://cs.wikipedia.org/wiki/Soubor:German_forces_climbing_a_very_step_road_just_south_of_Bagn.jpg&gt;. 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NEZNÁMÝ. </a:t>
            </a:r>
            <a:r>
              <a:rPr lang="cs-CZ" sz="1300" i="1" dirty="0" err="1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 [online]. [cit. 15.9.2012]. Dostupný na WWW: &lt;http://cs.wikipedia.org/wiki/Soubor:Polish_infantry_in_attack_1939.jpg&gt;. </a:t>
            </a: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NEZNÁMÝ. </a:t>
            </a:r>
            <a:r>
              <a:rPr lang="cs-CZ" sz="1300" i="1" dirty="0" err="1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1300" dirty="0">
                <a:latin typeface="Times New Roman" pitchFamily="18" charset="0"/>
                <a:cs typeface="Times New Roman" pitchFamily="18" charset="0"/>
              </a:rPr>
              <a:t> [online]. [cit. 15.9.2012]. Dostupný na WWW: &lt;http://cs.wikipedia.org/wiki/Soubor:USSArizona_PearlHarbor_2.jpg&gt;. </a:t>
            </a:r>
          </a:p>
        </p:txBody>
      </p:sp>
    </p:spTree>
    <p:extLst>
      <p:ext uri="{BB962C8B-B14F-4D97-AF65-F5344CB8AC3E}">
        <p14:creationId xmlns:p14="http://schemas.microsoft.com/office/powerpoint/2010/main" val="4024110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277</TotalTime>
  <Words>509</Words>
  <Application>Microsoft Office PowerPoint</Application>
  <PresentationFormat>Předvádění na obrazovce (4:3)</PresentationFormat>
  <Paragraphs>68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Sousedství</vt:lpstr>
      <vt:lpstr>Prezentace aplikace PowerPoint</vt:lpstr>
      <vt:lpstr>ANOTACE</vt:lpstr>
      <vt:lpstr>OBSAH</vt:lpstr>
      <vt:lpstr>PRAŽSKÉ POVSTÁNÍ</vt:lpstr>
      <vt:lpstr>PODEPSÁNÍ PŘÍMĚŘÍ</vt:lpstr>
      <vt:lpstr>OSVOBOZUJÍCÍ ARMÁDY</vt:lpstr>
      <vt:lpstr>DUKELSKÁ OPERACE</vt:lpstr>
      <vt:lpstr>VÁLEČNÉ FOTOGRAFIE</vt:lpstr>
      <vt:lpstr>ZDROJ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Markéta Březinová</cp:lastModifiedBy>
  <cp:revision>62</cp:revision>
  <dcterms:created xsi:type="dcterms:W3CDTF">2011-06-20T10:40:08Z</dcterms:created>
  <dcterms:modified xsi:type="dcterms:W3CDTF">2013-03-20T13:28:29Z</dcterms:modified>
</cp:coreProperties>
</file>