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2" autoAdjust="0"/>
    <p:restoredTop sz="93918" autoAdjust="0"/>
  </p:normalViewPr>
  <p:slideViewPr>
    <p:cSldViewPr>
      <p:cViewPr>
        <p:scale>
          <a:sx n="100" d="100"/>
          <a:sy n="100" d="100"/>
        </p:scale>
        <p:origin x="-162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MISTR JAN HUS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VY_32_INOVACE_D_05_MISTR JAN HUS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87028" cy="31870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</a:gsLst>
          <a:lin ang="3600000" scaled="1"/>
        </a:gradFill>
        <a:ln>
          <a:noFill/>
        </a:ln>
        <a:effectLst>
          <a:outerShdw blurRad="76200" dist="38100" dir="3600000" algn="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contourW="44450" prstMaterial="flat">
          <a:bevelT w="38100" h="50800" prst="softRound"/>
          <a:contourClr>
            <a:schemeClr val="accent1">
              <a:hueOff val="0"/>
              <a:satOff val="0"/>
              <a:lumOff val="0"/>
              <a:alphaOff val="0"/>
              <a:tint val="5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7899" y="0"/>
          <a:ext cx="6399374" cy="31870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prstMaterial="flat">
          <a:bevelT w="38100" h="508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577899" y="0"/>
        <a:ext cx="6399374" cy="509924"/>
      </dsp:txXfrm>
    </dsp:sp>
    <dsp:sp modelId="{A52A0455-90FF-4808-ABD0-F02540D31D5A}">
      <dsp:nvSpPr>
        <dsp:cNvPr id="0" name=""/>
        <dsp:cNvSpPr/>
      </dsp:nvSpPr>
      <dsp:spPr>
        <a:xfrm>
          <a:off x="334637" y="509924"/>
          <a:ext cx="2517752" cy="25177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</a:gsLst>
          <a:lin ang="3600000" scaled="1"/>
        </a:gradFill>
        <a:ln>
          <a:noFill/>
        </a:ln>
        <a:effectLst>
          <a:outerShdw blurRad="76200" dist="38100" dir="3600000" algn="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contourW="44450" prstMaterial="flat">
          <a:bevelT w="38100" h="50800" prst="softRound"/>
          <a:contourClr>
            <a:schemeClr val="accent1">
              <a:hueOff val="0"/>
              <a:satOff val="0"/>
              <a:lumOff val="0"/>
              <a:alphaOff val="0"/>
              <a:tint val="5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93514" y="509924"/>
          <a:ext cx="6399374" cy="2517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prstMaterial="flat">
          <a:bevelT w="38100" h="508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Kaderová</a:t>
          </a:r>
          <a:endParaRPr lang="cs-CZ" sz="2000" kern="1200" dirty="0"/>
        </a:p>
      </dsp:txBody>
      <dsp:txXfrm>
        <a:off x="1593514" y="509924"/>
        <a:ext cx="6399374" cy="509924"/>
      </dsp:txXfrm>
    </dsp:sp>
    <dsp:sp modelId="{313FC574-E1CD-4FB4-B054-0B805CE0447D}">
      <dsp:nvSpPr>
        <dsp:cNvPr id="0" name=""/>
        <dsp:cNvSpPr/>
      </dsp:nvSpPr>
      <dsp:spPr>
        <a:xfrm>
          <a:off x="669275" y="1019848"/>
          <a:ext cx="1848476" cy="18484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</a:gsLst>
          <a:lin ang="3600000" scaled="1"/>
        </a:gradFill>
        <a:ln>
          <a:noFill/>
        </a:ln>
        <a:effectLst>
          <a:outerShdw blurRad="76200" dist="38100" dir="3600000" algn="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contourW="44450" prstMaterial="flat">
          <a:bevelT w="38100" h="50800" prst="softRound"/>
          <a:contourClr>
            <a:schemeClr val="accent1">
              <a:hueOff val="0"/>
              <a:satOff val="0"/>
              <a:lumOff val="0"/>
              <a:alphaOff val="0"/>
              <a:tint val="5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3514" y="1019848"/>
          <a:ext cx="6399374" cy="18484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prstMaterial="flat">
          <a:bevelT w="38100" h="508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VY_32_INOVACE_D_05_MISTR JAN HUS</a:t>
          </a:r>
          <a:endParaRPr lang="cs-CZ" sz="2000" kern="1200" dirty="0"/>
        </a:p>
      </dsp:txBody>
      <dsp:txXfrm>
        <a:off x="1593514" y="1019848"/>
        <a:ext cx="6399374" cy="509924"/>
      </dsp:txXfrm>
    </dsp:sp>
    <dsp:sp modelId="{FFC9F71D-1B4F-4AD9-A4A6-86ADEFC8AF5C}">
      <dsp:nvSpPr>
        <dsp:cNvPr id="0" name=""/>
        <dsp:cNvSpPr/>
      </dsp:nvSpPr>
      <dsp:spPr>
        <a:xfrm>
          <a:off x="1003913" y="1529773"/>
          <a:ext cx="1179200" cy="11792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</a:gsLst>
          <a:lin ang="3600000" scaled="1"/>
        </a:gradFill>
        <a:ln>
          <a:noFill/>
        </a:ln>
        <a:effectLst>
          <a:outerShdw blurRad="76200" dist="38100" dir="3600000" algn="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contourW="44450" prstMaterial="flat">
          <a:bevelT w="38100" h="50800" prst="softRound"/>
          <a:contourClr>
            <a:schemeClr val="accent1">
              <a:hueOff val="0"/>
              <a:satOff val="0"/>
              <a:lumOff val="0"/>
              <a:alphaOff val="0"/>
              <a:tint val="5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4558" y="1531318"/>
          <a:ext cx="6399374" cy="117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prstMaterial="flat">
          <a:bevelT w="38100" h="508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MISTR JAN HUS</a:t>
          </a:r>
          <a:endParaRPr lang="cs-CZ" sz="2000" kern="1200" dirty="0"/>
        </a:p>
      </dsp:txBody>
      <dsp:txXfrm>
        <a:off x="1544558" y="1531318"/>
        <a:ext cx="6399374" cy="509924"/>
      </dsp:txXfrm>
    </dsp:sp>
    <dsp:sp modelId="{EE85B701-7295-41C0-BA7A-34D3756A2AE6}">
      <dsp:nvSpPr>
        <dsp:cNvPr id="0" name=""/>
        <dsp:cNvSpPr/>
      </dsp:nvSpPr>
      <dsp:spPr>
        <a:xfrm>
          <a:off x="1338551" y="2039697"/>
          <a:ext cx="509924" cy="50992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</a:gsLst>
          <a:lin ang="3600000" scaled="1"/>
        </a:gradFill>
        <a:ln>
          <a:noFill/>
        </a:ln>
        <a:effectLst>
          <a:outerShdw blurRad="76200" dist="38100" dir="3600000" algn="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contourW="44450" prstMaterial="flat">
          <a:bevelT w="38100" h="50800" prst="softRound"/>
          <a:contourClr>
            <a:schemeClr val="accent1">
              <a:hueOff val="0"/>
              <a:satOff val="0"/>
              <a:lumOff val="0"/>
              <a:alphaOff val="0"/>
              <a:tint val="5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3514" y="2039697"/>
          <a:ext cx="6399374" cy="509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prstMaterial="flat">
          <a:bevelT w="38100" h="508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593514" y="2039697"/>
        <a:ext cx="6399374" cy="509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89111104"/>
              </p:ext>
            </p:extLst>
          </p:nvPr>
        </p:nvGraphicFramePr>
        <p:xfrm>
          <a:off x="539552" y="980728"/>
          <a:ext cx="7992888" cy="3187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na interaktivní tabuli.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slouží k výkladu nebo procvičení 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učiva – Mistr Jan Hus. </a:t>
            </a:r>
            <a:r>
              <a:rPr lang="cs-CZ" sz="2800" i="1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Součástí prezentace jsou jednoduché úkoly a krátký test.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Očekávaný </a:t>
            </a:r>
            <a:r>
              <a:rPr lang="cs-CZ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výstup: </a:t>
            </a: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Seznámení s učivem, upevnění a prohloubení znalostí – 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Mistr Jan Hus.</a:t>
            </a:r>
            <a:endParaRPr lang="cs-CZ" sz="2800" i="1" dirty="0">
              <a:solidFill>
                <a:schemeClr val="tx1">
                  <a:lumMod val="50000"/>
                  <a:lumOff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800" i="1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7. </a:t>
            </a:r>
            <a:r>
              <a:rPr lang="cs-CZ" sz="2800" i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 ZŠP</a:t>
            </a:r>
            <a:endParaRPr lang="cs-CZ" sz="2800" i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Materiál ověřen</a:t>
            </a:r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22.2. 2012</a:t>
            </a:r>
            <a:endParaRPr lang="cs-CZ" sz="2800" i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2223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OBSAH – MISTR JAN HUS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Bernard MT Condensed" pitchFamily="18" charset="0"/>
              </a:rPr>
              <a:t>•  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Mistr Jan Hus v Praze.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>
                  <a:lumMod val="65000"/>
                  <a:lumOff val="3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• Betlémská kaple, Karlova      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 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   univerzita.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>
                  <a:lumMod val="65000"/>
                  <a:lumOff val="3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• Kostnice – kostnický koncil.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>
                  <a:lumMod val="65000"/>
                  <a:lumOff val="3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• Mistr Jan Hus odsouzen.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712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MISTR JAN HUS V PRAZE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MISTR JAN HUS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PŮSOBil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 V PRAZE JAKO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Algerian" pitchFamily="82" charset="0"/>
              </a:rPr>
              <a:t>KAZATEL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.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Algerian" pitchFamily="82" charset="0"/>
              </a:rPr>
              <a:t>KRITIZoval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 CÍRKEVNÍ DUCHOVNÍ, </a:t>
            </a:r>
            <a:r>
              <a:rPr lang="cs-CZ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ŽIJÍcí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 V PŘEPYCHU.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KÁZAL V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Algerian" pitchFamily="82" charset="0"/>
              </a:rPr>
              <a:t>BETLÉMSKÉ KAPLI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STAL </a:t>
            </a:r>
            <a:r>
              <a:rPr lang="cs-CZ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SE </a:t>
            </a:r>
            <a:r>
              <a:rPr lang="cs-CZ" smtClean="0">
                <a:solidFill>
                  <a:schemeClr val="bg2">
                    <a:lumMod val="75000"/>
                  </a:schemeClr>
                </a:solidFill>
                <a:latin typeface="Algerian" pitchFamily="82" charset="0"/>
              </a:rPr>
              <a:t>REKTOREM 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KARLOVY UNIVERZITY.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HUS BYL DÁN CÍRKVÍ DO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Algerian" pitchFamily="82" charset="0"/>
              </a:rPr>
              <a:t>KLATBY</a:t>
            </a: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lgerian" pitchFamily="82" charset="0"/>
              </a:rPr>
              <a:t> A Z PRAHY ODEŠEL.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          •CO JE KLATBA?    - ZÁKAZ NÁVŠTĚVY HŘBITOVA</a:t>
            </a:r>
          </a:p>
          <a:p>
            <a:pPr marL="0" indent="0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                                             - CÍRKEVNÍ TREST</a:t>
            </a:r>
          </a:p>
          <a:p>
            <a:pPr marL="0" indent="0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                                             - ZÁKAZ PSANÍ KNIH</a:t>
            </a:r>
          </a:p>
          <a:p>
            <a:pPr marL="0" indent="0">
              <a:buNone/>
            </a:pPr>
            <a:r>
              <a:rPr lang="cs-CZ" sz="900" dirty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</a:t>
            </a:r>
            <a:r>
              <a:rPr lang="cs-CZ" sz="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               OBR.1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365104"/>
            <a:ext cx="1869951" cy="2348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7069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BETLÉMSKÁ KAPLE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</a:t>
            </a:r>
            <a:r>
              <a:rPr lang="cs-CZ" sz="900" dirty="0" smtClean="0"/>
              <a:t>obr.2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                                                                                                obr.3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dirty="0" smtClean="0">
                <a:latin typeface="Algerian" pitchFamily="82" charset="0"/>
              </a:rPr>
              <a:t>   </a:t>
            </a:r>
          </a:p>
          <a:p>
            <a:pPr marL="0" indent="0">
              <a:buNone/>
            </a:pPr>
            <a:r>
              <a:rPr lang="cs-CZ" dirty="0">
                <a:latin typeface="Algerian" pitchFamily="82" charset="0"/>
              </a:rPr>
              <a:t> </a:t>
            </a:r>
            <a:r>
              <a:rPr lang="cs-CZ" dirty="0" smtClean="0">
                <a:latin typeface="Algerian" pitchFamily="82" charset="0"/>
              </a:rPr>
              <a:t>   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lgerian" pitchFamily="82" charset="0"/>
              </a:rPr>
              <a:t>RYTINA Z ROKU 1765.                 SOUČASNÁ PODOBA.</a:t>
            </a:r>
          </a:p>
          <a:p>
            <a:pPr marL="0" indent="0">
              <a:buNone/>
            </a:pPr>
            <a:endParaRPr lang="cs-CZ" sz="2000" dirty="0" smtClean="0"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ÚKOL: NA RYTINĚ SPRÁVNĚ OZNAČ BETLÉMSKOU KAPLI.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93255"/>
            <a:ext cx="3703715" cy="2509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2069059"/>
            <a:ext cx="3377951" cy="2533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878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KARLOVA UNIVERZITA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lgerian" pitchFamily="82" charset="0"/>
              </a:rPr>
              <a:t>Mistr </a:t>
            </a:r>
            <a:r>
              <a:rPr lang="cs-CZ" sz="2800" dirty="0" err="1" smtClean="0">
                <a:solidFill>
                  <a:schemeClr val="tx1">
                    <a:lumMod val="50000"/>
                    <a:lumOff val="50000"/>
                  </a:schemeClr>
                </a:solidFill>
                <a:latin typeface="Algerian" pitchFamily="82" charset="0"/>
              </a:rPr>
              <a:t>jan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lgerian" pitchFamily="82" charset="0"/>
              </a:rPr>
              <a:t> hus byl 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Algerian" pitchFamily="82" charset="0"/>
              </a:rPr>
              <a:t>rektorem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lgerian" pitchFamily="82" charset="0"/>
              </a:rPr>
              <a:t> univerzity </a:t>
            </a:r>
            <a:r>
              <a:rPr lang="cs-CZ" sz="2800" dirty="0" err="1" smtClean="0">
                <a:solidFill>
                  <a:schemeClr val="tx1">
                    <a:lumMod val="50000"/>
                    <a:lumOff val="50000"/>
                  </a:schemeClr>
                </a:solidFill>
                <a:latin typeface="Algerian" pitchFamily="82" charset="0"/>
              </a:rPr>
              <a:t>karlovy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lgerian" pitchFamily="82" charset="0"/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•rektor je: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- zástupce vedoucího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                      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-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nejvyšší hodnostář vysoké školy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                      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- vedoucí jídelny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                        </a:t>
            </a:r>
            <a:r>
              <a:rPr lang="cs-CZ" sz="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obr.4                                                                                OBR.6 </a:t>
            </a:r>
          </a:p>
          <a:p>
            <a:pPr marL="0" indent="0">
              <a:buNone/>
            </a:pPr>
            <a:endParaRPr lang="cs-CZ" sz="900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9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900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9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900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9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900" dirty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</a:t>
            </a:r>
            <a:r>
              <a:rPr lang="cs-CZ" sz="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                                                                                            OBR.5               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>
              <a:buNone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40968"/>
            <a:ext cx="2592288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437112"/>
            <a:ext cx="1428750" cy="158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645024"/>
            <a:ext cx="2711971" cy="2711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3967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KOSTNICE – KOSTNICKÝ KONCIL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Algerian" pitchFamily="82" charset="0"/>
              </a:rPr>
              <a:t>MISTR JAN HUS BYL POVOLÁN DO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KOSTNICE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Algerian" pitchFamily="82" charset="0"/>
              </a:rPr>
              <a:t> PŘED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KONCIL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Algerian" pitchFamily="82" charset="0"/>
              </a:rPr>
              <a:t>.  </a:t>
            </a:r>
          </a:p>
          <a:p>
            <a:pPr marL="0" indent="0">
              <a:buNone/>
            </a:pPr>
            <a:r>
              <a:rPr lang="cs-CZ" sz="2800" dirty="0" smtClean="0">
                <a:latin typeface="Algerian" pitchFamily="82" charset="0"/>
              </a:rPr>
              <a:t>    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KONCIL JE: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 - VOJENSKÝ SOUD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                    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      - OBČANSKÝ SOUD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                        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 - CÍRKEVNÍ SOUD</a:t>
            </a:r>
          </a:p>
          <a:p>
            <a:pPr marL="0" indent="0">
              <a:buNone/>
            </a:pPr>
            <a:r>
              <a:rPr lang="cs-CZ" sz="900" dirty="0" smtClean="0">
                <a:latin typeface="Algerian" pitchFamily="82" charset="0"/>
              </a:rPr>
              <a:t>                                                                   </a:t>
            </a:r>
          </a:p>
          <a:p>
            <a:pPr marL="0" indent="0">
              <a:buNone/>
            </a:pPr>
            <a:r>
              <a:rPr lang="cs-CZ" sz="900" dirty="0" smtClean="0">
                <a:latin typeface="Algerian" pitchFamily="82" charset="0"/>
              </a:rPr>
              <a:t>OBR.7                                                                                                                                                                   OBR.8                                                                           </a:t>
            </a:r>
            <a:endParaRPr lang="cs-CZ" sz="900" dirty="0"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900" dirty="0" smtClean="0">
                <a:latin typeface="Algerian" pitchFamily="82" charset="0"/>
              </a:rPr>
              <a:t>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sz="900" dirty="0">
              <a:latin typeface="Algerian" pitchFamily="82" charset="0"/>
            </a:endParaRPr>
          </a:p>
          <a:p>
            <a:pPr marL="0" indent="0">
              <a:buNone/>
            </a:pPr>
            <a:endParaRPr lang="cs-CZ" sz="900" dirty="0" smtClean="0">
              <a:latin typeface="Algerian" pitchFamily="82" charset="0"/>
            </a:endParaRPr>
          </a:p>
          <a:p>
            <a:pPr marL="0" indent="0">
              <a:buNone/>
            </a:pPr>
            <a:endParaRPr lang="cs-CZ" sz="900" dirty="0" smtClean="0">
              <a:latin typeface="Algerian" pitchFamily="82" charset="0"/>
            </a:endParaRPr>
          </a:p>
          <a:p>
            <a:pPr marL="0" indent="0">
              <a:buNone/>
            </a:pPr>
            <a:endParaRPr lang="cs-CZ" sz="900" dirty="0" smtClean="0">
              <a:latin typeface="Algerian" pitchFamily="82" charset="0"/>
            </a:endParaRPr>
          </a:p>
          <a:p>
            <a:pPr marL="0" indent="0">
              <a:buNone/>
            </a:pPr>
            <a:endParaRPr lang="cs-CZ" sz="900" dirty="0" smtClean="0">
              <a:latin typeface="Algerian" pitchFamily="82" charset="0"/>
            </a:endParaRPr>
          </a:p>
          <a:p>
            <a:pPr marL="0" indent="0">
              <a:buNone/>
            </a:pPr>
            <a:endParaRPr lang="cs-CZ" sz="900" dirty="0" smtClean="0">
              <a:latin typeface="Algerian" pitchFamily="82" charset="0"/>
            </a:endParaRPr>
          </a:p>
          <a:p>
            <a:pPr marL="0" indent="0">
              <a:buNone/>
            </a:pPr>
            <a:endParaRPr lang="cs-CZ" sz="900" dirty="0" smtClean="0"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900" dirty="0" smtClean="0">
                <a:latin typeface="Algerian" pitchFamily="82" charset="0"/>
              </a:rPr>
              <a:t>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900" dirty="0" smtClean="0">
                <a:latin typeface="Algerian" pitchFamily="82" charset="0"/>
              </a:rPr>
              <a:t>                                                                                                                </a:t>
            </a:r>
            <a:r>
              <a:rPr lang="cs-CZ" sz="1600" dirty="0" smtClean="0">
                <a:latin typeface="Algerian" pitchFamily="82" charset="0"/>
              </a:rPr>
              <a:t>                   HUSŮV DŮM</a:t>
            </a:r>
          </a:p>
          <a:p>
            <a:pPr marL="0" indent="0">
              <a:buNone/>
            </a:pPr>
            <a:r>
              <a:rPr lang="cs-CZ" sz="1600" dirty="0" smtClean="0">
                <a:latin typeface="Algerian" pitchFamily="82" charset="0"/>
              </a:rPr>
              <a:t>                                                                KOSTNICE</a:t>
            </a:r>
            <a:endParaRPr lang="cs-CZ" sz="900" dirty="0">
              <a:latin typeface="Algerian" pitchFamily="82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9080"/>
            <a:ext cx="3233936" cy="2425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803748"/>
            <a:ext cx="2828088" cy="3770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8774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MISTR JAN HUS ODSOUZEN?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MISTR JAN HUS (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NESPRÁVNÉ ŠKRTNI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):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•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BYL - NEBYL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VYZVÁN K ODVOLÁNÍ SVÉHO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    UČENÍ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•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ODVOLAL – NEODVOLAL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SVÉ MYŠLENKY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•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BYL - NEBYL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PROHLÁŠEN ZA KACÍŘE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•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BYL - NEBYL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ODSOUZEN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•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lgerian" pitchFamily="82" charset="0"/>
              </a:rPr>
              <a:t>BYL – NEBYL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UPÁLEN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                                                                   </a:t>
            </a: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OBR.9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  <a:latin typeface="Algerian" pitchFamily="82" charset="0"/>
              </a:rPr>
              <a:t>                               MISTR JAN HUS V kostnici před koncilem.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Algerian" pitchFamily="82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2001" y="3573016"/>
            <a:ext cx="2012487" cy="320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eselý obličej 3"/>
          <p:cNvSpPr/>
          <p:nvPr/>
        </p:nvSpPr>
        <p:spPr>
          <a:xfrm>
            <a:off x="1043608" y="2132856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3563888" y="3140968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1092907" y="3645024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1043608" y="4149080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1092907" y="4653136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109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MISTR JAN HUS ODSOUZEN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lgerian" pitchFamily="82" charset="0"/>
              </a:rPr>
              <a:t>MISTR JAN HUS BYL PROHLÁŠEN ZA KACÍŘE. 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  <a:latin typeface="Algerian" pitchFamily="82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rgbClr val="FF0000"/>
                </a:solidFill>
                <a:latin typeface="Algerian" pitchFamily="82" charset="0"/>
              </a:rPr>
              <a:t>BYL UPÁLEN 6. ČERVENCE 1415 V KOSTNICI.</a:t>
            </a:r>
          </a:p>
          <a:p>
            <a:pPr marL="0" indent="0">
              <a:buNone/>
            </a:pPr>
            <a:endParaRPr lang="cs-CZ" sz="900" dirty="0" smtClean="0">
              <a:solidFill>
                <a:srgbClr val="FF0000"/>
              </a:solidFill>
              <a:latin typeface="Algerian" pitchFamily="82" charset="0"/>
            </a:endParaRPr>
          </a:p>
          <a:p>
            <a:pPr marL="0" indent="0">
              <a:buNone/>
            </a:pPr>
            <a:r>
              <a:rPr lang="cs-CZ" sz="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Obr.10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 algn="r">
              <a:buNone/>
            </a:pPr>
            <a:r>
              <a:rPr lang="cs-CZ" sz="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lgerian" pitchFamily="82" charset="0"/>
              </a:rPr>
              <a:t>                   Obr.11</a:t>
            </a:r>
          </a:p>
          <a:p>
            <a:pPr marL="0" indent="0" algn="ctr"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 algn="ctr"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 algn="ctr">
              <a:buNone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 algn="ctr"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 algn="ctr">
              <a:buNone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 algn="ctr"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 algn="ctr">
              <a:buNone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 algn="ctr"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  <a:p>
            <a:pPr marL="0" indent="0" algn="ctr">
              <a:buNone/>
            </a:pPr>
            <a:endParaRPr lang="cs-CZ" sz="900" dirty="0" smtClean="0">
              <a:solidFill>
                <a:schemeClr val="tx1">
                  <a:lumMod val="95000"/>
                  <a:lumOff val="5000"/>
                </a:schemeClr>
              </a:solidFill>
              <a:latin typeface="Algerian" pitchFamily="82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2870" y="3140968"/>
            <a:ext cx="4359117" cy="2904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988" y="2780927"/>
            <a:ext cx="2669924" cy="388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2184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TEST- nesprávné škrtni.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lgerian" pitchFamily="82" charset="0"/>
              </a:rPr>
              <a:t>1. MISTR JAN HUS BYL UČITEL NEBO KAZATEL?</a:t>
            </a:r>
          </a:p>
          <a:p>
            <a:pPr marL="0" indent="0">
              <a:buNone/>
            </a:pPr>
            <a:r>
              <a:rPr lang="cs-CZ" dirty="0" smtClean="0">
                <a:latin typeface="Algerian" pitchFamily="82" charset="0"/>
              </a:rPr>
              <a:t>2. Kázal na </a:t>
            </a:r>
            <a:r>
              <a:rPr lang="cs-CZ" dirty="0" err="1" smtClean="0">
                <a:latin typeface="Algerian" pitchFamily="82" charset="0"/>
              </a:rPr>
              <a:t>karlově</a:t>
            </a:r>
            <a:r>
              <a:rPr lang="cs-CZ" dirty="0" smtClean="0">
                <a:latin typeface="Algerian" pitchFamily="82" charset="0"/>
              </a:rPr>
              <a:t> univerzitě nebo v betlémské   </a:t>
            </a:r>
          </a:p>
          <a:p>
            <a:pPr marL="0" indent="0">
              <a:buNone/>
            </a:pPr>
            <a:r>
              <a:rPr lang="cs-CZ" dirty="0">
                <a:latin typeface="Algerian" pitchFamily="82" charset="0"/>
              </a:rPr>
              <a:t> </a:t>
            </a:r>
            <a:r>
              <a:rPr lang="cs-CZ" dirty="0" smtClean="0">
                <a:latin typeface="Algerian" pitchFamily="82" charset="0"/>
              </a:rPr>
              <a:t>    kapli?</a:t>
            </a:r>
          </a:p>
          <a:p>
            <a:pPr marL="0" indent="0">
              <a:buNone/>
            </a:pPr>
            <a:r>
              <a:rPr lang="cs-CZ" dirty="0" smtClean="0">
                <a:latin typeface="Algerian" pitchFamily="82" charset="0"/>
              </a:rPr>
              <a:t>3. Za kritiku církve byl dán do klatby?       Ano - ne</a:t>
            </a:r>
          </a:p>
          <a:p>
            <a:pPr marL="0" indent="0">
              <a:buNone/>
            </a:pPr>
            <a:r>
              <a:rPr lang="cs-CZ" dirty="0" smtClean="0">
                <a:latin typeface="Algerian" pitchFamily="82" charset="0"/>
              </a:rPr>
              <a:t>4. Odešel z prahy kázat na venkov?              Ano - ne</a:t>
            </a:r>
          </a:p>
          <a:p>
            <a:pPr marL="0" indent="0">
              <a:buNone/>
            </a:pPr>
            <a:r>
              <a:rPr lang="cs-CZ" dirty="0" smtClean="0">
                <a:latin typeface="Algerian" pitchFamily="82" charset="0"/>
              </a:rPr>
              <a:t>5. Musel předstoupit před církevní soud?       Ano - ne</a:t>
            </a:r>
          </a:p>
          <a:p>
            <a:pPr marL="0" indent="0">
              <a:buNone/>
            </a:pPr>
            <a:r>
              <a:rPr lang="cs-CZ" dirty="0" smtClean="0">
                <a:latin typeface="Algerian" pitchFamily="82" charset="0"/>
              </a:rPr>
              <a:t>6. Byl vyzván k odvolání svých myšlenek? Ano - ne</a:t>
            </a:r>
          </a:p>
          <a:p>
            <a:pPr marL="0" indent="0">
              <a:buNone/>
            </a:pPr>
            <a:r>
              <a:rPr lang="cs-CZ" dirty="0" smtClean="0">
                <a:latin typeface="Algerian" pitchFamily="82" charset="0"/>
              </a:rPr>
              <a:t>7. Odvolal svoje názory a kritiku církve? Ano - ne</a:t>
            </a:r>
          </a:p>
          <a:p>
            <a:pPr marL="0" indent="0">
              <a:buNone/>
            </a:pPr>
            <a:r>
              <a:rPr lang="cs-CZ" dirty="0" smtClean="0">
                <a:latin typeface="Algerian" pitchFamily="82" charset="0"/>
              </a:rPr>
              <a:t>8. Byl prohlášen za kacíře?                               Ano - ne</a:t>
            </a:r>
          </a:p>
          <a:p>
            <a:pPr marL="0" indent="0">
              <a:buNone/>
            </a:pPr>
            <a:r>
              <a:rPr lang="cs-CZ" dirty="0" smtClean="0">
                <a:latin typeface="Algerian" pitchFamily="82" charset="0"/>
              </a:rPr>
              <a:t>9. Byl v roce 1415 upálen na hranici?            Ano -ne</a:t>
            </a:r>
          </a:p>
        </p:txBody>
      </p:sp>
      <p:sp>
        <p:nvSpPr>
          <p:cNvPr id="4" name="Veselý obličej 3"/>
          <p:cNvSpPr/>
          <p:nvPr/>
        </p:nvSpPr>
        <p:spPr>
          <a:xfrm>
            <a:off x="6335166" y="148478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7498257" y="544522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7498257" y="5013176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8172400" y="458112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498257" y="414908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498257" y="371703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537598" y="328498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554366" y="281945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7354241" y="195875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315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ZDROJE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Obr.1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/>
              <a:t>VILÍMEK. </a:t>
            </a:r>
            <a:r>
              <a:rPr lang="cs-CZ" sz="1400" i="1" dirty="0"/>
              <a:t>Wikipedia.cz</a:t>
            </a:r>
            <a:r>
              <a:rPr lang="cs-CZ" sz="1400" dirty="0"/>
              <a:t> [online]. [cit. 12.9.2012]. Dostupný na WWW: &lt;- http://cs.wikipedia.org/wiki/Soubor:Jan_Vil%C3%ADmek_-_Mistr_Jan_Hus.jpg&gt;.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Obr.2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/>
              <a:t>HUBER. </a:t>
            </a:r>
            <a:r>
              <a:rPr lang="cs-CZ" sz="1400" i="1" dirty="0"/>
              <a:t>Wikipedia.cz</a:t>
            </a:r>
            <a:r>
              <a:rPr lang="cs-CZ" sz="1400" dirty="0"/>
              <a:t> [online]. [cit. 12.9.2012]. Dostupný na WWW: &lt;http://cs.wikipedia.org/wiki/Soubor:Betlem2.jpg&gt;.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Obr.3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/>
              <a:t>CS.WIKIPEDIA. </a:t>
            </a:r>
            <a:r>
              <a:rPr lang="cs-CZ" sz="1400" i="1" dirty="0"/>
              <a:t>Wikipedia.cz</a:t>
            </a:r>
            <a:r>
              <a:rPr lang="cs-CZ" sz="1400" dirty="0"/>
              <a:t> [online]. [cit. 12.9.2012]. Dostupný na WWW: &lt;http://cs.wikipedia.org/wiki/</a:t>
            </a:r>
            <a:r>
              <a:rPr lang="cs-CZ" sz="1400" dirty="0" err="1"/>
              <a:t>Soubor:Betlemska_kaple.jpg</a:t>
            </a:r>
            <a:r>
              <a:rPr lang="cs-CZ" sz="1400"/>
              <a:t>&gt;.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Obr.4 - </a:t>
            </a:r>
            <a:r>
              <a:rPr lang="cs-CZ" sz="1400" dirty="0"/>
              <a:t>SOKOL, Jan. </a:t>
            </a:r>
            <a:r>
              <a:rPr lang="cs-CZ" sz="1400" i="1" dirty="0"/>
              <a:t>Wikipedia.cz</a:t>
            </a:r>
            <a:r>
              <a:rPr lang="cs-CZ" sz="1400" dirty="0"/>
              <a:t> [online]. [cit. 12.9.2012]. Dostupný na WWW: &lt;http://cs.wikipedia.org/wiki/Soubor:Karolinum_ark_DSCN2206.JPG&gt;.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Obr.5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/>
              <a:t>NEZNÁMÝ. </a:t>
            </a:r>
            <a:r>
              <a:rPr lang="cs-CZ" sz="1400" i="1" dirty="0"/>
              <a:t>Wikipedia.cz</a:t>
            </a:r>
            <a:r>
              <a:rPr lang="cs-CZ" sz="1400" dirty="0"/>
              <a:t> [online]. [cit. 12.9.2012]. Dostupný na WWW: &lt;http://cs.wikipedia.org/wiki/Soubor:Pe%C4%8De%C5%A5_Univerzity_Karlovy_v_Praze.jpg&gt;.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Obr.6 - </a:t>
            </a:r>
            <a:r>
              <a:rPr lang="cs-CZ" sz="1400" dirty="0"/>
              <a:t>ČERNÍK, Karel. </a:t>
            </a:r>
            <a:r>
              <a:rPr lang="cs-CZ" sz="1400" i="1" dirty="0"/>
              <a:t>Wikipedia.cz</a:t>
            </a:r>
            <a:r>
              <a:rPr lang="cs-CZ" sz="1400" dirty="0"/>
              <a:t> [online]. [cit. 12.9.2012]. Dostupný na WWW: &lt;http://cs.wikipedia.org/wiki/Soubor:Charles-University-symbol-2.png&gt;.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Obr.7 - </a:t>
            </a:r>
            <a:r>
              <a:rPr lang="cs-CZ" sz="1400" dirty="0"/>
              <a:t>ALTERVISTA. </a:t>
            </a:r>
            <a:r>
              <a:rPr lang="cs-CZ" sz="1400" i="1" dirty="0"/>
              <a:t>Wikipedia.cz</a:t>
            </a:r>
            <a:r>
              <a:rPr lang="cs-CZ" sz="1400" dirty="0"/>
              <a:t> [online]. [cit. 12.9.2012]. Dostupný na WWW: &lt;http://cs.wikipedia.org/wiki/Soubor:Konstanz_Altstadt2.jpg&gt;.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Obr.8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/>
              <a:t>GORTYNA. </a:t>
            </a:r>
            <a:r>
              <a:rPr lang="cs-CZ" sz="1400" i="1" dirty="0"/>
              <a:t>Wikipedia.cz</a:t>
            </a:r>
            <a:r>
              <a:rPr lang="cs-CZ" sz="1400" dirty="0"/>
              <a:t> [online]. [cit. 12.9.2012]. Dostupný na WWW: &lt;http://cs.wikipedia.org/wiki/Soubor:Hus%C5%AFv_d%C5%AFm.jpg&gt;.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Obr.9 - </a:t>
            </a:r>
            <a:r>
              <a:rPr lang="cs-CZ" sz="1400" dirty="0"/>
              <a:t>BROŽÍK. </a:t>
            </a:r>
            <a:r>
              <a:rPr lang="cs-CZ" sz="1400" i="1" dirty="0"/>
              <a:t>Wikipedia.cz</a:t>
            </a:r>
            <a:r>
              <a:rPr lang="cs-CZ" sz="1400" dirty="0"/>
              <a:t> [online]. [cit. 12.9.2012]. Dostupný na WWW: &lt;http://cs.wikipedia.org/wiki/Soubor:Brozik,_Vaclav_-_Jan_Hus_souzen_na_snemu_Kostnickem_r._1415.jpg&gt;.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Obr.10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/>
              <a:t>NEZNÁMÝ. </a:t>
            </a:r>
            <a:r>
              <a:rPr lang="cs-CZ" sz="1400" i="1" dirty="0"/>
              <a:t>Wikipedia.cz</a:t>
            </a:r>
            <a:r>
              <a:rPr lang="cs-CZ" sz="1400" dirty="0"/>
              <a:t> [online]. [cit. 12.9.2012]. Dostupný na WWW: &lt;http://cs.wikipedia.org/wiki/</a:t>
            </a:r>
            <a:r>
              <a:rPr lang="cs-CZ" sz="1400" dirty="0" err="1"/>
              <a:t>Soubor:Jan_Hus_at_the_Stake.jpg</a:t>
            </a:r>
            <a:r>
              <a:rPr lang="cs-CZ" sz="1400" dirty="0"/>
              <a:t>&gt;.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Obr.11 - </a:t>
            </a:r>
            <a:r>
              <a:rPr lang="pt-BR" sz="1400" dirty="0"/>
              <a:t>VILGUS, Petr. </a:t>
            </a:r>
            <a:r>
              <a:rPr lang="pt-BR" sz="1400" i="1" dirty="0"/>
              <a:t>Wikipedia.cz</a:t>
            </a:r>
            <a:r>
              <a:rPr lang="pt-BR" sz="1400" dirty="0"/>
              <a:t> [online]. [cit. 12.9.2012]. Dostupný na WWW: &lt;http://cs.wikipedia.org/wiki/Soubor:Prague_hus_statue.jpg&gt;.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330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TC101790490[[fn=Decatur]]</Template>
  <TotalTime>339</TotalTime>
  <Words>733</Words>
  <Application>Microsoft Office PowerPoint</Application>
  <PresentationFormat>Předvádění na obrazovce (4:3)</PresentationFormat>
  <Paragraphs>143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Decatur</vt:lpstr>
      <vt:lpstr>Prezentace aplikace PowerPoint</vt:lpstr>
      <vt:lpstr>ANOTACE</vt:lpstr>
      <vt:lpstr>OBSAH – MISTR JAN HUS</vt:lpstr>
      <vt:lpstr>MISTR JAN HUS V PRAZE</vt:lpstr>
      <vt:lpstr>BETLÉMSKÁ KAPLE</vt:lpstr>
      <vt:lpstr>KARLOVA UNIVERZITA</vt:lpstr>
      <vt:lpstr>KOSTNICE – KOSTNICKÝ KONCIL</vt:lpstr>
      <vt:lpstr>MISTR JAN HUS ODSOUZEN?</vt:lpstr>
      <vt:lpstr>MISTR JAN HUS ODSOUZEN</vt:lpstr>
      <vt:lpstr>TEST- nesprávné škrtni.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84</cp:revision>
  <dcterms:created xsi:type="dcterms:W3CDTF">2011-06-20T10:40:08Z</dcterms:created>
  <dcterms:modified xsi:type="dcterms:W3CDTF">2012-09-17T10:23:21Z</dcterms:modified>
</cp:coreProperties>
</file>