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12"/>
  </p:notesMasterIdLst>
  <p:sldIdLst>
    <p:sldId id="256" r:id="rId3"/>
    <p:sldId id="257" r:id="rId4"/>
    <p:sldId id="269" r:id="rId5"/>
    <p:sldId id="264" r:id="rId6"/>
    <p:sldId id="265" r:id="rId7"/>
    <p:sldId id="266" r:id="rId8"/>
    <p:sldId id="267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62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</a:t>
          </a:r>
          <a:r>
            <a:rPr lang="cs-CZ" sz="2000" dirty="0" smtClean="0"/>
            <a:t>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O ŽIVOTĚ VE MĚSTĚ I.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D _08_O ŽIVOTĚ VE MĚSTĚ I.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</a:t>
          </a:r>
          <a:r>
            <a:rPr lang="cs-CZ" sz="2000" kern="1200" dirty="0" smtClean="0"/>
            <a:t>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D _08_O ŽIVOTĚ VE MĚSTĚ I.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O ŽIVOTĚ VE MĚSTĚ I.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9242630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lgerian" pitchFamily="82" charset="0"/>
              </a:rPr>
              <a:t>A</a:t>
            </a:r>
            <a:r>
              <a:rPr lang="cs-CZ" dirty="0" smtClean="0">
                <a:latin typeface="Algerian" pitchFamily="82" charset="0"/>
              </a:rPr>
              <a:t>notace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587680" cy="49553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Druh učebního materiálu: 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Prezentace 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na interaktivní tabuli.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Anotace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:</a:t>
            </a:r>
            <a:r>
              <a:rPr lang="cs-CZ" sz="2400" dirty="0">
                <a:latin typeface="Algerian" pitchFamily="82" charset="0"/>
              </a:rPr>
              <a:t> </a:t>
            </a:r>
            <a:endParaRPr lang="cs-CZ" sz="2400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Prezentace 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slouží k výkladu nebo k procvičení 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učiva </a:t>
            </a:r>
            <a:r>
              <a:rPr lang="cs-CZ" sz="2400" i="1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-  </a:t>
            </a:r>
            <a:r>
              <a:rPr lang="cs-CZ" sz="2400" i="1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O ŽIVOTĚ 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VE </a:t>
            </a:r>
            <a:r>
              <a:rPr lang="cs-CZ" sz="2400" i="1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MĚSTĚ </a:t>
            </a:r>
            <a:r>
              <a:rPr lang="cs-CZ" sz="2400" i="1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(V </a:t>
            </a:r>
            <a:r>
              <a:rPr lang="cs-CZ" sz="2400" i="1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OBDOBÍ </a:t>
            </a:r>
            <a:r>
              <a:rPr lang="cs-CZ" sz="2400" i="1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STŘEDOVĚKU), 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součástí prezentace jsou jednoduché úkoly a krátký test </a:t>
            </a:r>
            <a:endParaRPr lang="cs-CZ" sz="2400" i="1" dirty="0">
              <a:solidFill>
                <a:schemeClr val="tx2">
                  <a:lumMod val="50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Očekávaný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výstup: 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Seznámení 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se s učivem, upevnění a prohloubení 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znalostí o životě ve městě v období středověku</a:t>
            </a:r>
            <a:endParaRPr lang="cs-CZ" sz="2400" i="1" dirty="0">
              <a:solidFill>
                <a:schemeClr val="tx2">
                  <a:lumMod val="50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Ročník:</a:t>
            </a:r>
            <a:r>
              <a:rPr lang="cs-CZ" sz="2400" dirty="0">
                <a:latin typeface="Algerian" pitchFamily="82" charset="0"/>
              </a:rPr>
              <a:t> 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7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.ročník </a:t>
            </a:r>
            <a:r>
              <a:rPr lang="cs-CZ" sz="2400" i="1" dirty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ZŠP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Materiál ověřen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: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lgerian" pitchFamily="82" charset="0"/>
              </a:rPr>
              <a:t>29.2. 2012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Algerian" pitchFamily="82" charset="0"/>
            </a:endParaRPr>
          </a:p>
          <a:p>
            <a:pPr marL="2068513" indent="-989013">
              <a:buFont typeface="Wingdings" pitchFamily="2" charset="2"/>
              <a:buChar char="Ø"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30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OBSAH – o životě ve městě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latin typeface="Algerian" pitchFamily="82" charset="0"/>
            </a:endParaRPr>
          </a:p>
          <a:p>
            <a:r>
              <a:rPr lang="cs-CZ" dirty="0" smtClean="0">
                <a:latin typeface="Algerian" pitchFamily="82" charset="0"/>
              </a:rPr>
              <a:t>ŽIVOT VE MĚSTĚ</a:t>
            </a:r>
          </a:p>
          <a:p>
            <a:endParaRPr lang="cs-CZ" dirty="0" smtClean="0">
              <a:latin typeface="Algerian" pitchFamily="82" charset="0"/>
            </a:endParaRPr>
          </a:p>
          <a:p>
            <a:r>
              <a:rPr lang="cs-CZ" dirty="0" smtClean="0">
                <a:latin typeface="Algerian" pitchFamily="82" charset="0"/>
              </a:rPr>
              <a:t>SAMOSPRÁVA</a:t>
            </a:r>
          </a:p>
          <a:p>
            <a:endParaRPr lang="cs-CZ" dirty="0" smtClean="0">
              <a:latin typeface="Algerian" pitchFamily="82" charset="0"/>
            </a:endParaRPr>
          </a:p>
          <a:p>
            <a:r>
              <a:rPr lang="cs-CZ" dirty="0" smtClean="0">
                <a:latin typeface="Algerian" pitchFamily="82" charset="0"/>
              </a:rPr>
              <a:t>MĚSTSKÁ PRÁVA</a:t>
            </a:r>
          </a:p>
          <a:p>
            <a:endParaRPr lang="cs-CZ" dirty="0" smtClean="0">
              <a:latin typeface="Algerian" pitchFamily="82" charset="0"/>
            </a:endParaRPr>
          </a:p>
          <a:p>
            <a:r>
              <a:rPr lang="cs-CZ" dirty="0" smtClean="0">
                <a:latin typeface="Algerian" pitchFamily="82" charset="0"/>
              </a:rPr>
              <a:t>ŘEMESLA</a:t>
            </a:r>
          </a:p>
        </p:txBody>
      </p:sp>
    </p:spTree>
    <p:extLst>
      <p:ext uri="{BB962C8B-B14F-4D97-AF65-F5344CB8AC3E}">
        <p14:creationId xmlns:p14="http://schemas.microsoft.com/office/powerpoint/2010/main" val="160505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ŽIVOT VE MĚSTĚ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latin typeface="Algerian" pitchFamily="82" charset="0"/>
              </a:rPr>
              <a:t>MĚSTO BYLO STŘEDISKEM OBCHODU.</a:t>
            </a:r>
          </a:p>
          <a:p>
            <a:pPr marL="0" indent="0" algn="ctr">
              <a:buNone/>
            </a:pPr>
            <a:r>
              <a:rPr lang="cs-CZ" dirty="0" smtClean="0">
                <a:latin typeface="Algerian" pitchFamily="82" charset="0"/>
              </a:rPr>
              <a:t>SÍDLILA V NĚM SAMOSPRÁVA.</a:t>
            </a:r>
          </a:p>
          <a:p>
            <a:pPr marL="0" indent="0" algn="ctr">
              <a:buNone/>
            </a:pPr>
            <a:r>
              <a:rPr lang="cs-CZ" dirty="0" smtClean="0">
                <a:latin typeface="Algerian" pitchFamily="82" charset="0"/>
              </a:rPr>
              <a:t>PRACOVALI TAM ŘEMESLNÍCI. </a:t>
            </a:r>
            <a:endParaRPr lang="cs-CZ" dirty="0">
              <a:latin typeface="Algerian" pitchFamily="82" charset="0"/>
            </a:endParaRPr>
          </a:p>
          <a:p>
            <a:pPr marL="0" indent="0">
              <a:buNone/>
            </a:pPr>
            <a:endParaRPr lang="cs-CZ" sz="2000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lgerian" pitchFamily="82" charset="0"/>
              </a:rPr>
              <a:t>Model </a:t>
            </a:r>
            <a:r>
              <a:rPr lang="cs-CZ" sz="2000" dirty="0" err="1" smtClean="0">
                <a:latin typeface="Algerian" pitchFamily="82" charset="0"/>
              </a:rPr>
              <a:t>hradce</a:t>
            </a:r>
            <a:r>
              <a:rPr lang="cs-CZ" sz="2000" dirty="0" smtClean="0">
                <a:latin typeface="Algerian" pitchFamily="82" charset="0"/>
              </a:rPr>
              <a:t> </a:t>
            </a:r>
          </a:p>
          <a:p>
            <a:pPr marL="0" indent="0">
              <a:buNone/>
            </a:pPr>
            <a:r>
              <a:rPr lang="cs-CZ" sz="2000" dirty="0" smtClean="0">
                <a:latin typeface="Algerian" pitchFamily="82" charset="0"/>
              </a:rPr>
              <a:t>    králové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74994"/>
            <a:ext cx="3882008" cy="2911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445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latin typeface="Algerian" pitchFamily="82" charset="0"/>
              </a:rPr>
              <a:t>Samospráva - RADNICE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err="1" smtClean="0">
                <a:latin typeface="Algerian" pitchFamily="82" charset="0"/>
              </a:rPr>
              <a:t>MĚstská</a:t>
            </a:r>
            <a:r>
              <a:rPr lang="cs-CZ" dirty="0" smtClean="0">
                <a:latin typeface="Algerian" pitchFamily="82" charset="0"/>
              </a:rPr>
              <a:t> samospráva – konšelé SÍDLILI NA RADNICI.</a:t>
            </a:r>
          </a:p>
          <a:p>
            <a:pPr marL="0" indent="0">
              <a:buNone/>
            </a:pPr>
            <a:endParaRPr lang="cs-CZ" sz="2000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sz="2000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sz="2000" dirty="0">
              <a:latin typeface="Algerian" pitchFamily="82" charset="0"/>
            </a:endParaRPr>
          </a:p>
          <a:p>
            <a:pPr marL="0" indent="0">
              <a:buNone/>
            </a:pPr>
            <a:endParaRPr lang="cs-CZ" sz="2000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      HRADČANSKÁ</a:t>
            </a:r>
            <a:endParaRPr lang="cs-CZ" sz="1800" dirty="0">
              <a:solidFill>
                <a:schemeClr val="bg2">
                  <a:lumMod val="2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lgerian" pitchFamily="82" charset="0"/>
              </a:rPr>
              <a:t>                            </a:t>
            </a:r>
            <a:r>
              <a:rPr lang="cs-CZ" sz="1800" dirty="0" smtClean="0">
                <a:latin typeface="Algerian" pitchFamily="82" charset="0"/>
              </a:rPr>
              <a:t>                                 </a:t>
            </a: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VÍDĚŇSKÁ</a:t>
            </a:r>
            <a:endParaRPr lang="cs-CZ" sz="2000" dirty="0" smtClean="0">
              <a:solidFill>
                <a:schemeClr val="bg2">
                  <a:lumMod val="2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lgerian" pitchFamily="82" charset="0"/>
              </a:rPr>
              <a:t>ÚKOL: SPOJUJ POJMY                                                               </a:t>
            </a: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LIBERECKÁ</a:t>
            </a:r>
            <a:endParaRPr lang="cs-CZ" sz="1800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PRIMAS                            MĚŠTÍ STRÁŽNÍCI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RYCHTÁŘ                        HLAVA SAMOSPRÁVY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BIŘICOVÉ                         SOUDCE, VÝBĚRČÍ DANÍ A POKUT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lgerian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025" y="2060848"/>
            <a:ext cx="163218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479" y="2060848"/>
            <a:ext cx="1162391" cy="1730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03588"/>
            <a:ext cx="2088232" cy="1676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2362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MĚSTSKÁ PRÁVA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MĚSTA MĚLA RŮZNÁ PRÁVA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(VYSVĚTLI JEJICH VÝZNAM)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lgerian" pitchFamily="82" charset="0"/>
              </a:rPr>
              <a:t>PRÁVO: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KONAT TRHY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VAŘIT PIVO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VYBÍRAT CLO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PRODÁVAT CIZOKRAJNÉ ZBOŽÍ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HRDELNÍ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latin typeface="Algerian" pitchFamily="82" charset="0"/>
            </a:endParaRPr>
          </a:p>
          <a:p>
            <a:endParaRPr lang="cs-CZ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910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ŘEMESLA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latin typeface="Algerian" pitchFamily="82" charset="0"/>
              </a:rPr>
              <a:t>POZNEJ ŘEMESLA A PŘIŘAĎ SPRÁVNÉ NÁZVY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MLYNÁŘSTVÍ, STAVITELSTVÍ, TRUHLÁŘSTVÍ,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KOVÁŘSTVÍ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,</a:t>
            </a:r>
          </a:p>
          <a:p>
            <a:pPr marL="0" indent="0" algn="ctr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  HODINÁŘSTVÍ, PIVOVARNICTVÍ, ZLATNICTVÍ, 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Algerian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81128"/>
            <a:ext cx="1835030" cy="1987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79357"/>
            <a:ext cx="1985797" cy="1489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079357"/>
            <a:ext cx="1985797" cy="1489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990521"/>
            <a:ext cx="1651645" cy="2578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2995452"/>
            <a:ext cx="1697765" cy="1990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986" y="2969158"/>
            <a:ext cx="1570046" cy="2016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36" y="3068960"/>
            <a:ext cx="1135013" cy="1201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0825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lgerian" pitchFamily="82" charset="0"/>
              </a:rPr>
              <a:t>TEST </a:t>
            </a:r>
            <a:r>
              <a:rPr lang="cs-CZ" smtClean="0">
                <a:latin typeface="Algerian" pitchFamily="82" charset="0"/>
              </a:rPr>
              <a:t>– SPRÁVNÉ ZAŠKRTNI.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1. MĚSTA BYLA STŘEDISKEM: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LYŽOVÁNÍ  OBCHODU   VAŘENÍ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2. VE MĚSTĚ SÍDLILA: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SAMOSPRÁVA  KOSMETIKA  ČAJOVNA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3. PRACOVALI TAM: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MECHANICI   ŘIDIČI   ŘEMESLNÍCI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4. ČLENOVÉ SAMOSPRÁVY BYLI: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KONŠELÉ   ÚŘEDNÍCI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5. SAMOSPRÁVA SÍDLILA NA: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ZÁMKU   RADNICI   NÁMĚSTÍ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6. MEZI TEHDEJŠÍ ŘEMESLA PATŘILO: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PEKAŘSTVÍ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     IZOLATÉRSTVÍ   NÁSTROJÁŘSTVÍ   PIVOVARNICTVÍ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MLYNÁŘSTVÍ   HODINÁŘSTVÍ   MODELÁŘSTVÍ  STAVITELSTVÍ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     KOVÁŘSTVÍ   TRUHLÁŘSTVÍ   SLÉVÁRENSTVÍ           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6646540" y="141277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eselý obličej 19"/>
          <p:cNvSpPr/>
          <p:nvPr/>
        </p:nvSpPr>
        <p:spPr>
          <a:xfrm>
            <a:off x="4211960" y="186997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eselý obličej 22"/>
          <p:cNvSpPr/>
          <p:nvPr/>
        </p:nvSpPr>
        <p:spPr>
          <a:xfrm>
            <a:off x="6776070" y="2343572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eselý obličej 23"/>
          <p:cNvSpPr/>
          <p:nvPr/>
        </p:nvSpPr>
        <p:spPr>
          <a:xfrm>
            <a:off x="5389240" y="274245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Veselý obličej 24"/>
          <p:cNvSpPr/>
          <p:nvPr/>
        </p:nvSpPr>
        <p:spPr>
          <a:xfrm>
            <a:off x="6236010" y="321297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Veselý obličej 25"/>
          <p:cNvSpPr/>
          <p:nvPr/>
        </p:nvSpPr>
        <p:spPr>
          <a:xfrm>
            <a:off x="1265151" y="4581128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eselý obličej 26"/>
          <p:cNvSpPr/>
          <p:nvPr/>
        </p:nvSpPr>
        <p:spPr>
          <a:xfrm>
            <a:off x="3275856" y="465313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Veselý obličej 27"/>
          <p:cNvSpPr/>
          <p:nvPr/>
        </p:nvSpPr>
        <p:spPr>
          <a:xfrm>
            <a:off x="6416030" y="378904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Veselý obličej 28"/>
          <p:cNvSpPr/>
          <p:nvPr/>
        </p:nvSpPr>
        <p:spPr>
          <a:xfrm>
            <a:off x="6645585" y="4221088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Veselý obličej 29"/>
          <p:cNvSpPr/>
          <p:nvPr/>
        </p:nvSpPr>
        <p:spPr>
          <a:xfrm>
            <a:off x="7596336" y="465313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Veselý obličej 30"/>
          <p:cNvSpPr/>
          <p:nvPr/>
        </p:nvSpPr>
        <p:spPr>
          <a:xfrm>
            <a:off x="1475656" y="501317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eselý obličej 31"/>
          <p:cNvSpPr/>
          <p:nvPr/>
        </p:nvSpPr>
        <p:spPr>
          <a:xfrm>
            <a:off x="3563888" y="501317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569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BORIS7, Boris7.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[online]. [cit. 25.5.2012]. Dostupný na WWW: &lt;http://cs.wikipedia.org/wiki/Soubor:Model_st%C5%99edov%C4%9Bk%C3%A9ho_HK_1.JPG&gt;.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RAVAC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Rawac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[online]. [cit. 25.5.2012]. Dostupný na WWW: &lt;http://cs.wikipedia.org/wiki/Soubor:Radnice_Liberec_2005.jpg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KIRK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Kirk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[online]. [cit. 25.5.2012]. Dostupný na WWW: &lt;http://cs.wikipedia.org/wiki/Soubor:Prague-Hrad%C4%8Dany_-_Former_townhall_of_Hrad%C4%8Dany.jpg&gt;.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GRIFFINDOR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Griffindor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[online]. [cit. 25.5.2012]. Dostupný na WWW: &lt;http://cs.wikipedia.org/wiki/Soubor:Rathaus_Vienna_June_2006_165.jpg&gt;. </a:t>
            </a: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NEZNÁMÝ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12.9.2012]. Dostupný na WWW: &lt;http://cs.wikipedia.org/wiki/Soubor:Schmidt-1568.png&gt;.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LUDEK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Ludek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[cit. 25.5.2012]. Dostupný na WWW: &lt;http://cs.wikipedia.org/wiki/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Soubor:Mlyn_Hut.jpg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NEZNÁMÝ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12.9.2012]. Dostupný na WWW: &lt;http://cs.wikipedia.org/wiki/Soubor:Walraversijde38.jpg&gt;.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HANS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PETER SCHAEFER, Hans Peter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Schaefer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25.5.2012]. Dostupný na WWW: &lt;http://cs.wikipedia.org/wiki/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Soubor:Prag_Pulverturm.jpg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WOLFGANS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Wolfgans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25.5.2012]. Dostupný na WWW: &lt;http://cs.wikipedia.org/wiki/Soubor:061013-142403.jpg&gt;.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• NEZNÁMÝ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12.9.2012]. Dostupný na WWW: &lt;http://cs.wikipedia.org/wiki/Soubor:Petrus_Christus_003.jpg&gt;. </a:t>
            </a:r>
          </a:p>
          <a:p>
            <a:pPr marL="0" indent="0"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• AMYNN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Jost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Amann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[cit. 25.5.2012]. Dostupný na WWW: &lt;http://cs.wikipedia.org/wiki/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Soubor:Clockmakers_by_Jost_Amman.png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&gt;. </a:t>
            </a:r>
          </a:p>
        </p:txBody>
      </p:sp>
    </p:spTree>
    <p:extLst>
      <p:ext uri="{BB962C8B-B14F-4D97-AF65-F5344CB8AC3E}">
        <p14:creationId xmlns:p14="http://schemas.microsoft.com/office/powerpoint/2010/main" val="924278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pí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358</TotalTime>
  <Words>541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Papír</vt:lpstr>
      <vt:lpstr>Prezentace aplikace PowerPoint</vt:lpstr>
      <vt:lpstr>Anotace</vt:lpstr>
      <vt:lpstr>OBSAH – o životě ve městě</vt:lpstr>
      <vt:lpstr>ŽIVOT VE MĚSTĚ</vt:lpstr>
      <vt:lpstr>Samospráva - RADNICE</vt:lpstr>
      <vt:lpstr>MĚSTSKÁ PRÁVA</vt:lpstr>
      <vt:lpstr>ŘEMESLA</vt:lpstr>
      <vt:lpstr>TEST – SPRÁVNÉ ZAŠKRTNI.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68</cp:revision>
  <dcterms:created xsi:type="dcterms:W3CDTF">2011-06-20T10:40:08Z</dcterms:created>
  <dcterms:modified xsi:type="dcterms:W3CDTF">2012-09-17T11:36:24Z</dcterms:modified>
</cp:coreProperties>
</file>