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sldIdLst>
    <p:sldId id="256" r:id="rId2"/>
    <p:sldId id="269" r:id="rId3"/>
    <p:sldId id="264" r:id="rId4"/>
    <p:sldId id="272" r:id="rId5"/>
    <p:sldId id="265" r:id="rId6"/>
    <p:sldId id="266" r:id="rId7"/>
    <p:sldId id="267" r:id="rId8"/>
    <p:sldId id="268" r:id="rId9"/>
    <p:sldId id="273" r:id="rId10"/>
    <p:sldId id="27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662" autoAdjust="0"/>
    <p:restoredTop sz="93918" autoAdjust="0"/>
  </p:normalViewPr>
  <p:slideViewPr>
    <p:cSldViewPr>
      <p:cViewPr>
        <p:scale>
          <a:sx n="100" d="100"/>
          <a:sy n="100" d="100"/>
        </p:scale>
        <p:origin x="-600" y="-14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O ŽIVOTĚ VE MĚSTĚ II.</a:t>
          </a:r>
          <a:r>
            <a:rPr lang="cs-CZ" sz="2000" dirty="0" smtClean="0"/>
            <a:t> 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 D _09_O ŽIVOTĚ VE MĚSTĚ II.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187028" cy="31870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77899" y="0"/>
          <a:ext cx="6399374" cy="31870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577899" y="0"/>
        <a:ext cx="6399374" cy="509924"/>
      </dsp:txXfrm>
    </dsp:sp>
    <dsp:sp modelId="{A52A0455-90FF-4808-ABD0-F02540D31D5A}">
      <dsp:nvSpPr>
        <dsp:cNvPr id="0" name=""/>
        <dsp:cNvSpPr/>
      </dsp:nvSpPr>
      <dsp:spPr>
        <a:xfrm>
          <a:off x="334637" y="509924"/>
          <a:ext cx="2517752" cy="251775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93514" y="509924"/>
          <a:ext cx="6399374" cy="25177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Marcela Kaderová</a:t>
          </a:r>
          <a:endParaRPr lang="cs-CZ" sz="2000" kern="1200" dirty="0"/>
        </a:p>
      </dsp:txBody>
      <dsp:txXfrm>
        <a:off x="1593514" y="509924"/>
        <a:ext cx="6399374" cy="509924"/>
      </dsp:txXfrm>
    </dsp:sp>
    <dsp:sp modelId="{313FC574-E1CD-4FB4-B054-0B805CE0447D}">
      <dsp:nvSpPr>
        <dsp:cNvPr id="0" name=""/>
        <dsp:cNvSpPr/>
      </dsp:nvSpPr>
      <dsp:spPr>
        <a:xfrm>
          <a:off x="669275" y="1019848"/>
          <a:ext cx="1848476" cy="18484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93514" y="1019848"/>
          <a:ext cx="6399374" cy="18484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 D _09_O ŽIVOTĚ VE MĚSTĚ II.</a:t>
          </a:r>
          <a:endParaRPr lang="cs-CZ" sz="2000" kern="1200" dirty="0"/>
        </a:p>
      </dsp:txBody>
      <dsp:txXfrm>
        <a:off x="1593514" y="1019848"/>
        <a:ext cx="6399374" cy="509924"/>
      </dsp:txXfrm>
    </dsp:sp>
    <dsp:sp modelId="{FFC9F71D-1B4F-4AD9-A4A6-86ADEFC8AF5C}">
      <dsp:nvSpPr>
        <dsp:cNvPr id="0" name=""/>
        <dsp:cNvSpPr/>
      </dsp:nvSpPr>
      <dsp:spPr>
        <a:xfrm>
          <a:off x="1003913" y="1529773"/>
          <a:ext cx="1179200" cy="11792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544558" y="1531318"/>
          <a:ext cx="6399374" cy="117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O ŽIVOTĚ VE MĚSTĚ II.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544558" y="1531318"/>
        <a:ext cx="6399374" cy="509924"/>
      </dsp:txXfrm>
    </dsp:sp>
    <dsp:sp modelId="{EE85B701-7295-41C0-BA7A-34D3756A2AE6}">
      <dsp:nvSpPr>
        <dsp:cNvPr id="0" name=""/>
        <dsp:cNvSpPr/>
      </dsp:nvSpPr>
      <dsp:spPr>
        <a:xfrm>
          <a:off x="1338551" y="2039697"/>
          <a:ext cx="509924" cy="50992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4000"/>
                <a:satMod val="180000"/>
                <a:lumMod val="9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atMod val="130000"/>
              </a:schemeClr>
            </a:gs>
          </a:gsLst>
          <a:lin ang="5160000" scaled="0"/>
        </a:gradFill>
        <a:ln>
          <a:noFill/>
        </a:ln>
        <a:effectLst>
          <a:outerShdw blurRad="50800" dist="25400" dir="5400000" rotWithShape="0">
            <a:srgbClr val="000000">
              <a:alpha val="4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400000"/>
          </a:lightRig>
        </a:scene3d>
        <a:sp3d>
          <a:bevelT w="254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593514" y="2039697"/>
          <a:ext cx="6399374" cy="50992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46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593514" y="2039697"/>
        <a:ext cx="6399374" cy="5099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9/90/Veitsdom_00_2003-12-24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37749759"/>
              </p:ext>
            </p:extLst>
          </p:nvPr>
        </p:nvGraphicFramePr>
        <p:xfrm>
          <a:off x="539552" y="980728"/>
          <a:ext cx="7992888" cy="31870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Harrington" pitchFamily="82" charset="0"/>
              </a:rPr>
              <a:t>Druh učebního materiálu: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tx2">
                    <a:lumMod val="50000"/>
                  </a:schemeClr>
                </a:solidFill>
                <a:latin typeface="Harrington" pitchFamily="82" charset="0"/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Harrington" pitchFamily="82" charset="0"/>
              </a:rPr>
              <a:t>Anotace:</a:t>
            </a:r>
            <a:r>
              <a:rPr lang="cs-CZ" dirty="0">
                <a:latin typeface="Harrington" pitchFamily="82" charset="0"/>
              </a:rPr>
              <a:t>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tx2">
                    <a:lumMod val="50000"/>
                  </a:schemeClr>
                </a:solidFill>
                <a:latin typeface="Harrington" pitchFamily="82" charset="0"/>
              </a:rPr>
              <a:t>Prezentace slouží k výkladu nebo k procvičení </a:t>
            </a:r>
            <a:r>
              <a:rPr lang="cs-CZ" i="1" dirty="0" smtClean="0">
                <a:solidFill>
                  <a:schemeClr val="tx2">
                    <a:lumMod val="50000"/>
                  </a:schemeClr>
                </a:solidFill>
                <a:latin typeface="Harrington" pitchFamily="82" charset="0"/>
              </a:rPr>
              <a:t>učiva o životě ve </a:t>
            </a:r>
            <a:r>
              <a:rPr lang="cs-CZ" i="1" smtClean="0">
                <a:solidFill>
                  <a:schemeClr val="tx2">
                    <a:lumMod val="50000"/>
                  </a:schemeClr>
                </a:solidFill>
                <a:latin typeface="Harrington" pitchFamily="82" charset="0"/>
              </a:rPr>
              <a:t>městě (v období středověku), </a:t>
            </a:r>
            <a:r>
              <a:rPr lang="cs-CZ" i="1" dirty="0">
                <a:solidFill>
                  <a:schemeClr val="tx2">
                    <a:lumMod val="50000"/>
                  </a:schemeClr>
                </a:solidFill>
                <a:latin typeface="Harrington" pitchFamily="82" charset="0"/>
              </a:rPr>
              <a:t>součástí prezentace jsou jednoduché úkoly a krátký </a:t>
            </a:r>
            <a:r>
              <a:rPr lang="cs-CZ" i="1" dirty="0" smtClean="0">
                <a:solidFill>
                  <a:schemeClr val="tx2">
                    <a:lumMod val="50000"/>
                  </a:schemeClr>
                </a:solidFill>
                <a:latin typeface="Harrington" pitchFamily="82" charset="0"/>
              </a:rPr>
              <a:t>test. </a:t>
            </a:r>
            <a:endParaRPr lang="cs-CZ" i="1" dirty="0">
              <a:solidFill>
                <a:schemeClr val="tx2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Harrington" pitchFamily="82" charset="0"/>
              </a:rPr>
              <a:t>Očekávaný výstup: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tx2">
                    <a:lumMod val="50000"/>
                  </a:schemeClr>
                </a:solidFill>
                <a:latin typeface="Harrington" pitchFamily="82" charset="0"/>
              </a:rPr>
              <a:t>Seznámení se s učivem, upevnění a prohloubení znalostí o životě ve městě v období </a:t>
            </a:r>
            <a:r>
              <a:rPr lang="cs-CZ" i="1" dirty="0" smtClean="0">
                <a:solidFill>
                  <a:schemeClr val="tx2">
                    <a:lumMod val="50000"/>
                  </a:schemeClr>
                </a:solidFill>
                <a:latin typeface="Harrington" pitchFamily="82" charset="0"/>
              </a:rPr>
              <a:t>středověku.</a:t>
            </a:r>
            <a:endParaRPr lang="cs-CZ" i="1" dirty="0">
              <a:solidFill>
                <a:schemeClr val="tx2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Harrington" pitchFamily="82" charset="0"/>
              </a:rPr>
              <a:t>Ročník:</a:t>
            </a:r>
            <a:r>
              <a:rPr lang="cs-CZ" dirty="0">
                <a:latin typeface="Harrington" pitchFamily="82" charset="0"/>
              </a:rPr>
              <a:t> </a:t>
            </a:r>
            <a:r>
              <a:rPr lang="cs-CZ" i="1" dirty="0">
                <a:solidFill>
                  <a:schemeClr val="tx2">
                    <a:lumMod val="50000"/>
                  </a:schemeClr>
                </a:solidFill>
                <a:latin typeface="Harrington" pitchFamily="82" charset="0"/>
              </a:rPr>
              <a:t>7.ročník ZŠP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2">
                    <a:lumMod val="75000"/>
                  </a:schemeClr>
                </a:solidFill>
                <a:latin typeface="Harrington" pitchFamily="82" charset="0"/>
              </a:rPr>
              <a:t>Materiál ověřen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  <a:latin typeface="Harrington" pitchFamily="82" charset="0"/>
              </a:rPr>
              <a:t>: </a:t>
            </a:r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Harrington" pitchFamily="82" charset="0"/>
              </a:rPr>
              <a:t>7.3. 2012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Harrington" pitchFamily="82" charset="0"/>
            </a:endParaRPr>
          </a:p>
          <a:p>
            <a:endParaRPr lang="cs-CZ" dirty="0">
              <a:latin typeface="Harringto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ANOTACE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08468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DĚLENÍ MĚST</a:t>
            </a: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NÁMĚSTÍ</a:t>
            </a: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KOSTEL</a:t>
            </a: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HRADBY</a:t>
            </a: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KATOVNA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OBSAH – o životě ve městě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4637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MĚSTA SE DĚLILA PODLE VLASTNÍKA NA: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KRÁLOVSKÁ     ♠     MĚSTO PATŘÍ KRÁLOVNĚ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PODDANSKÁ    ♣     MĚSTO PATŘÍ KRÁLI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VĚNNÁ               ♠     MĚSTO, KDE SE TĚŽÍ DRAHÉ KOVY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HORNÍ                ♣     MĚSTO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PATŘÍ ŠLECHTICI</a:t>
            </a:r>
          </a:p>
          <a:p>
            <a:pPr marL="0" indent="0">
              <a:buNone/>
            </a:pPr>
            <a:r>
              <a:rPr lang="cs-CZ" sz="1600" dirty="0" smtClean="0">
                <a:latin typeface="Harrington" pitchFamily="82" charset="0"/>
              </a:rPr>
              <a:t>ÚKOL</a:t>
            </a:r>
            <a:r>
              <a:rPr lang="cs-CZ" sz="1600" dirty="0">
                <a:latin typeface="Harrington" pitchFamily="82" charset="0"/>
              </a:rPr>
              <a:t>: SPOJ </a:t>
            </a:r>
            <a:r>
              <a:rPr lang="cs-CZ" sz="1600" dirty="0" smtClean="0">
                <a:latin typeface="Harrington" pitchFamily="82" charset="0"/>
              </a:rPr>
              <a:t>SPRÁVNĚ </a:t>
            </a:r>
            <a:r>
              <a:rPr lang="cs-CZ" sz="1600" dirty="0">
                <a:latin typeface="Harrington" pitchFamily="82" charset="0"/>
              </a:rPr>
              <a:t>POJMY</a:t>
            </a:r>
            <a:r>
              <a:rPr lang="cs-CZ" sz="1600" dirty="0" smtClean="0">
                <a:latin typeface="Harrington" pitchFamily="82" charset="0"/>
              </a:rPr>
              <a:t>. </a:t>
            </a:r>
            <a:endParaRPr lang="cs-CZ" sz="1600" dirty="0">
              <a:latin typeface="Harrington" pitchFamily="82" charset="0"/>
            </a:endParaRPr>
          </a:p>
          <a:p>
            <a:pPr marL="0" indent="0">
              <a:buNone/>
            </a:pPr>
            <a:r>
              <a:rPr lang="cs-CZ" dirty="0" smtClean="0">
                <a:latin typeface="Harrington" pitchFamily="82" charset="0"/>
              </a:rPr>
              <a:t> </a:t>
            </a:r>
            <a:r>
              <a:rPr lang="cs-CZ" sz="2000" dirty="0" smtClean="0">
                <a:latin typeface="Harrington" pitchFamily="82" charset="0"/>
              </a:rPr>
              <a:t>                                           </a:t>
            </a:r>
            <a:r>
              <a:rPr lang="cs-CZ" sz="1600" dirty="0">
                <a:latin typeface="Harrington" pitchFamily="82" charset="0"/>
              </a:rPr>
              <a:t> </a:t>
            </a:r>
            <a:r>
              <a:rPr lang="cs-CZ" sz="1600" dirty="0" smtClean="0">
                <a:latin typeface="Harrington" pitchFamily="82" charset="0"/>
              </a:rPr>
              <a:t>   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KRÁLOVSKÉ</a:t>
            </a:r>
          </a:p>
          <a:p>
            <a:pPr marL="0" indent="0">
              <a:buNone/>
            </a:pPr>
            <a:r>
              <a:rPr lang="cs-CZ" sz="1600" dirty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</a:t>
            </a: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                                                              MĚSTO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                                                LOKET</a:t>
            </a:r>
            <a:endParaRPr lang="cs-CZ" sz="2000" dirty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DĚLENÍ MĚST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509120"/>
            <a:ext cx="2873896" cy="2155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869160"/>
            <a:ext cx="3001516" cy="16758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42253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NÁMĚSTÍ BYLO CENTREM MĚSTA.                                  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KONALY SE ZDE TRHY.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DOMY SE STAVĚLY HUSTĚ VEDLE SEBE.</a:t>
            </a:r>
          </a:p>
          <a:p>
            <a:pPr marL="0" indent="0">
              <a:buNone/>
            </a:pPr>
            <a:r>
              <a:rPr lang="cs-CZ" sz="26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NA NÁMĚSTÍ BYLA KAŠNA A KOSTEL.</a:t>
            </a:r>
          </a:p>
          <a:p>
            <a:pPr marL="0" indent="0">
              <a:buNone/>
            </a:pPr>
            <a:endParaRPr lang="cs-CZ" sz="2600" dirty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                                                                                                                     PRAŽSKÁ NÁMĚSTÍ</a:t>
            </a:r>
            <a:r>
              <a:rPr lang="cs-CZ" sz="18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                                                                                                  </a:t>
            </a:r>
            <a:endParaRPr lang="cs-CZ" sz="1800" dirty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 smtClean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  <a:latin typeface="Harringto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NÁMĚSTÍ - RYNEK</a:t>
            </a:r>
            <a:endParaRPr lang="cs-CZ" sz="3600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3422" y="4077072"/>
            <a:ext cx="1639069" cy="218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011064"/>
            <a:ext cx="3089920" cy="2317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87443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KOSTEL JE CÍRKEVNÍ STAVBA SLOUŽÍCÍ VĚŘÍCÍM K MOTLITBÁM A BOHOSLUŽBĚ.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VĚTŠINOU STÁL V ROHU NÁMĚSTÍ.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                                                                        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PRAŽSKÉ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KOSTELY</a:t>
            </a:r>
          </a:p>
          <a:p>
            <a:pPr marL="0" indent="0">
              <a:buNone/>
            </a:pPr>
            <a:endParaRPr lang="cs-CZ" sz="2000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endParaRPr lang="cs-CZ" sz="2000" dirty="0" smtClean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   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cs-CZ" sz="2000" dirty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 </a:t>
            </a:r>
            <a:r>
              <a:rPr lang="cs-CZ" sz="20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                                                                                                         BRNO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KOSTEL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  <p:pic>
        <p:nvPicPr>
          <p:cNvPr id="2050" name="Picture 2" descr="Soubor:Veitsdom 00 2003-12-24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645024"/>
            <a:ext cx="1913789" cy="2870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11045"/>
            <a:ext cx="2016224" cy="2558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93096"/>
            <a:ext cx="1534525" cy="2284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94650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1"/>
                </a:solidFill>
                <a:latin typeface="Harrington" pitchFamily="82" charset="0"/>
              </a:rPr>
              <a:t>HRADBY SLOUŽILY K OCHRANĚ A OBRANĚ MĚSTA.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1"/>
                </a:solidFill>
                <a:latin typeface="Harrington" pitchFamily="82" charset="0"/>
              </a:rPr>
              <a:t>SOUČÁSTÍ HRADEB BYLA VSTUPNÍ BRÁNA A TAKÉ HRADEBNÍ VĚŽE. </a:t>
            </a:r>
            <a:r>
              <a:rPr lang="cs-CZ" sz="1600" dirty="0" smtClean="0">
                <a:solidFill>
                  <a:schemeClr val="accent1"/>
                </a:solidFill>
                <a:latin typeface="Harrington" pitchFamily="82" charset="0"/>
              </a:rPr>
              <a:t> </a:t>
            </a:r>
          </a:p>
          <a:p>
            <a:pPr marL="0" indent="0">
              <a:buNone/>
            </a:pPr>
            <a:r>
              <a:rPr lang="cs-CZ" sz="16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Harrington" pitchFamily="82" charset="0"/>
              </a:rPr>
              <a:t>BRNĚNSKÉ HRADBY</a:t>
            </a:r>
            <a:endParaRPr lang="cs-CZ" sz="1600" dirty="0">
              <a:solidFill>
                <a:schemeClr val="tx1">
                  <a:lumMod val="95000"/>
                  <a:lumOff val="5000"/>
                </a:schemeClr>
              </a:solidFill>
              <a:latin typeface="Harringto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HRADBY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861048"/>
            <a:ext cx="6264696" cy="23008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429001"/>
            <a:ext cx="2054861" cy="3008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00497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KAT – MISTR POPRAVČÍ VYKONÁVAL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HRDELNÍ PRÁVO, TRESTY 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Harrington" pitchFamily="82" charset="0"/>
              </a:rPr>
              <a:t>ČI MUČENÍ.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ÚTRPNÉ PRÁVO ZNAMENALO: A) TRPĚLIVOST 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                                                         B) MUČENÍ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                                                         C) NAKUPOVÁNÍ</a:t>
            </a:r>
            <a:endParaRPr lang="cs-CZ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KATOVSKÉ ŘEMESLO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573016"/>
            <a:ext cx="2064229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4359017"/>
            <a:ext cx="4206535" cy="2329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972605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1. MĚSTA SE DĚLILA PODLE: </a:t>
            </a:r>
            <a:r>
              <a:rPr lang="cs-CZ" dirty="0" smtClean="0">
                <a:latin typeface="Harrington" pitchFamily="82" charset="0"/>
              </a:rPr>
              <a:t>POLOHY    VLASTNÍKA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2. DĚLILA SE NA: </a:t>
            </a:r>
            <a:r>
              <a:rPr lang="cs-CZ" dirty="0" smtClean="0">
                <a:latin typeface="Harrington" pitchFamily="82" charset="0"/>
              </a:rPr>
              <a:t>KRÁLOVSKÁ   MĚŠŤANSKÁ   HORNÍ</a:t>
            </a:r>
          </a:p>
          <a:p>
            <a:pPr marL="0" indent="0">
              <a:buNone/>
            </a:pPr>
            <a:r>
              <a:rPr lang="cs-CZ" dirty="0" smtClean="0">
                <a:latin typeface="Harrington" pitchFamily="82" charset="0"/>
              </a:rPr>
              <a:t>     PRÁZDNÁ   VĚNNÁ   SYNOVSKÁ   PODDANSKÁ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3. NÁMĚSTÍ SLOUŽILO KE KONNÁNÍ: </a:t>
            </a:r>
            <a:r>
              <a:rPr lang="cs-CZ" dirty="0" smtClean="0">
                <a:latin typeface="Harrington" pitchFamily="82" charset="0"/>
              </a:rPr>
              <a:t>ZÁVODŮ   TRHŮ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4. KOSTEL BYL URČEN K:  </a:t>
            </a:r>
            <a:r>
              <a:rPr lang="cs-CZ" dirty="0" smtClean="0">
                <a:latin typeface="Harrington" pitchFamily="82" charset="0"/>
              </a:rPr>
              <a:t>VÝSTAVÁM   MOTLITBÁM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5. HRADBY MĚLY FUNKCI: </a:t>
            </a:r>
            <a:r>
              <a:rPr lang="cs-CZ" dirty="0" smtClean="0">
                <a:latin typeface="Harrington" pitchFamily="82" charset="0"/>
              </a:rPr>
              <a:t>OZDOBNOU OCHRANOU</a:t>
            </a:r>
          </a:p>
          <a:p>
            <a:pPr marL="0" indent="0">
              <a:buNone/>
            </a:pPr>
            <a:r>
              <a:rPr lang="cs-CZ" dirty="0">
                <a:latin typeface="Harrington" pitchFamily="82" charset="0"/>
              </a:rPr>
              <a:t> </a:t>
            </a:r>
            <a:r>
              <a:rPr lang="cs-CZ" dirty="0" smtClean="0">
                <a:latin typeface="Harrington" pitchFamily="82" charset="0"/>
              </a:rPr>
              <a:t>                                                            OBRANNOU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6. PRÁCE KATA BYLA:   </a:t>
            </a:r>
            <a:r>
              <a:rPr lang="cs-CZ" dirty="0" smtClean="0">
                <a:latin typeface="Harrington" pitchFamily="82" charset="0"/>
              </a:rPr>
              <a:t>HLÁSIT POČASÍ</a:t>
            </a:r>
          </a:p>
          <a:p>
            <a:pPr marL="0" indent="0">
              <a:buNone/>
            </a:pPr>
            <a:r>
              <a:rPr lang="cs-CZ" dirty="0">
                <a:latin typeface="Harrington" pitchFamily="82" charset="0"/>
              </a:rPr>
              <a:t> </a:t>
            </a:r>
            <a:r>
              <a:rPr lang="cs-CZ" dirty="0" smtClean="0">
                <a:latin typeface="Harrington" pitchFamily="82" charset="0"/>
              </a:rPr>
              <a:t>                                            VYKONÁVAT ÚTRPNÉ PRÁVO</a:t>
            </a:r>
          </a:p>
          <a:p>
            <a:pPr marL="0" indent="0">
              <a:buNone/>
            </a:pPr>
            <a:r>
              <a:rPr lang="cs-CZ" dirty="0">
                <a:latin typeface="Harrington" pitchFamily="82" charset="0"/>
              </a:rPr>
              <a:t> </a:t>
            </a:r>
            <a:r>
              <a:rPr lang="cs-CZ" dirty="0" smtClean="0">
                <a:latin typeface="Harrington" pitchFamily="82" charset="0"/>
              </a:rPr>
              <a:t>                                            VYKONÁVAT POPRAVY  </a:t>
            </a:r>
            <a:endParaRPr lang="cs-CZ" dirty="0">
              <a:latin typeface="Harrington" pitchFamily="82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mtClean="0">
                <a:solidFill>
                  <a:schemeClr val="accent1">
                    <a:lumMod val="75000"/>
                  </a:schemeClr>
                </a:solidFill>
                <a:latin typeface="Harrington" pitchFamily="82" charset="0"/>
              </a:rPr>
              <a:t>TEST –VYBER SPRÁVNOU ODPOVĚĎ</a:t>
            </a:r>
            <a:endParaRPr lang="cs-CZ" sz="4400" dirty="0">
              <a:solidFill>
                <a:schemeClr val="accent1">
                  <a:lumMod val="75000"/>
                </a:schemeClr>
              </a:solidFill>
              <a:latin typeface="Harrington" pitchFamily="82" charset="0"/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6329164" y="378904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6948264" y="3456831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168008" y="301372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3059832" y="2980581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6948264" y="258167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3707904" y="2581672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456040" y="2214017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6749777" y="4071739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5580112" y="4376539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eselý obličej 16"/>
          <p:cNvSpPr/>
          <p:nvPr/>
        </p:nvSpPr>
        <p:spPr>
          <a:xfrm>
            <a:off x="3707904" y="5191075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6804248" y="5589240"/>
            <a:ext cx="288032" cy="288032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0570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1412776"/>
            <a:ext cx="7745505" cy="47133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-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</a:t>
            </a:r>
            <a:r>
              <a:rPr lang="cs-CZ" sz="1200" dirty="0" err="1"/>
              <a:t>Soubor:Loket_gesamt.jpg</a:t>
            </a:r>
            <a:r>
              <a:rPr lang="cs-CZ" sz="1200" dirty="0"/>
              <a:t>&gt;.       </a:t>
            </a:r>
            <a:endParaRPr lang="cs-CZ" sz="1200" dirty="0">
              <a:latin typeface="Harrington" pitchFamily="82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- ŠJŮ. </a:t>
            </a:r>
            <a:r>
              <a:rPr lang="cs-CZ" sz="1200" i="1" dirty="0" err="1"/>
              <a:t>wikipedia</a:t>
            </a:r>
            <a:r>
              <a:rPr lang="cs-CZ" sz="1200" dirty="0"/>
              <a:t> [online]. [cit. 12.9.2012]. Dostupný na WWW: &lt;http://cs.wikipedia.org/wiki/</a:t>
            </a:r>
            <a:r>
              <a:rPr lang="cs-CZ" sz="1200" dirty="0" err="1"/>
              <a:t>Soubor:Loket.jpg</a:t>
            </a:r>
            <a:r>
              <a:rPr lang="cs-CZ" sz="1200" dirty="0"/>
              <a:t>&gt;.</a:t>
            </a:r>
          </a:p>
          <a:p>
            <a:pPr marL="0" indent="0">
              <a:buNone/>
            </a:pPr>
            <a:r>
              <a:rPr lang="cs-CZ" sz="1200" dirty="0" smtClean="0">
                <a:latin typeface="Harrington" pitchFamily="82" charset="0"/>
                <a:cs typeface="Times New Roman" pitchFamily="18" charset="0"/>
              </a:rPr>
              <a:t>- </a:t>
            </a:r>
            <a:r>
              <a:rPr lang="cs-CZ" sz="1200" dirty="0"/>
              <a:t>MIREKK, </a:t>
            </a:r>
            <a:r>
              <a:rPr lang="cs-CZ" sz="1200" dirty="0" err="1"/>
              <a:t>Mirekk</a:t>
            </a:r>
            <a:r>
              <a:rPr lang="cs-CZ" sz="1200" dirty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&lt;http://cs.wikipedia.org/wiki/Soubor:Praha,_Mal%C3%A9_n%C3%A1m%C4%9Bst%C3%AD,_ka%C5%A1na.jpg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sz="1200" dirty="0" smtClean="0"/>
              <a:t> - MIAOW </a:t>
            </a:r>
            <a:r>
              <a:rPr lang="cs-CZ" sz="1200" dirty="0"/>
              <a:t>MIAOW,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&lt;http://cs.wikipedia.org/wiki/Soubor:Prague_CZ_Old_Town_Knights_of_the_Cross_Square_at_dawn_065.jpg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sz="1200" dirty="0" smtClean="0"/>
              <a:t>- </a:t>
            </a:r>
            <a:r>
              <a:rPr lang="cs-CZ" sz="1200" dirty="0"/>
              <a:t>PATRICK-EMIL ZÖRNER PADDY, Patrick-Emil </a:t>
            </a:r>
            <a:r>
              <a:rPr lang="cs-CZ" sz="1200" dirty="0" err="1"/>
              <a:t>Zörner</a:t>
            </a:r>
            <a:r>
              <a:rPr lang="cs-CZ" sz="1200" dirty="0"/>
              <a:t> </a:t>
            </a:r>
            <a:r>
              <a:rPr lang="cs-CZ" sz="1200" dirty="0" err="1"/>
              <a:t>Paddy</a:t>
            </a:r>
            <a:r>
              <a:rPr lang="cs-CZ" sz="1200" dirty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&lt;http://cs.wikipedia.org/wiki/Soubor:Veitsdom_00_2003-12-24.jpg&gt;.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- LADAR, </a:t>
            </a:r>
            <a:r>
              <a:rPr lang="cs-CZ" sz="1200" dirty="0" err="1"/>
              <a:t>Ladar</a:t>
            </a:r>
            <a:r>
              <a:rPr lang="cs-CZ" sz="1200" dirty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&lt;http://cs.wikipedia.org/wiki/Soubor:Kostel_Matky_Bozi_pred_Tynem3.jpg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- KIRK, </a:t>
            </a:r>
            <a:r>
              <a:rPr lang="cs-CZ" sz="1200" dirty="0" err="1"/>
              <a:t>Kirk</a:t>
            </a:r>
            <a:r>
              <a:rPr lang="cs-CZ" sz="1200" dirty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&lt;http://cs.wikipedia.org/wiki/Soubor:M%C4%9Bsto_Brno_-_kazatelna_v_kostele_Sv._Jakuba.jpg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- GEORG HOUFNAGEL, Georg </a:t>
            </a:r>
            <a:r>
              <a:rPr lang="cs-CZ" sz="1200" dirty="0" err="1"/>
              <a:t>Houfnagel</a:t>
            </a:r>
            <a:r>
              <a:rPr lang="cs-CZ" sz="1200" dirty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&lt;http://cs.wikipedia.org/wiki/Soubor:Breno_1617.JPG&gt;.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smtClean="0"/>
              <a:t> </a:t>
            </a:r>
            <a:r>
              <a:rPr lang="cs-CZ" sz="1200" dirty="0"/>
              <a:t>- L.MASUR, </a:t>
            </a:r>
            <a:r>
              <a:rPr lang="cs-CZ" sz="1200" dirty="0" err="1"/>
              <a:t>L.masur</a:t>
            </a:r>
            <a:r>
              <a:rPr lang="cs-CZ" sz="1200" dirty="0"/>
              <a:t>.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</a:t>
            </a:r>
            <a:r>
              <a:rPr lang="cs-CZ" sz="1200" dirty="0" err="1"/>
              <a:t>Soubor:Brnenska_brana.jpg</a:t>
            </a:r>
            <a:r>
              <a:rPr lang="cs-CZ" sz="1200" dirty="0"/>
              <a:t>&gt;.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/>
              <a:t>-</a:t>
            </a:r>
            <a:r>
              <a:rPr lang="cs-CZ" sz="1200" dirty="0" smtClean="0"/>
              <a:t>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</a:t>
            </a:r>
            <a:r>
              <a:rPr lang="cs-CZ" sz="1200" dirty="0" err="1"/>
              <a:t>Soubor:Poland_-_executioner_in_Torture_Museum.jpg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r>
              <a:rPr lang="cs-CZ" sz="1200" dirty="0" smtClean="0"/>
              <a:t> - </a:t>
            </a:r>
            <a:r>
              <a:rPr lang="cs-CZ" sz="1200" i="1" dirty="0" err="1" smtClean="0"/>
              <a:t>Wikipedia</a:t>
            </a:r>
            <a:r>
              <a:rPr lang="cs-CZ" sz="1200" dirty="0" smtClean="0"/>
              <a:t> </a:t>
            </a:r>
            <a:r>
              <a:rPr lang="cs-CZ" sz="1200" dirty="0"/>
              <a:t>[online]. [cit. 25.5.2012]. Dostupný na WWW: &lt;http://cs.wikipedia.org/wiki/</a:t>
            </a:r>
            <a:r>
              <a:rPr lang="cs-CZ" sz="1200" dirty="0" err="1"/>
              <a:t>Soubor:Breaking_Wheel.jpg</a:t>
            </a:r>
            <a:r>
              <a:rPr lang="cs-CZ" sz="1200" dirty="0" smtClean="0"/>
              <a:t>&gt;.</a:t>
            </a:r>
          </a:p>
          <a:p>
            <a:pPr marL="0" indent="0">
              <a:buNone/>
            </a:pPr>
            <a:endParaRPr lang="cs-CZ" sz="1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626596"/>
          </a:xfrm>
        </p:spPr>
        <p:txBody>
          <a:bodyPr/>
          <a:lstStyle/>
          <a:p>
            <a:r>
              <a:rPr lang="cs-CZ" sz="3200" smtClean="0">
                <a:latin typeface="Harrington" pitchFamily="82" charset="0"/>
              </a:rPr>
              <a:t>ZDROJE</a:t>
            </a:r>
            <a:endParaRPr lang="cs-CZ" sz="3200" dirty="0">
              <a:latin typeface="Harrington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3091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Mřížka">
      <a:dk1>
        <a:sysClr val="windowText" lastClr="000000"/>
      </a:dk1>
      <a:lt1>
        <a:sysClr val="window" lastClr="FFFFFF"/>
      </a:lt1>
      <a:dk2>
        <a:srgbClr val="534949"/>
      </a:dk2>
      <a:lt2>
        <a:srgbClr val="CCD1B9"/>
      </a:lt2>
      <a:accent1>
        <a:srgbClr val="C66951"/>
      </a:accent1>
      <a:accent2>
        <a:srgbClr val="BF974D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323</TotalTime>
  <Words>607</Words>
  <Application>Microsoft Office PowerPoint</Application>
  <PresentationFormat>Předvádění na obrazovce (4:3)</PresentationFormat>
  <Paragraphs>93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Tvrdý obal</vt:lpstr>
      <vt:lpstr>Snímek 1</vt:lpstr>
      <vt:lpstr>ANOTACE</vt:lpstr>
      <vt:lpstr>OBSAH – o životě ve městě</vt:lpstr>
      <vt:lpstr>DĚLENÍ MĚST</vt:lpstr>
      <vt:lpstr>NÁMĚSTÍ - RYNEK</vt:lpstr>
      <vt:lpstr>KOSTEL</vt:lpstr>
      <vt:lpstr>HRADBY</vt:lpstr>
      <vt:lpstr>KATOVSKÉ ŘEMESLO</vt:lpstr>
      <vt:lpstr>TEST –VYBER SPRÁVNOU ODPOVĚĎ</vt:lpstr>
      <vt:lpstr>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71</cp:revision>
  <dcterms:created xsi:type="dcterms:W3CDTF">2011-06-20T10:40:08Z</dcterms:created>
  <dcterms:modified xsi:type="dcterms:W3CDTF">2013-03-27T14:16:48Z</dcterms:modified>
</cp:coreProperties>
</file>