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32" r:id="rId2"/>
  </p:sldMasterIdLst>
  <p:notesMasterIdLst>
    <p:notesMasterId r:id="rId14"/>
  </p:notesMasterIdLst>
  <p:sldIdLst>
    <p:sldId id="256" r:id="rId3"/>
    <p:sldId id="257" r:id="rId4"/>
    <p:sldId id="258" r:id="rId5"/>
    <p:sldId id="260" r:id="rId6"/>
    <p:sldId id="261" r:id="rId7"/>
    <p:sldId id="259" r:id="rId8"/>
    <p:sldId id="263" r:id="rId9"/>
    <p:sldId id="264" r:id="rId10"/>
    <p:sldId id="265" r:id="rId11"/>
    <p:sldId id="266" r:id="rId12"/>
    <p:sldId id="26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62" autoAdjust="0"/>
    <p:restoredTop sz="93918" autoAdjust="0"/>
  </p:normalViewPr>
  <p:slideViewPr>
    <p:cSldViewPr>
      <p:cViewPr>
        <p:scale>
          <a:sx n="100" d="100"/>
          <a:sy n="100" d="100"/>
        </p:scale>
        <p:origin x="-104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praktická a mateřská škola Toužim,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Marcela Kaderová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CZ.1.07/1.4.00/21.0613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ŘECKO II. </a:t>
          </a:r>
          <a:r>
            <a:rPr lang="cs-CZ" sz="2000" smtClean="0"/>
            <a:t>– BÁJE A POVĚSTI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VY_32_INOVACE_D_11_ŘECKO II. – BÁJE A POVĚSTI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187028" cy="318702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77899" y="0"/>
          <a:ext cx="6399374" cy="31870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praktická a mateřská škola Toužim, příspěvková organizace</a:t>
          </a:r>
          <a:endParaRPr lang="cs-CZ" sz="2000" kern="1200" dirty="0"/>
        </a:p>
      </dsp:txBody>
      <dsp:txXfrm>
        <a:off x="1577899" y="0"/>
        <a:ext cx="6399374" cy="509924"/>
      </dsp:txXfrm>
    </dsp:sp>
    <dsp:sp modelId="{A52A0455-90FF-4808-ABD0-F02540D31D5A}">
      <dsp:nvSpPr>
        <dsp:cNvPr id="0" name=""/>
        <dsp:cNvSpPr/>
      </dsp:nvSpPr>
      <dsp:spPr>
        <a:xfrm>
          <a:off x="334637" y="509924"/>
          <a:ext cx="2517752" cy="251775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93514" y="509924"/>
          <a:ext cx="6399374" cy="25177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Marcela Kaderová</a:t>
          </a:r>
          <a:endParaRPr lang="cs-CZ" sz="2000" kern="1200" dirty="0"/>
        </a:p>
      </dsp:txBody>
      <dsp:txXfrm>
        <a:off x="1593514" y="509924"/>
        <a:ext cx="6399374" cy="509924"/>
      </dsp:txXfrm>
    </dsp:sp>
    <dsp:sp modelId="{313FC574-E1CD-4FB4-B054-0B805CE0447D}">
      <dsp:nvSpPr>
        <dsp:cNvPr id="0" name=""/>
        <dsp:cNvSpPr/>
      </dsp:nvSpPr>
      <dsp:spPr>
        <a:xfrm>
          <a:off x="669275" y="1019848"/>
          <a:ext cx="1848476" cy="18484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93514" y="1019848"/>
          <a:ext cx="6399374" cy="18484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VY_32_INOVACE_D_11_ŘECKO II. – BÁJE A POVĚSTI</a:t>
          </a:r>
          <a:endParaRPr lang="cs-CZ" sz="2000" kern="1200" dirty="0"/>
        </a:p>
      </dsp:txBody>
      <dsp:txXfrm>
        <a:off x="1593514" y="1019848"/>
        <a:ext cx="6399374" cy="509924"/>
      </dsp:txXfrm>
    </dsp:sp>
    <dsp:sp modelId="{FFC9F71D-1B4F-4AD9-A4A6-86ADEFC8AF5C}">
      <dsp:nvSpPr>
        <dsp:cNvPr id="0" name=""/>
        <dsp:cNvSpPr/>
      </dsp:nvSpPr>
      <dsp:spPr>
        <a:xfrm>
          <a:off x="1003913" y="1529773"/>
          <a:ext cx="1179200" cy="11792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44558" y="1531318"/>
          <a:ext cx="6399374" cy="117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ŘECKO II. </a:t>
          </a:r>
          <a:r>
            <a:rPr lang="cs-CZ" sz="2000" kern="1200" smtClean="0"/>
            <a:t>– BÁJE A POVĚSTI</a:t>
          </a:r>
          <a:endParaRPr lang="cs-CZ" sz="2000" kern="1200" dirty="0"/>
        </a:p>
      </dsp:txBody>
      <dsp:txXfrm>
        <a:off x="1544558" y="1531318"/>
        <a:ext cx="6399374" cy="509924"/>
      </dsp:txXfrm>
    </dsp:sp>
    <dsp:sp modelId="{EE85B701-7295-41C0-BA7A-34D3756A2AE6}">
      <dsp:nvSpPr>
        <dsp:cNvPr id="0" name=""/>
        <dsp:cNvSpPr/>
      </dsp:nvSpPr>
      <dsp:spPr>
        <a:xfrm>
          <a:off x="1338551" y="2039697"/>
          <a:ext cx="509924" cy="50992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593514" y="2039697"/>
          <a:ext cx="6399374" cy="5099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CZ.1.07/1.4.00/21.0613 </a:t>
          </a:r>
          <a:endParaRPr lang="cs-CZ" sz="2000" kern="1200" dirty="0"/>
        </a:p>
      </dsp:txBody>
      <dsp:txXfrm>
        <a:off x="1593514" y="2039697"/>
        <a:ext cx="6399374" cy="5099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66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380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0412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489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072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862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630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3888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407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349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0704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208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Max_Slevogt_Achill.jpg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16336084"/>
              </p:ext>
            </p:extLst>
          </p:nvPr>
        </p:nvGraphicFramePr>
        <p:xfrm>
          <a:off x="539552" y="980728"/>
          <a:ext cx="7992888" cy="31870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</a:t>
            </a:r>
            <a:r>
              <a:rPr lang="cs-CZ" dirty="0" smtClean="0"/>
              <a:t>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400" dirty="0"/>
              <a:t>Druh učebního materiálu: </a:t>
            </a:r>
            <a:r>
              <a:rPr lang="cs-CZ" sz="24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Prezentace na interaktivní tabuli.</a:t>
            </a:r>
          </a:p>
          <a:p>
            <a:pPr marL="109728" indent="0">
              <a:buNone/>
            </a:pPr>
            <a:r>
              <a:rPr lang="cs-CZ" sz="2400" dirty="0">
                <a:solidFill>
                  <a:schemeClr val="bg2">
                    <a:lumMod val="10000"/>
                  </a:schemeClr>
                </a:solidFill>
              </a:rPr>
              <a:t>Anotace: </a:t>
            </a:r>
            <a:r>
              <a:rPr lang="cs-CZ" sz="24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Prezentace slouží k výkladu nebo procvičení </a:t>
            </a:r>
          </a:p>
          <a:p>
            <a:pPr marL="109728" indent="0">
              <a:buNone/>
            </a:pPr>
            <a:r>
              <a:rPr lang="cs-CZ" sz="24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učiva o </a:t>
            </a:r>
            <a:r>
              <a:rPr lang="cs-CZ" sz="24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hrdinech řeckých bájí a pověstí, </a:t>
            </a:r>
            <a:r>
              <a:rPr lang="cs-CZ" sz="24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součástí jsou jednoduché úkoly a krátký test.</a:t>
            </a:r>
          </a:p>
          <a:p>
            <a:pPr marL="109728" indent="0">
              <a:buNone/>
            </a:pPr>
            <a:r>
              <a:rPr lang="cs-CZ" sz="2400" dirty="0">
                <a:solidFill>
                  <a:schemeClr val="bg2">
                    <a:lumMod val="10000"/>
                  </a:schemeClr>
                </a:solidFill>
              </a:rPr>
              <a:t>Očekávaný výstup: </a:t>
            </a:r>
            <a:r>
              <a:rPr lang="cs-CZ" sz="24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Seznámit se s učivem, upevnit </a:t>
            </a:r>
          </a:p>
          <a:p>
            <a:pPr marL="109728" indent="0">
              <a:buNone/>
            </a:pPr>
            <a:r>
              <a:rPr lang="cs-CZ" sz="24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 prohloubit znalosti.</a:t>
            </a:r>
          </a:p>
          <a:p>
            <a:pPr marL="109728" indent="0">
              <a:buNone/>
            </a:pPr>
            <a:r>
              <a:rPr lang="cs-CZ" sz="2400" dirty="0">
                <a:solidFill>
                  <a:schemeClr val="bg2">
                    <a:lumMod val="10000"/>
                  </a:schemeClr>
                </a:solidFill>
              </a:rPr>
              <a:t>Ročník:</a:t>
            </a:r>
            <a:r>
              <a:rPr lang="cs-CZ" sz="2400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6. ročník ZŠP</a:t>
            </a:r>
          </a:p>
          <a:p>
            <a:pPr marL="109728" indent="0">
              <a:buNone/>
            </a:pPr>
            <a:r>
              <a:rPr lang="cs-CZ" sz="2400" dirty="0">
                <a:solidFill>
                  <a:schemeClr val="bg2">
                    <a:lumMod val="10000"/>
                  </a:schemeClr>
                </a:solidFill>
              </a:rPr>
              <a:t>Materiál ověřen</a:t>
            </a:r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</a:rPr>
              <a:t>: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28.3. 2012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0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OBSAH –ŘECKÉ BÁJE A POVĚSTI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HELENA</a:t>
            </a:r>
          </a:p>
          <a:p>
            <a:endParaRPr lang="cs-CZ" dirty="0" smtClean="0"/>
          </a:p>
          <a:p>
            <a:r>
              <a:rPr lang="cs-CZ" dirty="0" smtClean="0"/>
              <a:t>PARIS</a:t>
            </a:r>
          </a:p>
          <a:p>
            <a:endParaRPr lang="cs-CZ" dirty="0" smtClean="0"/>
          </a:p>
          <a:p>
            <a:r>
              <a:rPr lang="cs-CZ" dirty="0" smtClean="0"/>
              <a:t>ACHILLEUS</a:t>
            </a:r>
          </a:p>
          <a:p>
            <a:endParaRPr lang="cs-CZ" dirty="0" smtClean="0"/>
          </a:p>
          <a:p>
            <a:r>
              <a:rPr lang="cs-CZ" dirty="0" smtClean="0"/>
              <a:t>ODYSSEUS</a:t>
            </a:r>
          </a:p>
          <a:p>
            <a:endParaRPr lang="cs-CZ" dirty="0" smtClean="0"/>
          </a:p>
          <a:p>
            <a:r>
              <a:rPr lang="cs-CZ" dirty="0" smtClean="0"/>
              <a:t>ODYSSEUS A SIRÉNY</a:t>
            </a:r>
          </a:p>
          <a:p>
            <a:endParaRPr lang="cs-CZ" dirty="0"/>
          </a:p>
          <a:p>
            <a:r>
              <a:rPr lang="cs-CZ" smtClean="0"/>
              <a:t>DAIDALOS A IKAROS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37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HELENA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Trojský princ Paris unesl manželku spartského krále.</a:t>
            </a:r>
          </a:p>
          <a:p>
            <a:r>
              <a:rPr lang="cs-CZ" dirty="0" smtClean="0"/>
              <a:t>Byla to Helena, údajně nejkrásnější žena světa.</a:t>
            </a:r>
          </a:p>
          <a:p>
            <a:r>
              <a:rPr lang="cs-CZ" dirty="0" smtClean="0"/>
              <a:t>Tento čin byl začátkem Trojské války.</a:t>
            </a:r>
          </a:p>
          <a:p>
            <a:r>
              <a:rPr lang="cs-CZ" dirty="0" smtClean="0"/>
              <a:t>Trojská válka trvala 10 let a skončila dobytím Troje.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79881"/>
            <a:ext cx="1650107" cy="3455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614089"/>
            <a:ext cx="3251903" cy="2996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1744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Paris byl mladší syn trojského krále Priama.</a:t>
            </a:r>
          </a:p>
          <a:p>
            <a:r>
              <a:rPr lang="cs-CZ" dirty="0" smtClean="0"/>
              <a:t>Podle věštby měl </a:t>
            </a:r>
            <a:r>
              <a:rPr lang="cs-CZ" smtClean="0"/>
              <a:t>zavinit zničení </a:t>
            </a:r>
            <a:r>
              <a:rPr lang="cs-CZ" dirty="0" smtClean="0"/>
              <a:t>Troje.</a:t>
            </a:r>
          </a:p>
          <a:p>
            <a:r>
              <a:rPr lang="cs-CZ" dirty="0" smtClean="0"/>
              <a:t>Král ho nechal pohodit v lese. Paris to však přežil.</a:t>
            </a:r>
          </a:p>
          <a:p>
            <a:r>
              <a:rPr lang="cs-CZ" dirty="0" smtClean="0"/>
              <a:t>Unesl krásnou Helenu.</a:t>
            </a:r>
          </a:p>
          <a:p>
            <a:r>
              <a:rPr lang="cs-CZ" dirty="0" smtClean="0"/>
              <a:t>Tím rozpoutal válku, </a:t>
            </a:r>
          </a:p>
          <a:p>
            <a:pPr indent="0">
              <a:buNone/>
            </a:pPr>
            <a:r>
              <a:rPr lang="cs-CZ" dirty="0"/>
              <a:t> </a:t>
            </a:r>
            <a:r>
              <a:rPr lang="cs-CZ" dirty="0" smtClean="0"/>
              <a:t>   která znamenala konec Troje.</a:t>
            </a:r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r>
              <a:rPr lang="cs-CZ" sz="1600" dirty="0" smtClean="0"/>
              <a:t>Troja                                                                                                             Paris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996952"/>
            <a:ext cx="1598523" cy="3572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233525"/>
            <a:ext cx="3737992" cy="2336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912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ACHILLEUS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Achilleus byl podle pověsti nesmrtelný.</a:t>
            </a:r>
          </a:p>
          <a:p>
            <a:r>
              <a:rPr lang="cs-CZ" dirty="0" smtClean="0"/>
              <a:t>Jediné smrtelné místo měl na patě.</a:t>
            </a:r>
          </a:p>
          <a:p>
            <a:r>
              <a:rPr lang="cs-CZ" dirty="0" smtClean="0"/>
              <a:t>Bojoval na straně Řeků v Trojské válce.</a:t>
            </a:r>
          </a:p>
          <a:p>
            <a:r>
              <a:rPr lang="cs-CZ" dirty="0" smtClean="0"/>
              <a:t>Při dobytí Troje ho Paris trefil do paty a on zemřel.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933056"/>
            <a:ext cx="2820840" cy="2217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67050"/>
            <a:ext cx="1879276" cy="314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9261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ODYSSEUS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Odysseus byl král bojující na straně Řeků.</a:t>
            </a:r>
          </a:p>
          <a:p>
            <a:r>
              <a:rPr lang="cs-CZ" dirty="0" smtClean="0"/>
              <a:t>Po skončení 10leté války se vrací domů.</a:t>
            </a:r>
          </a:p>
          <a:p>
            <a:r>
              <a:rPr lang="cs-CZ" dirty="0" smtClean="0"/>
              <a:t>Jeho návrat trvá však dalších 10 let.</a:t>
            </a:r>
          </a:p>
          <a:p>
            <a:r>
              <a:rPr lang="cs-CZ" dirty="0" smtClean="0"/>
              <a:t>Během </a:t>
            </a:r>
            <a:r>
              <a:rPr lang="cs-CZ" smtClean="0"/>
              <a:t>této </a:t>
            </a:r>
            <a:r>
              <a:rPr lang="cs-CZ" smtClean="0"/>
              <a:t>cesty </a:t>
            </a:r>
            <a:r>
              <a:rPr lang="cs-CZ" dirty="0" smtClean="0"/>
              <a:t>zažívá mnoho dobrodružství.</a:t>
            </a:r>
          </a:p>
          <a:p>
            <a:endParaRPr lang="cs-CZ" dirty="0"/>
          </a:p>
          <a:p>
            <a:endParaRPr lang="cs-CZ" dirty="0" smtClean="0"/>
          </a:p>
          <a:p>
            <a:pPr indent="0">
              <a:buNone/>
            </a:pPr>
            <a:r>
              <a:rPr lang="cs-CZ" dirty="0" smtClean="0"/>
              <a:t>                  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Odysseus a čarodějnice </a:t>
            </a:r>
            <a:r>
              <a:rPr lang="cs-CZ" sz="2400" dirty="0" err="1" smtClean="0">
                <a:solidFill>
                  <a:schemeClr val="bg2">
                    <a:lumMod val="50000"/>
                  </a:schemeClr>
                </a:solidFill>
              </a:rPr>
              <a:t>Kirké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</a:p>
          <a:p>
            <a:pPr indent="0">
              <a:buNone/>
            </a:pP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                     která proměnila jeho druhy</a:t>
            </a:r>
          </a:p>
          <a:p>
            <a:pPr indent="0"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                      ve vepře. </a:t>
            </a:r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84984"/>
            <a:ext cx="2550021" cy="3479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542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ODYSSEUS A SIRÉNY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Sirény byly bytosti, které lákaly svým kouzelným </a:t>
            </a:r>
          </a:p>
          <a:p>
            <a:pPr indent="0">
              <a:buNone/>
            </a:pPr>
            <a:r>
              <a:rPr lang="cs-CZ" dirty="0" smtClean="0"/>
              <a:t>    zpěvem námořníky na břeh, odkud je už nepustily.</a:t>
            </a:r>
          </a:p>
          <a:p>
            <a:pPr indent="0">
              <a:buNone/>
            </a:pPr>
            <a:r>
              <a:rPr lang="cs-CZ" dirty="0" smtClean="0"/>
              <a:t>Odysseus nechal námořníkům zalít uši voskem a sebe přivázat ke stěžni, tak se podařilo všechny uchránit.</a:t>
            </a:r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56992"/>
            <a:ext cx="6618312" cy="327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10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DAIDALOS A IKAROS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dirty="0" err="1" smtClean="0"/>
              <a:t>Daidalos</a:t>
            </a:r>
            <a:r>
              <a:rPr lang="cs-CZ" dirty="0" smtClean="0"/>
              <a:t> postavil na Krétě labyrint pro Minotaura.</a:t>
            </a:r>
          </a:p>
          <a:p>
            <a:r>
              <a:rPr lang="cs-CZ" dirty="0" smtClean="0"/>
              <a:t>Minotaurus byla obluda s hlavou býka a tělem muže.</a:t>
            </a:r>
          </a:p>
          <a:p>
            <a:r>
              <a:rPr lang="cs-CZ" dirty="0" smtClean="0"/>
              <a:t>Král nechtěl </a:t>
            </a:r>
            <a:r>
              <a:rPr lang="cs-CZ" dirty="0" err="1" smtClean="0"/>
              <a:t>Daidala</a:t>
            </a:r>
            <a:r>
              <a:rPr lang="cs-CZ" dirty="0" smtClean="0"/>
              <a:t> z ostrova pustit.</a:t>
            </a:r>
          </a:p>
          <a:p>
            <a:r>
              <a:rPr lang="cs-CZ" dirty="0" smtClean="0"/>
              <a:t>Ten si pro sebe a syna Ikara vyrobil křídla z peří    </a:t>
            </a:r>
          </a:p>
          <a:p>
            <a:pPr indent="0">
              <a:buNone/>
            </a:pPr>
            <a:r>
              <a:rPr lang="cs-CZ" dirty="0"/>
              <a:t> </a:t>
            </a:r>
            <a:r>
              <a:rPr lang="cs-CZ" dirty="0" smtClean="0"/>
              <a:t>   a vosku.</a:t>
            </a:r>
          </a:p>
          <a:p>
            <a:pPr indent="0">
              <a:buNone/>
            </a:pPr>
            <a:r>
              <a:rPr lang="cs-CZ" sz="2400" dirty="0" smtClean="0"/>
              <a:t>Ikaros však neposlechl otce, </a:t>
            </a:r>
          </a:p>
          <a:p>
            <a:pPr indent="0">
              <a:buNone/>
            </a:pPr>
            <a:r>
              <a:rPr lang="cs-CZ" sz="2400" dirty="0" smtClean="0"/>
              <a:t>vznesl se příliš vysoko.</a:t>
            </a:r>
          </a:p>
          <a:p>
            <a:pPr indent="0">
              <a:buNone/>
            </a:pPr>
            <a:r>
              <a:rPr lang="cs-CZ" sz="2400" dirty="0" smtClean="0"/>
              <a:t>Vosk se rozpustil, </a:t>
            </a:r>
          </a:p>
          <a:p>
            <a:pPr indent="0">
              <a:buNone/>
            </a:pPr>
            <a:r>
              <a:rPr lang="cs-CZ" sz="2400" dirty="0" smtClean="0"/>
              <a:t>Ikaros se zabil pádem do moře.</a:t>
            </a:r>
          </a:p>
          <a:p>
            <a:pPr indent="0">
              <a:buNone/>
            </a:pPr>
            <a:endParaRPr lang="cs-CZ" sz="1800" dirty="0" smtClean="0">
              <a:solidFill>
                <a:schemeClr val="bg2">
                  <a:lumMod val="50000"/>
                </a:schemeClr>
              </a:solidFill>
            </a:endParaRPr>
          </a:p>
          <a:p>
            <a:pPr indent="0">
              <a:buNone/>
            </a:pP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Spoj název s obrázkem:</a:t>
            </a:r>
          </a:p>
          <a:p>
            <a:pPr indent="0">
              <a:buNone/>
            </a:pPr>
            <a:r>
              <a:rPr lang="cs-CZ" sz="18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  - DAIDALOS A IKAROS</a:t>
            </a:r>
          </a:p>
          <a:p>
            <a:pPr indent="0">
              <a:buNone/>
            </a:pPr>
            <a:r>
              <a:rPr lang="cs-CZ" sz="18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  - MINOTAURUS</a:t>
            </a:r>
          </a:p>
          <a:p>
            <a:pPr indent="0">
              <a:buNone/>
            </a:pPr>
            <a:endParaRPr lang="cs-CZ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26693"/>
            <a:ext cx="1983507" cy="3242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523690"/>
            <a:ext cx="2239516" cy="3048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1740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 – SPRÁVNÉ ZAŠKRTNI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cs-CZ" dirty="0" smtClean="0"/>
              <a:t>1. Helena byla: a) nejošklivější  b) nejkrásnější</a:t>
            </a:r>
          </a:p>
          <a:p>
            <a:pPr indent="0">
              <a:buNone/>
            </a:pPr>
            <a:r>
              <a:rPr lang="cs-CZ" dirty="0" smtClean="0"/>
              <a:t>2. Helenu unesl: a) </a:t>
            </a:r>
            <a:r>
              <a:rPr lang="cs-CZ" dirty="0" err="1" smtClean="0"/>
              <a:t>Patrokles</a:t>
            </a:r>
            <a:r>
              <a:rPr lang="cs-CZ" dirty="0" smtClean="0"/>
              <a:t>  b) Paris</a:t>
            </a:r>
          </a:p>
          <a:p>
            <a:pPr indent="0">
              <a:buNone/>
            </a:pPr>
            <a:r>
              <a:rPr lang="cs-CZ" dirty="0" smtClean="0"/>
              <a:t>3. Achilleus byl: a) smrtelný  b) téměř nesmrtelný</a:t>
            </a:r>
          </a:p>
          <a:p>
            <a:pPr indent="0">
              <a:buNone/>
            </a:pPr>
            <a:r>
              <a:rPr lang="cs-CZ" dirty="0" smtClean="0"/>
              <a:t>4. Jediné smrtelné místo měl na: a) patě  b) hlavě</a:t>
            </a:r>
          </a:p>
          <a:p>
            <a:pPr indent="0">
              <a:buNone/>
            </a:pPr>
            <a:r>
              <a:rPr lang="cs-CZ" dirty="0" smtClean="0"/>
              <a:t>5. Achillea zabil: a) Paris  b) Odysseus</a:t>
            </a:r>
          </a:p>
          <a:p>
            <a:pPr indent="0">
              <a:buNone/>
            </a:pPr>
            <a:r>
              <a:rPr lang="cs-CZ" dirty="0" smtClean="0"/>
              <a:t>6. Trojská válka trvala: a) 15 let  b)10 let</a:t>
            </a:r>
          </a:p>
          <a:p>
            <a:pPr indent="0">
              <a:buNone/>
            </a:pPr>
            <a:r>
              <a:rPr lang="cs-CZ" dirty="0" smtClean="0"/>
              <a:t>7. Odysseus bojoval na straně: a) Řecka  b) Troje</a:t>
            </a:r>
          </a:p>
          <a:p>
            <a:pPr indent="0">
              <a:buNone/>
            </a:pPr>
            <a:r>
              <a:rPr lang="cs-CZ" dirty="0" smtClean="0"/>
              <a:t>8. Jeho cesta domů trvala: a) 10 let  b) 15 let</a:t>
            </a:r>
          </a:p>
          <a:p>
            <a:pPr indent="0">
              <a:buNone/>
            </a:pPr>
            <a:r>
              <a:rPr lang="cs-CZ" dirty="0" smtClean="0"/>
              <a:t>9. </a:t>
            </a:r>
            <a:r>
              <a:rPr lang="cs-CZ" dirty="0" err="1" smtClean="0"/>
              <a:t>Kirké</a:t>
            </a:r>
            <a:r>
              <a:rPr lang="cs-CZ" dirty="0" smtClean="0"/>
              <a:t> byla: a) čarodějka  b) kouzelnice</a:t>
            </a:r>
          </a:p>
          <a:p>
            <a:pPr indent="0">
              <a:buNone/>
            </a:pPr>
            <a:r>
              <a:rPr lang="cs-CZ" dirty="0" smtClean="0"/>
              <a:t>10. Sirény byly: a) zpěvačky  b) zpívající bytosti  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6372200" y="1664804"/>
            <a:ext cx="288032" cy="21602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5364088" y="2066206"/>
            <a:ext cx="288032" cy="21602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6541690" y="2492946"/>
            <a:ext cx="288032" cy="21602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5940152" y="2943858"/>
            <a:ext cx="288032" cy="21602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3419872" y="3348311"/>
            <a:ext cx="288032" cy="21602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5699745" y="3789040"/>
            <a:ext cx="288032" cy="21602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5796136" y="4221088"/>
            <a:ext cx="288032" cy="21602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5072955" y="4653136"/>
            <a:ext cx="288032" cy="21602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3419872" y="5085184"/>
            <a:ext cx="288032" cy="21602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6292899" y="5517232"/>
            <a:ext cx="288032" cy="21602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240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1600" dirty="0"/>
              <a:t>MORGAN. </a:t>
            </a:r>
            <a:r>
              <a:rPr lang="cs-CZ" sz="1600" i="1" dirty="0"/>
              <a:t>Wikipedia.cz</a:t>
            </a:r>
            <a:r>
              <a:rPr lang="cs-CZ" sz="1600" dirty="0"/>
              <a:t> [online]. [cit. 12.9.2012]. Dostupný na WWW: &lt;http://cs.wikipedia.org/wiki/</a:t>
            </a:r>
            <a:r>
              <a:rPr lang="cs-CZ" sz="1600" dirty="0" err="1"/>
              <a:t>Soubor:Helen_of_Troy.jpg</a:t>
            </a:r>
            <a:r>
              <a:rPr lang="cs-CZ" sz="1600" dirty="0"/>
              <a:t>&gt;. </a:t>
            </a:r>
            <a:endParaRPr lang="cs-CZ" sz="1600" dirty="0" smtClean="0">
              <a:hlinkClick r:id="rId2"/>
            </a:endParaRPr>
          </a:p>
          <a:p>
            <a:r>
              <a:rPr lang="cs-CZ" sz="1600" dirty="0"/>
              <a:t>JASTROW. </a:t>
            </a:r>
            <a:r>
              <a:rPr lang="cs-CZ" sz="1600" i="1" dirty="0"/>
              <a:t>Wikipedia.cz</a:t>
            </a:r>
            <a:r>
              <a:rPr lang="cs-CZ" sz="1600" dirty="0"/>
              <a:t> [online]. [cit. 12.9.2012]. Dostupný na WWW: &lt;http://cs.wikipedia.org/wiki/Soubor:Helen_Menelaus_Louvre_G424.jpg&gt;. </a:t>
            </a:r>
            <a:endParaRPr lang="cs-CZ" sz="1600" dirty="0" smtClean="0">
              <a:hlinkClick r:id="rId2"/>
            </a:endParaRPr>
          </a:p>
          <a:p>
            <a:r>
              <a:rPr lang="cs-CZ" sz="1600" dirty="0" smtClean="0"/>
              <a:t>JASTROW</a:t>
            </a:r>
            <a:r>
              <a:rPr lang="cs-CZ" sz="1600" dirty="0"/>
              <a:t>. </a:t>
            </a:r>
            <a:r>
              <a:rPr lang="cs-CZ" sz="1600" i="1" dirty="0"/>
              <a:t>Wikipedia.cz</a:t>
            </a:r>
            <a:r>
              <a:rPr lang="cs-CZ" sz="1600" dirty="0"/>
              <a:t> [online]. [cit. 12.9.2012]. Dostupný na WWW: &lt;http://cs.wikipedia.org/wiki/Soubor:Paris_villa_Adriana_Louvre_Ma4708.jpg&gt;. </a:t>
            </a:r>
            <a:endParaRPr lang="cs-CZ" sz="1600" dirty="0" smtClean="0">
              <a:hlinkClick r:id="rId2"/>
            </a:endParaRPr>
          </a:p>
          <a:p>
            <a:r>
              <a:rPr lang="cs-CZ" sz="1600" dirty="0"/>
              <a:t>BARMALA. </a:t>
            </a:r>
            <a:r>
              <a:rPr lang="cs-CZ" sz="1600" i="1" dirty="0"/>
              <a:t>Wikipedia.cz</a:t>
            </a:r>
            <a:r>
              <a:rPr lang="cs-CZ" sz="1600" dirty="0"/>
              <a:t> [online]. [cit. 4.9.2012]. Dostupný na WWW: &lt;http://cs.wikipedia.org/wiki/Soubor:Troja01.jpg&gt;. </a:t>
            </a:r>
            <a:endParaRPr lang="cs-CZ" sz="1600" dirty="0" smtClean="0"/>
          </a:p>
          <a:p>
            <a:endParaRPr lang="cs-CZ" sz="1600" dirty="0"/>
          </a:p>
          <a:p>
            <a:r>
              <a:rPr lang="cs-CZ" sz="1600" dirty="0"/>
              <a:t>SLEVOGT. </a:t>
            </a:r>
            <a:r>
              <a:rPr lang="cs-CZ" sz="1600" i="1" dirty="0"/>
              <a:t>Wikipedia.cz</a:t>
            </a:r>
            <a:r>
              <a:rPr lang="cs-CZ" sz="1600" dirty="0"/>
              <a:t> [online]. [cit. 12.9.2012]. Dostupný na WWW: &lt;http://cs.wikipedia.org/wiki/</a:t>
            </a:r>
            <a:r>
              <a:rPr lang="cs-CZ" sz="1600" dirty="0" err="1"/>
              <a:t>Soubor:Max_Slevogt_Achill.jpg</a:t>
            </a:r>
            <a:r>
              <a:rPr lang="cs-CZ" sz="1600" dirty="0"/>
              <a:t>&gt;. </a:t>
            </a:r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/>
              <a:t>MONTPELLIER. </a:t>
            </a:r>
            <a:r>
              <a:rPr lang="cs-CZ" sz="1600" i="1" dirty="0"/>
              <a:t>Wikipedia.cz</a:t>
            </a:r>
            <a:r>
              <a:rPr lang="cs-CZ" sz="1600" dirty="0"/>
              <a:t> [online]. [cit. 12.9.2012]. Dostupný na WWW: &lt;http://cs.wikipedia.org/wiki/</a:t>
            </a:r>
            <a:r>
              <a:rPr lang="cs-CZ" sz="1600" dirty="0" err="1"/>
              <a:t>Soubor:Leon_Benouville_The_Wrath_of_Achilles.jpg</a:t>
            </a:r>
            <a:r>
              <a:rPr lang="cs-CZ" sz="1600" dirty="0"/>
              <a:t>&gt;. </a:t>
            </a:r>
            <a:endParaRPr lang="cs-CZ" sz="1600" dirty="0" smtClean="0"/>
          </a:p>
          <a:p>
            <a:r>
              <a:rPr lang="cs-CZ" sz="1600" dirty="0"/>
              <a:t>1. </a:t>
            </a:r>
            <a:r>
              <a:rPr lang="cs-CZ" sz="1600" i="1" dirty="0" err="1"/>
              <a:t>wikipedia</a:t>
            </a:r>
            <a:r>
              <a:rPr lang="cs-CZ" sz="1600" dirty="0"/>
              <a:t> [online]. [cit. 12.9.2012]. Dostupný na WWW: &lt;http://cs.wikipedia.org/wiki/Soubor:Bartholom%C3%A4us_Spranger_008.jpg&gt;. </a:t>
            </a:r>
            <a:endParaRPr lang="cs-CZ" sz="1600" dirty="0" smtClean="0"/>
          </a:p>
          <a:p>
            <a:r>
              <a:rPr lang="cs-CZ" sz="1600" dirty="0"/>
              <a:t>HISTORY ARCHIVE. </a:t>
            </a:r>
            <a:r>
              <a:rPr lang="cs-CZ" sz="1600" i="1" dirty="0" err="1"/>
              <a:t>wikipedia</a:t>
            </a:r>
            <a:r>
              <a:rPr lang="cs-CZ" sz="1600" dirty="0"/>
              <a:t> [online]. [cit. 12.9.2012]. Dostupný na WWW: &lt;http://cs.wikipedia.org/wiki/Soubor:John_William_</a:t>
            </a:r>
            <a:r>
              <a:rPr lang="cs-CZ" sz="1600" dirty="0" err="1"/>
              <a:t>Waterhouse</a:t>
            </a:r>
            <a:r>
              <a:rPr lang="cs-CZ" sz="1600" dirty="0"/>
              <a:t>_-_</a:t>
            </a:r>
            <a:r>
              <a:rPr lang="cs-CZ" sz="1600" dirty="0" err="1"/>
              <a:t>Ulysses_and_the_Sirens</a:t>
            </a:r>
            <a:r>
              <a:rPr lang="cs-CZ" sz="1600" dirty="0"/>
              <a:t>_(1891).</a:t>
            </a:r>
            <a:r>
              <a:rPr lang="cs-CZ" sz="1600" dirty="0" err="1"/>
              <a:t>jpg</a:t>
            </a:r>
            <a:r>
              <a:rPr lang="cs-CZ" sz="1600" dirty="0"/>
              <a:t>&gt;. </a:t>
            </a:r>
            <a:endParaRPr lang="cs-CZ" sz="1600" dirty="0" smtClean="0"/>
          </a:p>
          <a:p>
            <a:r>
              <a:rPr lang="cs-CZ" sz="1600" dirty="0"/>
              <a:t>MYREDDICE. </a:t>
            </a:r>
            <a:r>
              <a:rPr lang="cs-CZ" sz="1600" i="1" dirty="0" err="1"/>
              <a:t>wikipedia</a:t>
            </a:r>
            <a:r>
              <a:rPr lang="cs-CZ" sz="1600" dirty="0"/>
              <a:t> [online]. [cit. 12.9.2012]. Dostupný na WWW: &lt;http://cs.wikipedia.org/wiki/</a:t>
            </a:r>
            <a:r>
              <a:rPr lang="cs-CZ" sz="1600" dirty="0" err="1"/>
              <a:t>Soubor:Minotaur.jpg</a:t>
            </a:r>
            <a:r>
              <a:rPr lang="cs-CZ" sz="1600"/>
              <a:t>&gt;. </a:t>
            </a:r>
            <a:endParaRPr lang="cs-CZ" sz="1600" dirty="0" smtClean="0"/>
          </a:p>
          <a:p>
            <a:r>
              <a:rPr lang="cs-CZ" sz="1600" dirty="0"/>
              <a:t>ART RENEWAL CENTER MUSEUM. </a:t>
            </a:r>
            <a:r>
              <a:rPr lang="cs-CZ" sz="1600" i="1" dirty="0"/>
              <a:t>Wikipedia.cz</a:t>
            </a:r>
            <a:r>
              <a:rPr lang="cs-CZ" sz="1600" dirty="0"/>
              <a:t> [online]. [cit. 12.9.2012]. Dostupný na WWW: &lt;http://cs.wikipedia.org/wiki/Soubor:Lord_Frederick_Leighton_FLL006.jpg&gt;. </a:t>
            </a:r>
          </a:p>
        </p:txBody>
      </p:sp>
    </p:spTree>
    <p:extLst>
      <p:ext uri="{BB962C8B-B14F-4D97-AF65-F5344CB8AC3E}">
        <p14:creationId xmlns:p14="http://schemas.microsoft.com/office/powerpoint/2010/main" val="422593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387</TotalTime>
  <Words>730</Words>
  <Application>Microsoft Office PowerPoint</Application>
  <PresentationFormat>Předvádění na obrazovce (4:3)</PresentationFormat>
  <Paragraphs>106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Human</vt:lpstr>
      <vt:lpstr>Prezentace aplikace PowerPoint</vt:lpstr>
      <vt:lpstr>Anotace</vt:lpstr>
      <vt:lpstr>OBSAH –ŘECKÉ BÁJE A POVĚSTI</vt:lpstr>
      <vt:lpstr> HELENA</vt:lpstr>
      <vt:lpstr>PARIS</vt:lpstr>
      <vt:lpstr>ACHILLEUS</vt:lpstr>
      <vt:lpstr>ODYSSEUS</vt:lpstr>
      <vt:lpstr>ODYSSEUS A SIRÉNY</vt:lpstr>
      <vt:lpstr>DAIDALOS A IKAROS</vt:lpstr>
      <vt:lpstr>TEST – SPRÁVNÉ ZAŠKRTNI</vt:lpstr>
      <vt:lpstr>ZDROJ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Markéta Březinová</cp:lastModifiedBy>
  <cp:revision>66</cp:revision>
  <dcterms:created xsi:type="dcterms:W3CDTF">2011-06-20T10:40:08Z</dcterms:created>
  <dcterms:modified xsi:type="dcterms:W3CDTF">2013-03-20T13:36:57Z</dcterms:modified>
</cp:coreProperties>
</file>