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65" r:id="rId3"/>
    <p:sldId id="257" r:id="rId4"/>
    <p:sldId id="258" r:id="rId5"/>
    <p:sldId id="263" r:id="rId6"/>
    <p:sldId id="259" r:id="rId7"/>
    <p:sldId id="260" r:id="rId8"/>
    <p:sldId id="264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 13 _ČESKÁ KULTURA - KONEC 19. STOLETÍ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ČESKÁ KULTURA - </a:t>
          </a:r>
          <a:r>
            <a:rPr lang="cs-CZ" sz="2000" dirty="0" smtClean="0"/>
            <a:t>KONEC 19. STOLETÍ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D23AC0-059E-4B01-8454-52347732D63C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77F1946-ECA9-4299-833A-927819CCFC30}" type="presOf" srcId="{D8197B8C-B260-4A16-BDF4-0947B075E274}" destId="{25B08C86-7E15-44DC-BE7F-FFB55DD49D12}" srcOrd="0" destOrd="0" presId="urn:microsoft.com/office/officeart/2005/8/layout/target3"/>
    <dgm:cxn modelId="{C6ECE1E5-A38A-4B93-BEBA-2A7A0E5C111D}" type="presOf" srcId="{D1D4F407-5343-4D3F-B5B9-D407B03CAEB4}" destId="{AED2198E-93D5-4001-81B4-73124B309672}" srcOrd="1" destOrd="0" presId="urn:microsoft.com/office/officeart/2005/8/layout/target3"/>
    <dgm:cxn modelId="{FB8632DD-2020-490C-B577-77076648BD1F}" type="presOf" srcId="{D1B46980-6531-4606-95E6-44980827E919}" destId="{6140AFEC-043D-4C43-A2F9-D0F5331DF3A3}" srcOrd="0" destOrd="0" presId="urn:microsoft.com/office/officeart/2005/8/layout/target3"/>
    <dgm:cxn modelId="{E61B4F3E-C3D9-42FE-9FE2-82C61D8C8CF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41881A-7A4E-41B5-A296-598E0A7013F3}" type="presOf" srcId="{4C35D32F-0EAB-4CD7-82EE-45574DC2A586}" destId="{890E4F0B-2866-4A3F-A3C7-2A14B1797930}" srcOrd="1" destOrd="0" presId="urn:microsoft.com/office/officeart/2005/8/layout/target3"/>
    <dgm:cxn modelId="{E6FC5A5B-10AB-4994-9276-0F8105ED29A0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C28713-1207-4F5F-BF0F-890227DFE881}" type="presOf" srcId="{B651F6E3-6281-48DB-9319-2AEAFDAE7572}" destId="{619D679B-A015-4ECF-8348-D1034C574F40}" srcOrd="0" destOrd="0" presId="urn:microsoft.com/office/officeart/2005/8/layout/target3"/>
    <dgm:cxn modelId="{A0889F75-2DF8-4B15-B86B-59466D7748AF}" type="presOf" srcId="{D1B46980-6531-4606-95E6-44980827E919}" destId="{2BE915AB-18AA-4053-B92C-3BFC9ED204BB}" srcOrd="1" destOrd="0" presId="urn:microsoft.com/office/officeart/2005/8/layout/target3"/>
    <dgm:cxn modelId="{A18E25BE-8A59-48E6-98B0-BE52324328E5}" type="presOf" srcId="{D1D4F407-5343-4D3F-B5B9-D407B03CAEB4}" destId="{D005CE8C-CC26-4C3E-AC11-E15060ECD759}" srcOrd="0" destOrd="0" presId="urn:microsoft.com/office/officeart/2005/8/layout/target3"/>
    <dgm:cxn modelId="{49F757EA-5C34-4E78-8FD8-1B52DD8D7613}" type="presOf" srcId="{757F3AB3-0718-4624-B441-E567A8F0AB56}" destId="{333A1088-737F-45CB-B68E-254E46348037}" srcOrd="0" destOrd="0" presId="urn:microsoft.com/office/officeart/2005/8/layout/target3"/>
    <dgm:cxn modelId="{1711CB12-4FE0-4D90-8D36-B81CF207B17D}" type="presParOf" srcId="{333A1088-737F-45CB-B68E-254E46348037}" destId="{F5ABB229-8D3B-4694-996A-96F23CF14429}" srcOrd="0" destOrd="0" presId="urn:microsoft.com/office/officeart/2005/8/layout/target3"/>
    <dgm:cxn modelId="{D073655D-4F34-4879-8113-BEF76081F427}" type="presParOf" srcId="{333A1088-737F-45CB-B68E-254E46348037}" destId="{F41139FD-01EE-4571-8B17-4FB00FC51163}" srcOrd="1" destOrd="0" presId="urn:microsoft.com/office/officeart/2005/8/layout/target3"/>
    <dgm:cxn modelId="{514C1B76-6B85-4239-B49C-8B4220E05C1A}" type="presParOf" srcId="{333A1088-737F-45CB-B68E-254E46348037}" destId="{D005CE8C-CC26-4C3E-AC11-E15060ECD759}" srcOrd="2" destOrd="0" presId="urn:microsoft.com/office/officeart/2005/8/layout/target3"/>
    <dgm:cxn modelId="{60315F1E-2D5D-4ACC-8AF0-3B23ED06242E}" type="presParOf" srcId="{333A1088-737F-45CB-B68E-254E46348037}" destId="{2C702D82-9B77-49B7-9568-BB8EB47C3372}" srcOrd="3" destOrd="0" presId="urn:microsoft.com/office/officeart/2005/8/layout/target3"/>
    <dgm:cxn modelId="{607B897A-991A-4E8C-9F2E-DB5284AA29D0}" type="presParOf" srcId="{333A1088-737F-45CB-B68E-254E46348037}" destId="{A52A0455-90FF-4808-ABD0-F02540D31D5A}" srcOrd="4" destOrd="0" presId="urn:microsoft.com/office/officeart/2005/8/layout/target3"/>
    <dgm:cxn modelId="{00F0DAF4-BBA5-407E-A86D-D0D087D2DF14}" type="presParOf" srcId="{333A1088-737F-45CB-B68E-254E46348037}" destId="{6140AFEC-043D-4C43-A2F9-D0F5331DF3A3}" srcOrd="5" destOrd="0" presId="urn:microsoft.com/office/officeart/2005/8/layout/target3"/>
    <dgm:cxn modelId="{3AD1FDEC-1AA5-4BF4-B81F-6B9F60BC2FC2}" type="presParOf" srcId="{333A1088-737F-45CB-B68E-254E46348037}" destId="{9358AC05-5D7D-4327-9F80-1AD486AEA664}" srcOrd="6" destOrd="0" presId="urn:microsoft.com/office/officeart/2005/8/layout/target3"/>
    <dgm:cxn modelId="{DA82673E-CED6-4B57-9FD5-44B52D13026E}" type="presParOf" srcId="{333A1088-737F-45CB-B68E-254E46348037}" destId="{313FC574-E1CD-4FB4-B054-0B805CE0447D}" srcOrd="7" destOrd="0" presId="urn:microsoft.com/office/officeart/2005/8/layout/target3"/>
    <dgm:cxn modelId="{27A90808-18BE-4C81-B385-B2D095A9E446}" type="presParOf" srcId="{333A1088-737F-45CB-B68E-254E46348037}" destId="{619D679B-A015-4ECF-8348-D1034C574F40}" srcOrd="8" destOrd="0" presId="urn:microsoft.com/office/officeart/2005/8/layout/target3"/>
    <dgm:cxn modelId="{0504DE98-5062-45E7-88B7-B9A7A4D267C7}" type="presParOf" srcId="{333A1088-737F-45CB-B68E-254E46348037}" destId="{322283A8-4A27-4CDA-BAE3-F381106A9174}" srcOrd="9" destOrd="0" presId="urn:microsoft.com/office/officeart/2005/8/layout/target3"/>
    <dgm:cxn modelId="{E8B57830-EEB4-44C1-A197-69BADCE3B998}" type="presParOf" srcId="{333A1088-737F-45CB-B68E-254E46348037}" destId="{FFC9F71D-1B4F-4AD9-A4A6-86ADEFC8AF5C}" srcOrd="10" destOrd="0" presId="urn:microsoft.com/office/officeart/2005/8/layout/target3"/>
    <dgm:cxn modelId="{E9338E40-35B0-43D1-B514-69E7BE5B0C09}" type="presParOf" srcId="{333A1088-737F-45CB-B68E-254E46348037}" destId="{25B08C86-7E15-44DC-BE7F-FFB55DD49D12}" srcOrd="11" destOrd="0" presId="urn:microsoft.com/office/officeart/2005/8/layout/target3"/>
    <dgm:cxn modelId="{44085549-C52A-411A-A96F-5524A40ACA38}" type="presParOf" srcId="{333A1088-737F-45CB-B68E-254E46348037}" destId="{76644BE8-9D7C-4C09-B250-3D10AF48CBB7}" srcOrd="12" destOrd="0" presId="urn:microsoft.com/office/officeart/2005/8/layout/target3"/>
    <dgm:cxn modelId="{A2A21E7E-8ED5-4097-A28C-CBB74D80B249}" type="presParOf" srcId="{333A1088-737F-45CB-B68E-254E46348037}" destId="{EE85B701-7295-41C0-BA7A-34D3756A2AE6}" srcOrd="13" destOrd="0" presId="urn:microsoft.com/office/officeart/2005/8/layout/target3"/>
    <dgm:cxn modelId="{F99299D9-A070-48A5-B400-8E8B8F54487B}" type="presParOf" srcId="{333A1088-737F-45CB-B68E-254E46348037}" destId="{8BEBB6EC-1DAA-4CAC-8A25-BC0FCBD5DBD5}" srcOrd="14" destOrd="0" presId="urn:microsoft.com/office/officeart/2005/8/layout/target3"/>
    <dgm:cxn modelId="{1017C8A2-FA39-4403-91E9-424B79D92E03}" type="presParOf" srcId="{333A1088-737F-45CB-B68E-254E46348037}" destId="{AED2198E-93D5-4001-81B4-73124B309672}" srcOrd="15" destOrd="0" presId="urn:microsoft.com/office/officeart/2005/8/layout/target3"/>
    <dgm:cxn modelId="{A774580B-2CCE-4D69-B007-F3C0D91E8D17}" type="presParOf" srcId="{333A1088-737F-45CB-B68E-254E46348037}" destId="{2BE915AB-18AA-4053-B92C-3BFC9ED204BB}" srcOrd="16" destOrd="0" presId="urn:microsoft.com/office/officeart/2005/8/layout/target3"/>
    <dgm:cxn modelId="{07AE0557-DA48-46EC-BADC-5D66D5FE7B40}" type="presParOf" srcId="{333A1088-737F-45CB-B68E-254E46348037}" destId="{6BB5E863-4638-4E1D-BFDE-399D028AC4ED}" srcOrd="17" destOrd="0" presId="urn:microsoft.com/office/officeart/2005/8/layout/target3"/>
    <dgm:cxn modelId="{343A32CA-2C53-4E87-93A8-2175E81CCC03}" type="presParOf" srcId="{333A1088-737F-45CB-B68E-254E46348037}" destId="{5A5FFA88-C948-4069-8E93-59FA12366E83}" srcOrd="18" destOrd="0" presId="urn:microsoft.com/office/officeart/2005/8/layout/target3"/>
    <dgm:cxn modelId="{67C19E14-1F69-45F7-A03C-FC17F8F231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 13 _ČESKÁ KULTURA - KONEC 19. STOLETÍ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ČESKÁ KULTURA - </a:t>
          </a:r>
          <a:r>
            <a:rPr lang="cs-CZ" sz="2000" kern="1200" dirty="0" smtClean="0"/>
            <a:t>KONEC 19. STOLETÍ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5A9856F-89A9-4926-8F6E-AF9DFCD458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7E5B055-F9EE-4762-91FF-48354FE3C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523171774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018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Druh učebního materiálu: </a:t>
            </a:r>
            <a:r>
              <a:rPr lang="cs-CZ" i="1" dirty="0" smtClean="0">
                <a:solidFill>
                  <a:srgbClr val="00B0F0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Anotace: </a:t>
            </a:r>
            <a:r>
              <a:rPr lang="cs-CZ" i="1" dirty="0" smtClean="0">
                <a:solidFill>
                  <a:srgbClr val="00B0F0"/>
                </a:solidFill>
              </a:rPr>
              <a:t>Prezentace slouží k výkladu nebo procvičení učiva – Konec 19. století. Součástí prezentace jsou jednoduché úkoly a krátký test.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Očekávaný výstup: </a:t>
            </a:r>
            <a:r>
              <a:rPr lang="cs-CZ" i="1" dirty="0" smtClean="0">
                <a:solidFill>
                  <a:srgbClr val="00B0F0"/>
                </a:solidFill>
              </a:rPr>
              <a:t>Seznámení s učivem, upevnění a prohloubení znalostí.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Ročník: </a:t>
            </a:r>
            <a:r>
              <a:rPr lang="cs-CZ" i="1" dirty="0" smtClean="0">
                <a:solidFill>
                  <a:srgbClr val="00B0F0"/>
                </a:solidFill>
              </a:rPr>
              <a:t>8.ročník ZŠP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Materiál ověřen: </a:t>
            </a:r>
            <a:r>
              <a:rPr lang="cs-CZ" dirty="0" smtClean="0">
                <a:solidFill>
                  <a:srgbClr val="00B0F0"/>
                </a:solidFill>
              </a:rPr>
              <a:t>19.4. 2012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380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OBSAH - KONEC 19. STOLETÍ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ČESKÁ KULTURA KONCEM 19. STOLETÍ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NÁRODNÍ DIVADLO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NOVÁ ENERGIE - ELEKTŘINA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TECHNICKÉ VYNÁLEZY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403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ČESKÁ KULTURA KONCEM 19. STOLETÍ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93772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Dochází k velkému rozvoji </a:t>
            </a:r>
            <a:r>
              <a:rPr lang="cs-CZ" dirty="0" smtClean="0">
                <a:solidFill>
                  <a:srgbClr val="002060"/>
                </a:solidFill>
              </a:rPr>
              <a:t>              v </a:t>
            </a:r>
            <a:r>
              <a:rPr lang="cs-CZ" dirty="0" smtClean="0">
                <a:solidFill>
                  <a:srgbClr val="002060"/>
                </a:solidFill>
              </a:rPr>
              <a:t>oblasti: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- školství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- vědy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- literatury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- umění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- tělovýchovy                 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Úkol: spoj jména významných osobností s oblastí, ve které působili.</a:t>
            </a:r>
            <a:endParaRPr lang="cs-CZ" sz="2200" dirty="0">
              <a:solidFill>
                <a:srgbClr val="002060"/>
              </a:solidFill>
            </a:endParaRP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5225752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sz="900" dirty="0" smtClean="0"/>
              <a:t> obr.1             obr.2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A. JIRÁSEK            M. TYRŠ</a:t>
            </a: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sz="900" dirty="0" smtClean="0"/>
              <a:t>  obr.3             obr.4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M. ALEŠ              B.SMETANA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6423" y="1196752"/>
            <a:ext cx="1371580" cy="1728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75041"/>
            <a:ext cx="1490846" cy="1826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8152" y="1196750"/>
            <a:ext cx="1408853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1586" y="3777924"/>
            <a:ext cx="1291577" cy="1823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5524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NÁRODNÍ DIVADLO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002060"/>
                </a:solidFill>
              </a:rPr>
              <a:t>Slavnostní otevření proběhlo v roce 1883.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Budovu postavil architekt Josef Zítek.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Je vyzdobená malbami Mikoláše Alše.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Sochařskou výzdobu provedl Josef Václav </a:t>
            </a:r>
            <a:r>
              <a:rPr lang="cs-CZ" sz="2400" dirty="0" err="1" smtClean="0">
                <a:solidFill>
                  <a:srgbClr val="0070C0"/>
                </a:solidFill>
              </a:rPr>
              <a:t>Myslbek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  <a:p>
            <a:pPr marL="0" indent="0" algn="ctr">
              <a:buNone/>
            </a:pPr>
            <a:endParaRPr lang="cs-CZ" sz="3200" dirty="0" smtClean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cs-CZ" sz="3200" dirty="0" smtClean="0">
                <a:solidFill>
                  <a:srgbClr val="002060"/>
                </a:solidFill>
              </a:rPr>
              <a:t>Zahajovalo se operou Libuše  od Bedřicha Smetany.</a:t>
            </a:r>
            <a:endParaRPr lang="cs-CZ" sz="32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 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8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NÁRODNÍ DIVADLO - FOTOGALERIE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sz="900" dirty="0" smtClean="0"/>
              <a:t>   obr.5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</a:t>
            </a:r>
            <a:r>
              <a:rPr lang="cs-CZ" sz="900" dirty="0" smtClean="0"/>
              <a:t> obr.6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Obr.7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                                                                                       </a:t>
            </a:r>
            <a:endParaRPr lang="cs-CZ" sz="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Obr.9</a:t>
            </a:r>
            <a:endParaRPr lang="cs-CZ" sz="800" dirty="0"/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Spoj obrázek s popiskou: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- Nová scéna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- interiér divadla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- nejstarší fotografie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- současná podoba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822" y="1124744"/>
            <a:ext cx="20955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053" y="2996952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093" y="4797152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20888"/>
            <a:ext cx="2813566" cy="187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7230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NOVÁ ENERGIE - ELEKTŘINA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                                                                                         </a:t>
            </a:r>
            <a:r>
              <a:rPr lang="cs-CZ" sz="800" dirty="0" smtClean="0">
                <a:solidFill>
                  <a:srgbClr val="002060"/>
                </a:solidFill>
              </a:rPr>
              <a:t> obr.10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FRANTIŠEK KŘIŽÍK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založil elektrotechnický         </a:t>
            </a:r>
            <a:r>
              <a:rPr lang="cs-CZ" sz="800" dirty="0" smtClean="0">
                <a:solidFill>
                  <a:srgbClr val="0070C0"/>
                </a:solidFill>
              </a:rPr>
              <a:t>                                                            </a:t>
            </a:r>
            <a:r>
              <a:rPr lang="cs-CZ" sz="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obr.12</a:t>
            </a:r>
            <a:r>
              <a:rPr lang="cs-CZ" dirty="0" smtClean="0">
                <a:solidFill>
                  <a:srgbClr val="0070C0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 závod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zavedl v Praze elektrické                                                         </a:t>
            </a:r>
            <a:r>
              <a:rPr lang="cs-CZ" sz="800" dirty="0" smtClean="0">
                <a:solidFill>
                  <a:srgbClr val="0070C0"/>
                </a:solidFill>
              </a:rPr>
              <a:t>   </a:t>
            </a:r>
            <a:r>
              <a:rPr lang="cs-CZ" sz="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obr.11</a:t>
            </a:r>
            <a:r>
              <a:rPr lang="cs-CZ" dirty="0" smtClean="0">
                <a:solidFill>
                  <a:srgbClr val="0070C0"/>
                </a:solidFill>
              </a:rPr>
              <a:t>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osvícení ulic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zahájil provoz elektrické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tramvaje v Praze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2060"/>
                </a:solidFill>
              </a:rPr>
              <a:t>                           Křižíkova oblouková lampa                                 Dnešní obloukové lampy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708920"/>
            <a:ext cx="1389659" cy="3512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72816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3313" y="3679130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202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TECHNICKÉ VYNÁLEZY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96160" y="1556792"/>
            <a:ext cx="8503920" cy="4572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TECHNICKÉ VYNÁLEZY   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spalovací motor              </a:t>
            </a:r>
            <a:r>
              <a:rPr lang="cs-CZ" sz="900" dirty="0" smtClean="0">
                <a:solidFill>
                  <a:srgbClr val="0070C0"/>
                </a:solidFill>
              </a:rPr>
              <a:t>                                                                                        </a:t>
            </a:r>
            <a:r>
              <a:rPr lang="cs-CZ" sz="9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obr.13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telefon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telegraf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</a:t>
            </a:r>
            <a:r>
              <a:rPr lang="cs-CZ" dirty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srgbClr val="0070C0"/>
                </a:solidFill>
              </a:rPr>
              <a:t>utomobil                                                       </a:t>
            </a:r>
            <a:r>
              <a:rPr lang="cs-CZ" sz="800" dirty="0" smtClean="0">
                <a:solidFill>
                  <a:srgbClr val="0070C0"/>
                </a:solidFill>
              </a:rPr>
              <a:t>    </a:t>
            </a:r>
            <a:r>
              <a:rPr lang="cs-CZ" sz="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obr.14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pneumatika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</a:t>
            </a:r>
            <a:r>
              <a:rPr lang="cs-CZ" dirty="0">
                <a:solidFill>
                  <a:srgbClr val="0070C0"/>
                </a:solidFill>
              </a:rPr>
              <a:t>m</a:t>
            </a:r>
            <a:r>
              <a:rPr lang="cs-CZ" dirty="0" smtClean="0">
                <a:solidFill>
                  <a:srgbClr val="0070C0"/>
                </a:solidFill>
              </a:rPr>
              <a:t>otocykl                           </a:t>
            </a:r>
            <a:r>
              <a:rPr lang="cs-CZ" sz="800" dirty="0" smtClean="0">
                <a:solidFill>
                  <a:srgbClr val="0070C0"/>
                </a:solidFill>
              </a:rPr>
              <a:t> </a:t>
            </a:r>
            <a:r>
              <a:rPr lang="cs-CZ" sz="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obr.15                                                                                                                      obr.16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- létací stroj 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rgbClr val="0070C0"/>
                </a:solidFill>
              </a:rPr>
              <a:t>Úkol: spoj obrázky s názvem   </a:t>
            </a:r>
            <a:endParaRPr lang="cs-CZ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76872"/>
            <a:ext cx="2125567" cy="1599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3306" y="2276872"/>
            <a:ext cx="2172526" cy="1599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6968" y="4653136"/>
            <a:ext cx="1915469" cy="170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3306" y="4653136"/>
            <a:ext cx="2101685" cy="162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4208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TEST – vyber správnou odpověď.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1. Koncem 19. století dochází k rozvoji: </a:t>
            </a:r>
            <a:r>
              <a:rPr lang="cs-CZ" sz="2400" dirty="0" smtClean="0">
                <a:solidFill>
                  <a:srgbClr val="00B0F0"/>
                </a:solidFill>
              </a:rPr>
              <a:t>LITERATURY  ŠÍPŮ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  JEZDECTVÍ  UMĚNÍ  ŠKOLSTVÍ  VĚDY  TĚLOVÝCHOVY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2. V roce 1883 bylo otevřeno divadlo:  </a:t>
            </a:r>
            <a:r>
              <a:rPr lang="cs-CZ" sz="2400" dirty="0" smtClean="0">
                <a:solidFill>
                  <a:srgbClr val="00B0F0"/>
                </a:solidFill>
              </a:rPr>
              <a:t>STÁTNÍ   NÁRODNÍ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3. Zahajovalo se operou:  </a:t>
            </a:r>
            <a:r>
              <a:rPr lang="cs-CZ" sz="2400" dirty="0" smtClean="0">
                <a:solidFill>
                  <a:srgbClr val="00B0F0"/>
                </a:solidFill>
              </a:rPr>
              <a:t>LOUSKÁČEK   LIBUŠE   VODNÍK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4. Autorem opery byl: </a:t>
            </a:r>
            <a:r>
              <a:rPr lang="cs-CZ" sz="2400" dirty="0" smtClean="0">
                <a:solidFill>
                  <a:srgbClr val="00B0F0"/>
                </a:solidFill>
              </a:rPr>
              <a:t>A. DVOŘÁK  Z. FIBICH  B.SMETANA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5. Nová energie byla:   </a:t>
            </a:r>
            <a:r>
              <a:rPr lang="cs-CZ" sz="2400" dirty="0" smtClean="0">
                <a:solidFill>
                  <a:srgbClr val="00B0F0"/>
                </a:solidFill>
              </a:rPr>
              <a:t>PÁRA     ELEKTŘINA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6. Technické vynálezy té doby: </a:t>
            </a:r>
            <a:r>
              <a:rPr lang="cs-CZ" sz="2400" dirty="0" smtClean="0">
                <a:solidFill>
                  <a:srgbClr val="00B0F0"/>
                </a:solidFill>
              </a:rPr>
              <a:t>AUTOMOBIL   RUCHADLO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   PNEUMATIKA   POČÍTAČ   TELEGRAF   HOUPAČKA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TELEFON   RAKETA   LÉTACÍ STROJ   MOTOCYKL   ČIP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   SAMOLEPKA   SPALOVACÍ MOTOR   ELEKTROMOBIL   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516216" y="1628800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2987824" y="2010691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4427984" y="2007855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652120" y="2031994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439000" y="2031994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545001" y="2444806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380328" y="2884939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583016" y="3304545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6096" y="3789040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5436096" y="4221088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1835696" y="4653136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1187624" y="5085184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267068" y="4653136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4499992" y="5517232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6677000" y="5077735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4572000" y="5077735"/>
            <a:ext cx="144016" cy="1080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84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200" b="1" dirty="0"/>
              <a:t>Obr.1</a:t>
            </a:r>
            <a:r>
              <a:rPr lang="cs-CZ" sz="1200" dirty="0"/>
              <a:t>  - VILÍMEK.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&lt;http://cs.wikipedia.org/wiki/Soubor:Jan_Vil%C3%ADmek_-_Alois_Jir%C3%A1sek.jpg&gt;.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 Obr.2 </a:t>
            </a:r>
            <a:r>
              <a:rPr lang="cs-CZ" sz="1200" dirty="0" smtClean="0"/>
              <a:t>- </a:t>
            </a:r>
            <a:r>
              <a:rPr lang="cs-CZ" sz="1200" dirty="0"/>
              <a:t>VILÍMEK.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&lt;http://cs.wikipedia.org/wiki/Soubor:Jan_Vil%C3%ADmek_-_Miroslav_Tyr%C5%A1.jpg&gt;.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 Obr.3 </a:t>
            </a:r>
            <a:r>
              <a:rPr lang="cs-CZ" sz="1200" dirty="0"/>
              <a:t>- J. SCHUMPETER STUDIO.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Soubor:Ales_Portrait.jpg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/>
              <a:t>Obr.4</a:t>
            </a:r>
            <a:r>
              <a:rPr lang="cs-CZ" sz="1200" dirty="0"/>
              <a:t> - MULAČ, Jan.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&lt;http://cs.wikipedia.org/wiki/Soubor:JanMula%C4%8D-Bed%C5%99ichSmetana.jpg&gt;.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Obr.5</a:t>
            </a:r>
            <a:r>
              <a:rPr lang="cs-CZ" sz="1200" dirty="0" smtClean="0"/>
              <a:t> </a:t>
            </a:r>
            <a:r>
              <a:rPr lang="cs-CZ" sz="1200" dirty="0"/>
              <a:t>- ANONYMOUS, AFTER A PHOTO BY F. FRIEDRICH.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&lt;http://cs.wikipedia.org/wiki/Soubor:Narodni_divadlo_Praha_1881.jpg&gt;.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Obr.6</a:t>
            </a:r>
            <a:r>
              <a:rPr lang="cs-CZ" sz="1200" dirty="0" smtClean="0"/>
              <a:t> - </a:t>
            </a:r>
            <a:r>
              <a:rPr lang="cs-CZ" sz="1200" dirty="0"/>
              <a:t>CHE. </a:t>
            </a:r>
            <a:r>
              <a:rPr lang="cs-CZ" sz="1200" i="1" dirty="0"/>
              <a:t>Wikipedia.cz</a:t>
            </a:r>
            <a:r>
              <a:rPr lang="cs-CZ" sz="1200" dirty="0"/>
              <a:t> [online]. [cit. 10.9.2012]. Dostupný na WWW: &lt;http://cs.wikipedia.org/wiki/</a:t>
            </a:r>
            <a:r>
              <a:rPr lang="cs-CZ" sz="1200" dirty="0" err="1"/>
              <a:t>Soubor:Praha_Nova_Scena.jpg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Obr.7 </a:t>
            </a:r>
            <a:r>
              <a:rPr lang="cs-CZ" sz="1200" dirty="0" smtClean="0"/>
              <a:t>- </a:t>
            </a:r>
            <a:r>
              <a:rPr lang="cs-CZ" sz="1200" dirty="0"/>
              <a:t>PATRICK-EMIL ZÖRNER (PADDY).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&lt;http://cs.wikipedia.org/wiki/Soubor:Praha_2005-09-20_n%C3%A1rodn%C3%AD_divadlo.jpg&gt;.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Obr.9</a:t>
            </a:r>
            <a:r>
              <a:rPr lang="cs-CZ" sz="1200" dirty="0" smtClean="0"/>
              <a:t> -</a:t>
            </a:r>
            <a:r>
              <a:rPr lang="cs-CZ" sz="1200" dirty="0"/>
              <a:t> DEZIDOR. </a:t>
            </a:r>
            <a:r>
              <a:rPr lang="cs-CZ" sz="1200" i="1" dirty="0"/>
              <a:t>Wikipedia.cz</a:t>
            </a:r>
            <a:r>
              <a:rPr lang="cs-CZ" sz="1200" dirty="0"/>
              <a:t> [online]. [cit. 10.9.2012]. Dostupný na WWW: &lt;http://cs.wikipedia.org/wiki/Soubor:N%C3%A1rodn%C3%AD_divadlo,_interi%C3%A9r_%283%29.jpg&gt;.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/>
              <a:t>Obr.10</a:t>
            </a:r>
            <a:r>
              <a:rPr lang="cs-CZ" sz="1200" dirty="0"/>
              <a:t> - ROTARENEG. </a:t>
            </a:r>
            <a:r>
              <a:rPr lang="cs-CZ" sz="1200" i="1" dirty="0"/>
              <a:t>Wikipedia.cz</a:t>
            </a:r>
            <a:r>
              <a:rPr lang="cs-CZ" sz="1200" dirty="0"/>
              <a:t> [online]. [cit. 10.9.2012]. Dostupný na WWW: &lt;http://cs.wikipedia.org/wiki/</a:t>
            </a:r>
            <a:r>
              <a:rPr lang="cs-CZ" sz="1200" dirty="0" err="1"/>
              <a:t>Soubor:Xenon_short-arc_bulb.jpg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Obr.11</a:t>
            </a:r>
            <a:r>
              <a:rPr lang="cs-CZ" sz="1200" dirty="0" smtClean="0"/>
              <a:t> -</a:t>
            </a:r>
            <a:r>
              <a:rPr lang="cs-CZ" sz="1200" dirty="0"/>
              <a:t> D-KURU. </a:t>
            </a:r>
            <a:r>
              <a:rPr lang="cs-CZ" sz="1200" i="1" dirty="0"/>
              <a:t>Wikipedia.cz</a:t>
            </a:r>
            <a:r>
              <a:rPr lang="cs-CZ" sz="1200" dirty="0"/>
              <a:t> [online]. [cit. 10.9.2012]. Dostupný na WWW: &lt;http://cs.wikipedia.org/wiki/Soubor:Arc_lamp-arc_2_PNr%C2%B00030.jpg&gt;.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/>
              <a:t>Obr.12</a:t>
            </a:r>
            <a:r>
              <a:rPr lang="cs-CZ" sz="1200" dirty="0"/>
              <a:t> - NEZNÁMÝ.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Soubor:Krizik_Arc_lamp.jpg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Obr.13</a:t>
            </a:r>
            <a:r>
              <a:rPr lang="cs-CZ" sz="1200" dirty="0" smtClean="0"/>
              <a:t> –</a:t>
            </a:r>
            <a:r>
              <a:rPr lang="cs-CZ" sz="1200" dirty="0"/>
              <a:t>ZACATECNIK. </a:t>
            </a:r>
            <a:r>
              <a:rPr lang="cs-CZ" sz="1200" i="1" dirty="0"/>
              <a:t>Wikipedia.cz</a:t>
            </a:r>
            <a:r>
              <a:rPr lang="cs-CZ" sz="1200" dirty="0"/>
              <a:t> [online]. [cit. 10.9.2012]. Dostupný na WWW: &lt;http://cs.wikipedia.org/wiki/</a:t>
            </a:r>
            <a:r>
              <a:rPr lang="cs-CZ" sz="1200" dirty="0" err="1"/>
              <a:t>Soubor:Telegraf.jpg</a:t>
            </a:r>
            <a:r>
              <a:rPr lang="cs-CZ" sz="1200" dirty="0"/>
              <a:t>&gt;. </a:t>
            </a: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cs-CZ" sz="1200" b="1" dirty="0" smtClean="0"/>
              <a:t>Obr.14</a:t>
            </a:r>
            <a:r>
              <a:rPr lang="cs-CZ" sz="1200" dirty="0" smtClean="0"/>
              <a:t> </a:t>
            </a:r>
            <a:r>
              <a:rPr lang="cs-CZ" sz="1200" dirty="0"/>
              <a:t>- NEZNÁMÝ.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&lt;http://cs.wikipedia.org/wiki/Soubor:1885Benz.jpg&gt;.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Obr.15 </a:t>
            </a:r>
            <a:r>
              <a:rPr lang="cs-CZ" sz="1200" dirty="0" smtClean="0"/>
              <a:t>- </a:t>
            </a:r>
            <a:r>
              <a:rPr lang="cs-CZ" sz="1200" dirty="0"/>
              <a:t>HTTP://CS.WIKIPEDIA.ORG/WIKI/SOUBOR:WRIGHTFLYER.JPG. </a:t>
            </a:r>
            <a:r>
              <a:rPr lang="cs-CZ" sz="1200" i="1" dirty="0"/>
              <a:t>Wikipedia.cz</a:t>
            </a:r>
            <a:r>
              <a:rPr lang="cs-CZ" sz="1200" dirty="0"/>
              <a:t> [online]. [cit. 10.9.2012]. Dostupný na WWW: &lt;http://cs.wikipedia.org/wiki/</a:t>
            </a:r>
            <a:r>
              <a:rPr lang="cs-CZ" sz="1200" dirty="0" err="1"/>
              <a:t>Soubor:Modernes_Telefon.jpg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Obr.16</a:t>
            </a:r>
            <a:r>
              <a:rPr lang="cs-CZ" sz="1200" dirty="0" smtClean="0"/>
              <a:t> -</a:t>
            </a:r>
            <a:r>
              <a:rPr lang="cs-CZ" sz="1200" dirty="0"/>
              <a:t>PUDELEK. </a:t>
            </a:r>
            <a:r>
              <a:rPr lang="cs-CZ" sz="1200" i="1" dirty="0"/>
              <a:t>Wikipedia.cz</a:t>
            </a:r>
            <a:r>
              <a:rPr lang="cs-CZ" sz="1200" dirty="0"/>
              <a:t> [online]. [cit. 10.9.2012]. Dostupný na WWW: &lt;http://cs.wikipedia.org/wiki/Soubor:NW_Pr%C3%A4sident_copy.jpg&gt;. </a:t>
            </a:r>
          </a:p>
        </p:txBody>
      </p:sp>
    </p:spTree>
    <p:extLst>
      <p:ext uri="{BB962C8B-B14F-4D97-AF65-F5344CB8AC3E}">
        <p14:creationId xmlns:p14="http://schemas.microsoft.com/office/powerpoint/2010/main" xmlns="" val="66965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320</TotalTime>
  <Words>766</Words>
  <Application>Microsoft Office PowerPoint</Application>
  <PresentationFormat>Předvádění na obrazovce (4:3)</PresentationFormat>
  <Paragraphs>129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ANOTACE</vt:lpstr>
      <vt:lpstr>OBSAH - KONEC 19. STOLETÍ</vt:lpstr>
      <vt:lpstr>ČESKÁ KULTURA KONCEM 19. STOLETÍ</vt:lpstr>
      <vt:lpstr>NÁRODNÍ DIVADLO</vt:lpstr>
      <vt:lpstr>NÁRODNÍ DIVADLO - FOTOGALERIE</vt:lpstr>
      <vt:lpstr>NOVÁ ENERGIE - ELEKTŘINA</vt:lpstr>
      <vt:lpstr>TECHNICKÉ VYNÁLEZY</vt:lpstr>
      <vt:lpstr>TEST – vyber správnou odpověď.</vt:lpstr>
      <vt:lpstr>ZDROJE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83</cp:revision>
  <dcterms:created xsi:type="dcterms:W3CDTF">2012-01-11T14:21:29Z</dcterms:created>
  <dcterms:modified xsi:type="dcterms:W3CDTF">2013-03-27T14:44:39Z</dcterms:modified>
</cp:coreProperties>
</file>