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70" r:id="rId3"/>
    <p:sldId id="264" r:id="rId4"/>
    <p:sldId id="265" r:id="rId5"/>
    <p:sldId id="266" r:id="rId6"/>
    <p:sldId id="267" r:id="rId7"/>
    <p:sldId id="268" r:id="rId8"/>
    <p:sldId id="272" r:id="rId9"/>
    <p:sldId id="27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710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ZAČÁTEK HUSITSKÝCH VÁLEK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VY_32_INOVACE_D_15_ZAČÁTEK HUSITSKÝCH VÁLEK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46" custLinFactNeighborY="-149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VY_32_INOVACE_D_15_ZAČÁTEK HUSITSKÝCH VÁLEK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84170" y="1512167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ZAČÁTEK HUSITSKÝCH VÁLEK </a:t>
          </a:r>
          <a:endParaRPr lang="cs-CZ" sz="2000" kern="1200" dirty="0"/>
        </a:p>
      </dsp:txBody>
      <dsp:txXfrm>
        <a:off x="1584170" y="1512167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2534457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Prezentace na interaktivní tabuli.</a:t>
            </a:r>
          </a:p>
          <a:p>
            <a:pPr marL="0" indent="0">
              <a:buNone/>
            </a:pPr>
            <a:r>
              <a:rPr lang="cs-CZ" sz="35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Prezentace slouží k výkladu nebo k procvičení učiva – </a:t>
            </a:r>
            <a:r>
              <a:rPr lang="cs-CZ" sz="3500" i="1" dirty="0" smtClean="0">
                <a:latin typeface="Times New Roman" pitchFamily="18" charset="0"/>
                <a:cs typeface="Times New Roman" pitchFamily="18" charset="0"/>
              </a:rPr>
              <a:t>ZAČÁTEK HUSITSKÝCH VÁLEK.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Součástí prezentace jsou jednoduché úkoly a krátký test.</a:t>
            </a:r>
          </a:p>
          <a:p>
            <a:pPr marL="0" indent="0">
              <a:buNone/>
            </a:pPr>
            <a:r>
              <a:rPr lang="cs-CZ" sz="35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Očekávaný výstup: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Seznámení se s učivem, upevnění a prohloubení znalostí.</a:t>
            </a:r>
          </a:p>
          <a:p>
            <a:pPr marL="0" indent="0">
              <a:buNone/>
            </a:pPr>
            <a:r>
              <a:rPr lang="cs-CZ" sz="35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i="1" dirty="0" smtClean="0">
                <a:latin typeface="Times New Roman" pitchFamily="18" charset="0"/>
                <a:cs typeface="Times New Roman" pitchFamily="18" charset="0"/>
              </a:rPr>
              <a:t>7. ročník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ZŠP</a:t>
            </a:r>
          </a:p>
          <a:p>
            <a:pPr marL="0" indent="0">
              <a:buNone/>
            </a:pPr>
            <a:r>
              <a:rPr lang="cs-CZ" sz="35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ověřen</a:t>
            </a:r>
            <a:r>
              <a:rPr lang="cs-CZ" sz="35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5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2.5. 2012</a:t>
            </a:r>
            <a:endParaRPr lang="cs-CZ" sz="3500" i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248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abriola" pitchFamily="82" charset="0"/>
                <a:cs typeface="Times New Roman" pitchFamily="18" charset="0"/>
              </a:rPr>
              <a:t>OBSAH – ZAČÁTEK HUSITSKÝCH VÁLEK</a:t>
            </a:r>
            <a:endParaRPr lang="cs-CZ" dirty="0">
              <a:latin typeface="Gabriola" pitchFamily="82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Gabriola" pitchFamily="82" charset="0"/>
              </a:rPr>
              <a:t>• </a:t>
            </a:r>
            <a:r>
              <a:rPr lang="cs-CZ" sz="4400" dirty="0" smtClean="0">
                <a:latin typeface="Gabriola" pitchFamily="82" charset="0"/>
              </a:rPr>
              <a:t>Smrt mistra Jana Husa.</a:t>
            </a:r>
          </a:p>
          <a:p>
            <a:pPr marL="0" indent="0">
              <a:buNone/>
            </a:pPr>
            <a:r>
              <a:rPr lang="cs-CZ" sz="4400" dirty="0" smtClean="0">
                <a:latin typeface="Gabriola" pitchFamily="82" charset="0"/>
              </a:rPr>
              <a:t>• Reakce Husových stoupenců – husitů.</a:t>
            </a:r>
          </a:p>
          <a:p>
            <a:pPr marL="0" indent="0">
              <a:buNone/>
            </a:pPr>
            <a:r>
              <a:rPr lang="cs-CZ" sz="4400" dirty="0" smtClean="0">
                <a:latin typeface="Gabriola" pitchFamily="82" charset="0"/>
              </a:rPr>
              <a:t>•</a:t>
            </a:r>
            <a:r>
              <a:rPr lang="cs-CZ" sz="4400" dirty="0">
                <a:latin typeface="Gabriola" pitchFamily="82" charset="0"/>
              </a:rPr>
              <a:t> </a:t>
            </a:r>
            <a:r>
              <a:rPr lang="cs-CZ" sz="4400" dirty="0" smtClean="0">
                <a:latin typeface="Gabriola" pitchFamily="82" charset="0"/>
              </a:rPr>
              <a:t>Symbol husitství.</a:t>
            </a:r>
          </a:p>
          <a:p>
            <a:pPr marL="0" indent="0">
              <a:buNone/>
            </a:pPr>
            <a:r>
              <a:rPr lang="cs-CZ" sz="4400" dirty="0" smtClean="0">
                <a:latin typeface="Gabriola" pitchFamily="82" charset="0"/>
              </a:rPr>
              <a:t>• Město Tábor.</a:t>
            </a:r>
          </a:p>
          <a:p>
            <a:pPr marL="0" indent="0">
              <a:buNone/>
            </a:pPr>
            <a:r>
              <a:rPr lang="cs-CZ" sz="4400" dirty="0" smtClean="0">
                <a:latin typeface="Gabriola" pitchFamily="82" charset="0"/>
              </a:rPr>
              <a:t>• Jan Žižka z Trocnova</a:t>
            </a:r>
          </a:p>
          <a:p>
            <a:pPr marL="0" indent="0">
              <a:buNone/>
            </a:pPr>
            <a:endParaRPr lang="cs-CZ" sz="4400" dirty="0"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62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abriola" pitchFamily="82" charset="0"/>
              </a:rPr>
              <a:t>SMRT MISTRA JANA HUSA</a:t>
            </a:r>
            <a:endParaRPr lang="cs-CZ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Mistr Jan Hus byl upálen jako kacíř, protože své myšlenky neodvolal.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  <a:latin typeface="Gabriola" pitchFamily="82" charset="0"/>
              </a:rPr>
              <a:t>Zemřel 6. července 1415 v Kostnici.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Jeho popel nebyl pohřben, ale vysypán do řeky Rýn.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Gabriola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861048"/>
            <a:ext cx="1835065" cy="2872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04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abriola" pitchFamily="82" charset="0"/>
              </a:rPr>
              <a:t>REAKCE HUSOVÝCH STOUPENCŮ</a:t>
            </a:r>
            <a:endParaRPr lang="cs-CZ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Gabriola" pitchFamily="82" charset="0"/>
              </a:rPr>
              <a:t>Stoupenci mistra Jana Husa byli jeho smrtí velmi rozhořčeni.</a:t>
            </a:r>
          </a:p>
          <a:p>
            <a:pPr marL="0" indent="0" algn="ctr">
              <a:buNone/>
            </a:pP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Gabriola" pitchFamily="82" charset="0"/>
              </a:rPr>
              <a:t>Rozzlobení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Gabriola" pitchFamily="82" charset="0"/>
              </a:rPr>
              <a:t>husité přepadali a vypalovali kláštery, fary a domy bohatých měšťanů.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Gabriola" pitchFamily="82" charset="0"/>
              </a:rPr>
              <a:t>Potrestali všechny, o kterých si mysleli,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Gabriola" pitchFamily="82" charset="0"/>
              </a:rPr>
              <a:t>že mají vinu na Husově upálení.</a:t>
            </a:r>
          </a:p>
          <a:p>
            <a:pPr marL="0" indent="0">
              <a:buNone/>
            </a:pPr>
            <a:endParaRPr lang="cs-CZ" sz="3600" dirty="0">
              <a:latin typeface="Gabriola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17032"/>
            <a:ext cx="2119114" cy="2982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229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abriola" pitchFamily="82" charset="0"/>
              </a:rPr>
              <a:t>SYMBOL HUSITSVÍ</a:t>
            </a:r>
            <a:endParaRPr lang="cs-CZ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Symbolem husitství byl </a:t>
            </a:r>
            <a:r>
              <a:rPr lang="cs-CZ" sz="4400" dirty="0" smtClean="0">
                <a:solidFill>
                  <a:srgbClr val="FF0000"/>
                </a:solidFill>
                <a:latin typeface="Gabriola" pitchFamily="82" charset="0"/>
              </a:rPr>
              <a:t>KALICH</a:t>
            </a: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.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Husité při bohoslužbě přijímali „pod obojí“, což znamená tělo Kristovo jako hostie a krev Ježíše jako víno.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Gabriola" pitchFamily="82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933056"/>
            <a:ext cx="3540898" cy="2665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137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abriola" pitchFamily="82" charset="0"/>
              </a:rPr>
              <a:t>MĚSTO TÁBOR</a:t>
            </a:r>
            <a:endParaRPr lang="cs-CZ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V roce 1420 husité založili svoje vlastní město – </a:t>
            </a:r>
            <a:r>
              <a:rPr lang="cs-CZ" dirty="0" smtClean="0">
                <a:solidFill>
                  <a:srgbClr val="FF0000"/>
                </a:solidFill>
                <a:latin typeface="Gabriola" pitchFamily="82" charset="0"/>
              </a:rPr>
              <a:t>TÁBOR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Peníze utržené za prodaný majetek dávali na náměstí do kádí.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Z těchto peněz se společně se živili, stavěli domy a pořizovali výzbroj.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Gabriola" pitchFamily="82" charset="0"/>
              </a:rPr>
              <a:t>Spoj obrázek s popisem: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Gabriola" pitchFamily="82" charset="0"/>
              </a:rPr>
              <a:t>Znak města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Gabriola" pitchFamily="82" charset="0"/>
              </a:rPr>
              <a:t>Náměstí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Gabriola" pitchFamily="82" charset="0"/>
              </a:rPr>
              <a:t>Vlajka města</a:t>
            </a:r>
          </a:p>
          <a:p>
            <a:pPr>
              <a:buFontTx/>
              <a:buChar char="-"/>
            </a:pPr>
            <a:endParaRPr lang="cs-CZ" sz="2800" dirty="0" smtClean="0">
              <a:solidFill>
                <a:schemeClr val="accent2">
                  <a:lumMod val="50000"/>
                </a:schemeClr>
              </a:solidFill>
              <a:latin typeface="Gabriola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  <a:latin typeface="Gabriola" pitchFamily="82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96090"/>
            <a:ext cx="1937792" cy="145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821" y="5085184"/>
            <a:ext cx="1324550" cy="1561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132684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163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abriola" pitchFamily="82" charset="0"/>
              </a:rPr>
              <a:t>JAN ŽIŽKA Z TROCNOVA</a:t>
            </a:r>
            <a:endParaRPr lang="cs-CZ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Byl zkušený válečník, který se postavil do čela husitských vojsk.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                                       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Žižkův rodový znak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Gabriola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51402"/>
            <a:ext cx="2881822" cy="361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77860"/>
            <a:ext cx="2803770" cy="356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096" y="3645024"/>
            <a:ext cx="1804789" cy="2735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798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abriola" pitchFamily="82" charset="0"/>
              </a:rPr>
              <a:t>TEST – NESPRÁVNÉ ŠKRTNI.</a:t>
            </a:r>
            <a:endParaRPr lang="cs-CZ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1. Mistr Jan Hus byl upálen v:  </a:t>
            </a:r>
            <a:r>
              <a:rPr lang="cs-CZ" sz="4000" dirty="0" smtClean="0">
                <a:latin typeface="Gabriola" pitchFamily="82" charset="0"/>
              </a:rPr>
              <a:t>Kostnici   Liberci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2. Rok upálení:  </a:t>
            </a:r>
            <a:r>
              <a:rPr lang="cs-CZ" sz="4000" dirty="0" smtClean="0">
                <a:latin typeface="Gabriola" pitchFamily="82" charset="0"/>
              </a:rPr>
              <a:t>1425        1515       1415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3. Byl upálen jako:  </a:t>
            </a:r>
            <a:r>
              <a:rPr lang="cs-CZ" sz="4000" dirty="0" smtClean="0">
                <a:latin typeface="Gabriola" pitchFamily="82" charset="0"/>
              </a:rPr>
              <a:t>zločinec  kacíř   zloděj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4. Znak husitů byl:  </a:t>
            </a:r>
            <a:r>
              <a:rPr lang="cs-CZ" sz="4000" dirty="0" smtClean="0">
                <a:latin typeface="Gabriola" pitchFamily="82" charset="0"/>
              </a:rPr>
              <a:t>talíř   hrnek  kalich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5. Husité založili město:  </a:t>
            </a:r>
            <a:r>
              <a:rPr lang="cs-CZ" sz="4000" dirty="0" smtClean="0">
                <a:latin typeface="Gabriola" pitchFamily="82" charset="0"/>
              </a:rPr>
              <a:t>Trutnov  Tábor  Tachov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Gabriola" pitchFamily="82" charset="0"/>
              </a:rPr>
              <a:t>6. Husité užívali majetek:  </a:t>
            </a:r>
            <a:r>
              <a:rPr lang="cs-CZ" sz="4000" dirty="0" smtClean="0">
                <a:latin typeface="Gabriola" pitchFamily="82" charset="0"/>
              </a:rPr>
              <a:t>zvlášť  společně </a:t>
            </a:r>
            <a:endParaRPr lang="cs-CZ" sz="4000" dirty="0">
              <a:latin typeface="Gabriola" pitchFamily="82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877669" y="1609403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5660504" y="2399184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164832" y="306896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926832" y="378904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211416" y="450912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964349" y="522920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34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200" i="1" dirty="0" smtClean="0"/>
              <a:t>Obr.1 –NEZNÁMÝ.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[online</a:t>
            </a:r>
            <a:r>
              <a:rPr lang="cs-CZ" sz="1200" dirty="0"/>
              <a:t>]. [cit. 1.6.2012]. Dostupný na WWW: http://cs.wikipedia.org/wiki/Soubor:Jan_Hus_at_the_Stake.jpg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1200" i="1" dirty="0" smtClean="0"/>
              <a:t>Obr.2 – MUTICH.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1.6.2012]. Dostupný na WWW: &lt;http://cs.wikipedia.org/wiki/Soubor:Muttich,_Kamil_Vladislav_-_Mistr_Jan_Hus_na_hranici_v_Kostnici_1415.jpg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Obr.3 </a:t>
            </a:r>
            <a:r>
              <a:rPr lang="cs-CZ" sz="1200" dirty="0"/>
              <a:t>- HOODINSKI.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12.9.2012]. Dostupný na WWW: &lt;http://commons.wikimedia.org/wiki/</a:t>
            </a:r>
            <a:r>
              <a:rPr lang="cs-CZ" sz="1200" dirty="0" err="1"/>
              <a:t>File:Hussite_banner.svg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Obr.4 - </a:t>
            </a:r>
            <a:r>
              <a:rPr lang="cs-CZ" sz="1200" dirty="0"/>
              <a:t>BORAK, </a:t>
            </a:r>
            <a:r>
              <a:rPr lang="cs-CZ" sz="1200" dirty="0" err="1"/>
              <a:t>Matt</a:t>
            </a:r>
            <a:r>
              <a:rPr lang="cs-CZ" sz="1200" dirty="0"/>
              <a:t>.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</a:t>
            </a:r>
            <a:r>
              <a:rPr lang="cs-CZ" sz="1200" dirty="0" smtClean="0"/>
              <a:t>[online</a:t>
            </a:r>
            <a:r>
              <a:rPr lang="cs-CZ" sz="1200" dirty="0"/>
              <a:t>]. [cit. 12.9.2012]. Dostupný na WWW: &lt;http://cs.wikipedia.org/wiki/</a:t>
            </a:r>
            <a:r>
              <a:rPr lang="cs-CZ" sz="1200" dirty="0" err="1"/>
              <a:t>Soubor:Tabor,Czech_Republic.jpg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Obr.5 – NEZNÁMÝ.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1.6.2012]. Dostupný na WWW: &lt;http://cs.wikipedia.org/wiki/</a:t>
            </a:r>
            <a:r>
              <a:rPr lang="cs-CZ" sz="1200" dirty="0" err="1"/>
              <a:t>Soubor:Tabor_CoA_CZ.png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Obr.6 – NEZNÁMÝ.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1.6.2012]. Dostupný na WWW: &lt;http://cs.wikipedia.org/wiki/Soubor:Vlajka_m%C4%9Bsta_T%C3%A1bor.gif&gt;.  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Obr.7 </a:t>
            </a:r>
            <a:r>
              <a:rPr lang="cs-CZ" sz="1200" dirty="0"/>
              <a:t>- VILÍMEK, Jan.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15.9.2012]. Dostupný na WWW: &lt;http://cs.wikipedia.org/wiki/Soubor:Jan_Vil%C3%ADmek_-_Jan_%C5%BDi%C5%BEka_z_Trocnova.jpg&gt;.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Obr.8 - </a:t>
            </a:r>
            <a:r>
              <a:rPr lang="cs-CZ" sz="1200" dirty="0"/>
              <a:t>ALEŠ, Mikoláš.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15.9.2012]. Dostupný na WWW: &lt;http://cs.wikipedia.org/wiki/</a:t>
            </a:r>
            <a:r>
              <a:rPr lang="cs-CZ" sz="1200" dirty="0" err="1"/>
              <a:t>Soubor:Mikolas_ales_zizka.jpg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Obr. </a:t>
            </a:r>
            <a:r>
              <a:rPr lang="cs-CZ" sz="1200" dirty="0"/>
              <a:t>9 - SEDLÁČEK, August.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15.9.2012]. Dostupný na WWW: &lt;http://cs.wikipedia.org/wiki/Soubor:%C5%BDi%C5%BEka_Jan-Coat_of_Arms.png&gt;. </a:t>
            </a:r>
          </a:p>
        </p:txBody>
      </p:sp>
    </p:spTree>
    <p:extLst>
      <p:ext uri="{BB962C8B-B14F-4D97-AF65-F5344CB8AC3E}">
        <p14:creationId xmlns:p14="http://schemas.microsoft.com/office/powerpoint/2010/main" val="123688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284</TotalTime>
  <Words>568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YamatoPainting</vt:lpstr>
      <vt:lpstr>Prezentace aplikace PowerPoint</vt:lpstr>
      <vt:lpstr>ANOTACE</vt:lpstr>
      <vt:lpstr>OBSAH – ZAČÁTEK HUSITSKÝCH VÁLEK</vt:lpstr>
      <vt:lpstr>SMRT MISTRA JANA HUSA</vt:lpstr>
      <vt:lpstr>REAKCE HUSOVÝCH STOUPENCŮ</vt:lpstr>
      <vt:lpstr>SYMBOL HUSITSVÍ</vt:lpstr>
      <vt:lpstr>MĚSTO TÁBOR</vt:lpstr>
      <vt:lpstr>JAN ŽIŽKA Z TROCNOVA</vt:lpstr>
      <vt:lpstr>TEST – NESPRÁVNÉ ŠKRTNI.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57</cp:revision>
  <dcterms:created xsi:type="dcterms:W3CDTF">2011-06-20T10:40:08Z</dcterms:created>
  <dcterms:modified xsi:type="dcterms:W3CDTF">2013-03-18T12:45:36Z</dcterms:modified>
</cp:coreProperties>
</file>