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66" r:id="rId3"/>
    <p:sldId id="257" r:id="rId4"/>
    <p:sldId id="258" r:id="rId5"/>
    <p:sldId id="259" r:id="rId6"/>
    <p:sldId id="260" r:id="rId7"/>
    <p:sldId id="261" r:id="rId8"/>
    <p:sldId id="264" r:id="rId9"/>
    <p:sldId id="265" r:id="rId10"/>
    <p:sldId id="267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13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VY_32_INOVACE_D_16 _SVĚTOVÉ KOLONIE, ZAČÁTEK I. SVĚTOVÉ VÁLKY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praktická a mateřská škola Toužim,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smtClean="0"/>
            <a:t>Marcela Kaderová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SVĚTOVÉ KOLONIE, ZAČÁTEK I. SV. </a:t>
          </a:r>
          <a:r>
            <a:rPr lang="cs-CZ" sz="2000" smtClean="0"/>
            <a:t>VÁLKY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CZ.1.07/1.4.00/21.0613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1162" custLinFactNeighborY="540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223391A-0C7D-4D93-9282-A540513BCBD9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41BACE7-4163-46E8-8CB8-DB20F658DFD1}" type="presOf" srcId="{D1B46980-6531-4606-95E6-44980827E919}" destId="{6140AFEC-043D-4C43-A2F9-D0F5331DF3A3}" srcOrd="0" destOrd="0" presId="urn:microsoft.com/office/officeart/2005/8/layout/target3"/>
    <dgm:cxn modelId="{1AFEA98E-7AF9-40B8-8A2C-600F78CF0AFB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5F4E176-4E82-4A39-A43B-2468E97E77D7}" type="presOf" srcId="{B651F6E3-6281-48DB-9319-2AEAFDAE7572}" destId="{619D679B-A015-4ECF-8348-D1034C574F40}" srcOrd="0" destOrd="0" presId="urn:microsoft.com/office/officeart/2005/8/layout/target3"/>
    <dgm:cxn modelId="{71C6DF3B-FCEA-4C80-B5C4-26151B1AC142}" type="presOf" srcId="{757F3AB3-0718-4624-B441-E567A8F0AB56}" destId="{333A1088-737F-45CB-B68E-254E46348037}" srcOrd="0" destOrd="0" presId="urn:microsoft.com/office/officeart/2005/8/layout/target3"/>
    <dgm:cxn modelId="{FDE6DFC2-698C-4453-BA2C-AA68A31D295C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44431FC-C1BA-4047-A337-5A675AA6CF52}" type="presOf" srcId="{4C35D32F-0EAB-4CD7-82EE-45574DC2A586}" destId="{8BEBB6EC-1DAA-4CAC-8A25-BC0FCBD5DBD5}" srcOrd="0" destOrd="0" presId="urn:microsoft.com/office/officeart/2005/8/layout/target3"/>
    <dgm:cxn modelId="{7A9E26E2-9A57-44B1-8D4C-7A72DC916BE6}" type="presOf" srcId="{4C35D32F-0EAB-4CD7-82EE-45574DC2A586}" destId="{890E4F0B-2866-4A3F-A3C7-2A14B1797930}" srcOrd="1" destOrd="0" presId="urn:microsoft.com/office/officeart/2005/8/layout/target3"/>
    <dgm:cxn modelId="{2B0BFC99-5CB6-4ECC-B626-39E0A1BA3AE7}" type="presOf" srcId="{D8197B8C-B260-4A16-BDF4-0947B075E274}" destId="{25B08C86-7E15-44DC-BE7F-FFB55DD49D12}" srcOrd="0" destOrd="0" presId="urn:microsoft.com/office/officeart/2005/8/layout/target3"/>
    <dgm:cxn modelId="{A68484C8-C7FE-4383-BA5B-7C5EA2471734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1F5C43A-36D4-4834-807E-021324D55833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BE5AB8E-ED9C-49FF-9194-05D171FEA408}" type="presParOf" srcId="{333A1088-737F-45CB-B68E-254E46348037}" destId="{F5ABB229-8D3B-4694-996A-96F23CF14429}" srcOrd="0" destOrd="0" presId="urn:microsoft.com/office/officeart/2005/8/layout/target3"/>
    <dgm:cxn modelId="{EECA4928-96DC-426A-9310-8EA30D8208FE}" type="presParOf" srcId="{333A1088-737F-45CB-B68E-254E46348037}" destId="{F41139FD-01EE-4571-8B17-4FB00FC51163}" srcOrd="1" destOrd="0" presId="urn:microsoft.com/office/officeart/2005/8/layout/target3"/>
    <dgm:cxn modelId="{A9160B83-C518-4941-B06C-E2FB226ACA27}" type="presParOf" srcId="{333A1088-737F-45CB-B68E-254E46348037}" destId="{D005CE8C-CC26-4C3E-AC11-E15060ECD759}" srcOrd="2" destOrd="0" presId="urn:microsoft.com/office/officeart/2005/8/layout/target3"/>
    <dgm:cxn modelId="{B742D7BE-E576-49C9-A24F-B3CA89304F95}" type="presParOf" srcId="{333A1088-737F-45CB-B68E-254E46348037}" destId="{2C702D82-9B77-49B7-9568-BB8EB47C3372}" srcOrd="3" destOrd="0" presId="urn:microsoft.com/office/officeart/2005/8/layout/target3"/>
    <dgm:cxn modelId="{43B66476-4604-4FC2-8BD2-984E548C4866}" type="presParOf" srcId="{333A1088-737F-45CB-B68E-254E46348037}" destId="{A52A0455-90FF-4808-ABD0-F02540D31D5A}" srcOrd="4" destOrd="0" presId="urn:microsoft.com/office/officeart/2005/8/layout/target3"/>
    <dgm:cxn modelId="{226ADD41-9133-4A49-80F2-1FCEF138337D}" type="presParOf" srcId="{333A1088-737F-45CB-B68E-254E46348037}" destId="{6140AFEC-043D-4C43-A2F9-D0F5331DF3A3}" srcOrd="5" destOrd="0" presId="urn:microsoft.com/office/officeart/2005/8/layout/target3"/>
    <dgm:cxn modelId="{B5B91CA1-FB56-47DB-B1DF-237F43C95A72}" type="presParOf" srcId="{333A1088-737F-45CB-B68E-254E46348037}" destId="{9358AC05-5D7D-4327-9F80-1AD486AEA664}" srcOrd="6" destOrd="0" presId="urn:microsoft.com/office/officeart/2005/8/layout/target3"/>
    <dgm:cxn modelId="{2BF43C3A-AFD3-4C83-A451-32ABF696A9D2}" type="presParOf" srcId="{333A1088-737F-45CB-B68E-254E46348037}" destId="{313FC574-E1CD-4FB4-B054-0B805CE0447D}" srcOrd="7" destOrd="0" presId="urn:microsoft.com/office/officeart/2005/8/layout/target3"/>
    <dgm:cxn modelId="{9F2A7720-D353-498C-A2B1-49EE8BBB1880}" type="presParOf" srcId="{333A1088-737F-45CB-B68E-254E46348037}" destId="{619D679B-A015-4ECF-8348-D1034C574F40}" srcOrd="8" destOrd="0" presId="urn:microsoft.com/office/officeart/2005/8/layout/target3"/>
    <dgm:cxn modelId="{D12298B9-E79B-49B4-9B7F-FD7D64AB8324}" type="presParOf" srcId="{333A1088-737F-45CB-B68E-254E46348037}" destId="{322283A8-4A27-4CDA-BAE3-F381106A9174}" srcOrd="9" destOrd="0" presId="urn:microsoft.com/office/officeart/2005/8/layout/target3"/>
    <dgm:cxn modelId="{4B6CBC5F-82B2-42F5-86D3-E8F74AE81604}" type="presParOf" srcId="{333A1088-737F-45CB-B68E-254E46348037}" destId="{FFC9F71D-1B4F-4AD9-A4A6-86ADEFC8AF5C}" srcOrd="10" destOrd="0" presId="urn:microsoft.com/office/officeart/2005/8/layout/target3"/>
    <dgm:cxn modelId="{602562E1-4921-4CDA-8E78-6DEF0970CBBE}" type="presParOf" srcId="{333A1088-737F-45CB-B68E-254E46348037}" destId="{25B08C86-7E15-44DC-BE7F-FFB55DD49D12}" srcOrd="11" destOrd="0" presId="urn:microsoft.com/office/officeart/2005/8/layout/target3"/>
    <dgm:cxn modelId="{45B8F040-7F04-45CF-AB3A-41ED0B6087F2}" type="presParOf" srcId="{333A1088-737F-45CB-B68E-254E46348037}" destId="{76644BE8-9D7C-4C09-B250-3D10AF48CBB7}" srcOrd="12" destOrd="0" presId="urn:microsoft.com/office/officeart/2005/8/layout/target3"/>
    <dgm:cxn modelId="{0C06423A-5B5B-4B30-AE12-487498CD0E8B}" type="presParOf" srcId="{333A1088-737F-45CB-B68E-254E46348037}" destId="{EE85B701-7295-41C0-BA7A-34D3756A2AE6}" srcOrd="13" destOrd="0" presId="urn:microsoft.com/office/officeart/2005/8/layout/target3"/>
    <dgm:cxn modelId="{99269EC1-E5AB-407A-89ED-38C09641F8DF}" type="presParOf" srcId="{333A1088-737F-45CB-B68E-254E46348037}" destId="{8BEBB6EC-1DAA-4CAC-8A25-BC0FCBD5DBD5}" srcOrd="14" destOrd="0" presId="urn:microsoft.com/office/officeart/2005/8/layout/target3"/>
    <dgm:cxn modelId="{B0F4CDEA-3887-4D31-B03C-03A868F6AFB9}" type="presParOf" srcId="{333A1088-737F-45CB-B68E-254E46348037}" destId="{AED2198E-93D5-4001-81B4-73124B309672}" srcOrd="15" destOrd="0" presId="urn:microsoft.com/office/officeart/2005/8/layout/target3"/>
    <dgm:cxn modelId="{B648FBB3-1A12-44FA-A562-9AE62D078675}" type="presParOf" srcId="{333A1088-737F-45CB-B68E-254E46348037}" destId="{2BE915AB-18AA-4053-B92C-3BFC9ED204BB}" srcOrd="16" destOrd="0" presId="urn:microsoft.com/office/officeart/2005/8/layout/target3"/>
    <dgm:cxn modelId="{2204A947-D0DA-49D2-85B3-F13E8EEFAE45}" type="presParOf" srcId="{333A1088-737F-45CB-B68E-254E46348037}" destId="{6BB5E863-4638-4E1D-BFDE-399D028AC4ED}" srcOrd="17" destOrd="0" presId="urn:microsoft.com/office/officeart/2005/8/layout/target3"/>
    <dgm:cxn modelId="{06DE1FE3-E0B1-4F7E-AAD4-8D19E6A18154}" type="presParOf" srcId="{333A1088-737F-45CB-B68E-254E46348037}" destId="{5A5FFA88-C948-4069-8E93-59FA12366E83}" srcOrd="18" destOrd="0" presId="urn:microsoft.com/office/officeart/2005/8/layout/target3"/>
    <dgm:cxn modelId="{E09DCBE7-A510-48A8-A6AD-11D3A9853FF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600400" cy="3600400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algn="tl" rotWithShape="0">
            <a:srgbClr val="000000">
              <a:alpha val="50000"/>
            </a:srgbClr>
          </a:outerShdw>
        </a:effectLst>
        <a:scene3d>
          <a:camera prst="orthographicFront"/>
          <a:lightRig rig="soft" dir="t">
            <a:rot lat="0" lon="0" rev="18000000"/>
          </a:lightRig>
        </a:scene3d>
        <a:sp3d prstMaterial="dkEdge">
          <a:bevelT w="73660" h="4445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84395" y="0"/>
          <a:ext cx="6477444" cy="360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praktická a mateřská škola Toužim, příspěvková organizace</a:t>
          </a:r>
          <a:endParaRPr lang="cs-CZ" sz="2000" kern="1200" dirty="0"/>
        </a:p>
      </dsp:txBody>
      <dsp:txXfrm>
        <a:off x="1784395" y="0"/>
        <a:ext cx="6477444" cy="576063"/>
      </dsp:txXfrm>
    </dsp:sp>
    <dsp:sp modelId="{A52A0455-90FF-4808-ABD0-F02540D31D5A}">
      <dsp:nvSpPr>
        <dsp:cNvPr id="0" name=""/>
        <dsp:cNvSpPr/>
      </dsp:nvSpPr>
      <dsp:spPr>
        <a:xfrm>
          <a:off x="378041" y="576063"/>
          <a:ext cx="2844316" cy="2844316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algn="tl" rotWithShape="0">
            <a:srgbClr val="000000">
              <a:alpha val="50000"/>
            </a:srgbClr>
          </a:outerShdw>
        </a:effectLst>
        <a:scene3d>
          <a:camera prst="orthographicFront"/>
          <a:lightRig rig="soft" dir="t">
            <a:rot lat="0" lon="0" rev="18000000"/>
          </a:lightRig>
        </a:scene3d>
        <a:sp3d prstMaterial="dkEdge">
          <a:bevelT w="73660" h="4445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800200" y="576063"/>
          <a:ext cx="6477444" cy="28443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smtClean="0"/>
            <a:t>Marcela Kaderová </a:t>
          </a:r>
          <a:endParaRPr lang="cs-CZ" sz="2000" kern="1200" dirty="0"/>
        </a:p>
      </dsp:txBody>
      <dsp:txXfrm>
        <a:off x="1800200" y="576063"/>
        <a:ext cx="6477444" cy="576063"/>
      </dsp:txXfrm>
    </dsp:sp>
    <dsp:sp modelId="{313FC574-E1CD-4FB4-B054-0B805CE0447D}">
      <dsp:nvSpPr>
        <dsp:cNvPr id="0" name=""/>
        <dsp:cNvSpPr/>
      </dsp:nvSpPr>
      <dsp:spPr>
        <a:xfrm>
          <a:off x="756083" y="1152127"/>
          <a:ext cx="2088232" cy="2088232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algn="tl" rotWithShape="0">
            <a:srgbClr val="000000">
              <a:alpha val="50000"/>
            </a:srgbClr>
          </a:outerShdw>
        </a:effectLst>
        <a:scene3d>
          <a:camera prst="orthographicFront"/>
          <a:lightRig rig="soft" dir="t">
            <a:rot lat="0" lon="0" rev="18000000"/>
          </a:lightRig>
        </a:scene3d>
        <a:sp3d prstMaterial="dkEdge">
          <a:bevelT w="73660" h="4445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800200" y="1152127"/>
          <a:ext cx="6477444" cy="20882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VY_32_INOVACE_D_16 _SVĚTOVÉ KOLONIE, ZAČÁTEK I. SVĚTOVÉ VÁLKY</a:t>
          </a:r>
          <a:endParaRPr lang="cs-CZ" sz="2000" kern="1200" dirty="0"/>
        </a:p>
      </dsp:txBody>
      <dsp:txXfrm>
        <a:off x="1800200" y="1152127"/>
        <a:ext cx="6477444" cy="576064"/>
      </dsp:txXfrm>
    </dsp:sp>
    <dsp:sp modelId="{FFC9F71D-1B4F-4AD9-A4A6-86ADEFC8AF5C}">
      <dsp:nvSpPr>
        <dsp:cNvPr id="0" name=""/>
        <dsp:cNvSpPr/>
      </dsp:nvSpPr>
      <dsp:spPr>
        <a:xfrm>
          <a:off x="1134126" y="1728192"/>
          <a:ext cx="1332147" cy="1332147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algn="tl" rotWithShape="0">
            <a:srgbClr val="000000">
              <a:alpha val="50000"/>
            </a:srgbClr>
          </a:outerShdw>
        </a:effectLst>
        <a:scene3d>
          <a:camera prst="orthographicFront"/>
          <a:lightRig rig="soft" dir="t">
            <a:rot lat="0" lon="0" rev="18000000"/>
          </a:lightRig>
        </a:scene3d>
        <a:sp3d prstMaterial="dkEdge">
          <a:bevelT w="73660" h="4445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24932" y="1800194"/>
          <a:ext cx="6477444" cy="13321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SVĚTOVÉ KOLONIE, ZAČÁTEK I. SV. </a:t>
          </a:r>
          <a:r>
            <a:rPr lang="cs-CZ" sz="2000" kern="1200" smtClean="0"/>
            <a:t>VÁLKY </a:t>
          </a:r>
          <a:endParaRPr lang="cs-CZ" sz="2000" kern="1200" dirty="0"/>
        </a:p>
      </dsp:txBody>
      <dsp:txXfrm>
        <a:off x="1724932" y="1800194"/>
        <a:ext cx="6477444" cy="576064"/>
      </dsp:txXfrm>
    </dsp:sp>
    <dsp:sp modelId="{EE85B701-7295-41C0-BA7A-34D3756A2AE6}">
      <dsp:nvSpPr>
        <dsp:cNvPr id="0" name=""/>
        <dsp:cNvSpPr/>
      </dsp:nvSpPr>
      <dsp:spPr>
        <a:xfrm>
          <a:off x="1512168" y="2304256"/>
          <a:ext cx="576063" cy="576063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algn="tl" rotWithShape="0">
            <a:srgbClr val="000000">
              <a:alpha val="50000"/>
            </a:srgbClr>
          </a:outerShdw>
        </a:effectLst>
        <a:scene3d>
          <a:camera prst="orthographicFront"/>
          <a:lightRig rig="soft" dir="t">
            <a:rot lat="0" lon="0" rev="18000000"/>
          </a:lightRig>
        </a:scene3d>
        <a:sp3d prstMaterial="dkEdge">
          <a:bevelT w="73660" h="4445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800200" y="2304256"/>
          <a:ext cx="6477444" cy="5760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CZ.1.07/1.4.00/21.0613</a:t>
          </a:r>
          <a:endParaRPr lang="cs-CZ" sz="2000" kern="1200" dirty="0"/>
        </a:p>
      </dsp:txBody>
      <dsp:txXfrm>
        <a:off x="1800200" y="2304256"/>
        <a:ext cx="6477444" cy="5760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A1782-9B99-4F08-84AE-770604F33CF5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03B5737-57B2-4B44-AEE8-2D28BDFB5833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8BAA1782-9B99-4F08-84AE-770604F33CF5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F03B5737-57B2-4B44-AEE8-2D28BDFB5833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A1782-9B99-4F08-84AE-770604F33CF5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B5737-57B2-4B44-AEE8-2D28BDFB583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A1782-9B99-4F08-84AE-770604F33CF5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B5737-57B2-4B44-AEE8-2D28BDFB583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B5737-57B2-4B44-AEE8-2D28BDFB583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A1782-9B99-4F08-84AE-770604F33CF5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A1782-9B99-4F08-84AE-770604F33CF5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B5737-57B2-4B44-AEE8-2D28BDFB583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A1782-9B99-4F08-84AE-770604F33CF5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B5737-57B2-4B44-AEE8-2D28BDFB58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8BAA1782-9B99-4F08-84AE-770604F33CF5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03B5737-57B2-4B44-AEE8-2D28BDFB583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A1782-9B99-4F08-84AE-770604F33CF5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03B5737-57B2-4B44-AEE8-2D28BDFB583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A1782-9B99-4F08-84AE-770604F33CF5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B5737-57B2-4B44-AEE8-2D28BDFB58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A1782-9B99-4F08-84AE-770604F33CF5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B5737-57B2-4B44-AEE8-2D28BDFB58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BAA1782-9B99-4F08-84AE-770604F33CF5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F03B5737-57B2-4B44-AEE8-2D28BDFB5833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Vlajka_Spojen%C3%A9ho_kr%C3%A1lovstv%C3%A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384488934"/>
              </p:ext>
            </p:extLst>
          </p:nvPr>
        </p:nvGraphicFramePr>
        <p:xfrm>
          <a:off x="614836" y="908720"/>
          <a:ext cx="8277644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  <a:solidFill>
            <a:srgbClr val="00B0F0"/>
          </a:solidFill>
        </p:spPr>
      </p:pic>
    </p:spTree>
    <p:extLst>
      <p:ext uri="{BB962C8B-B14F-4D97-AF65-F5344CB8AC3E}">
        <p14:creationId xmlns:p14="http://schemas.microsoft.com/office/powerpoint/2010/main" val="2311491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Druh učebního materiálu: </a:t>
            </a:r>
            <a:r>
              <a:rPr lang="cs-CZ" i="1" dirty="0" smtClean="0"/>
              <a:t>Prezentace na interaktivní tabuli.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Anotace:</a:t>
            </a:r>
            <a:r>
              <a:rPr lang="cs-CZ" dirty="0" smtClean="0"/>
              <a:t> </a:t>
            </a:r>
            <a:r>
              <a:rPr lang="cs-CZ" i="1" dirty="0" smtClean="0"/>
              <a:t>Prezentace slouží k výkladu nebo k procvičení učiva o světových koloniích a začátku I. </a:t>
            </a:r>
            <a:r>
              <a:rPr lang="cs-CZ" i="1" dirty="0"/>
              <a:t>s</a:t>
            </a:r>
            <a:r>
              <a:rPr lang="cs-CZ" i="1" dirty="0" smtClean="0"/>
              <a:t>větové války, součástí je jednoduchý test.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Očekávaný výstup: </a:t>
            </a:r>
            <a:r>
              <a:rPr lang="cs-CZ" i="1" dirty="0" smtClean="0"/>
              <a:t>Seznámení se s učivem, upevnění a prohloubení znalostí.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Ročník:</a:t>
            </a:r>
            <a:r>
              <a:rPr lang="cs-CZ" dirty="0" smtClean="0"/>
              <a:t> </a:t>
            </a:r>
            <a:r>
              <a:rPr lang="cs-CZ" i="1" dirty="0" smtClean="0"/>
              <a:t>8.ročník ZŠP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Materiál ověřen: </a:t>
            </a:r>
            <a:r>
              <a:rPr lang="cs-CZ" i="1" dirty="0" smtClean="0"/>
              <a:t>10.5. 2012</a:t>
            </a:r>
            <a:endParaRPr lang="cs-CZ" i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1393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51176"/>
          </a:xfrm>
        </p:spPr>
        <p:txBody>
          <a:bodyPr/>
          <a:lstStyle/>
          <a:p>
            <a:endParaRPr lang="cs-CZ" sz="3200" dirty="0" smtClean="0"/>
          </a:p>
          <a:p>
            <a:r>
              <a:rPr lang="cs-CZ" sz="32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vznik kolonií</a:t>
            </a:r>
          </a:p>
          <a:p>
            <a:r>
              <a:rPr lang="cs-CZ" sz="32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d</a:t>
            </a:r>
            <a:r>
              <a:rPr lang="cs-CZ" sz="32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obyvatelské země</a:t>
            </a:r>
          </a:p>
          <a:p>
            <a:r>
              <a:rPr lang="cs-CZ" sz="32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z</a:t>
            </a:r>
            <a:r>
              <a:rPr lang="cs-CZ" sz="32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isk bohatství</a:t>
            </a:r>
          </a:p>
          <a:p>
            <a:r>
              <a:rPr lang="cs-CZ" sz="32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b</a:t>
            </a:r>
            <a:r>
              <a:rPr lang="cs-CZ" sz="32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oj o kolonie</a:t>
            </a:r>
          </a:p>
          <a:p>
            <a:r>
              <a:rPr lang="cs-CZ" sz="32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a</a:t>
            </a:r>
            <a:r>
              <a:rPr lang="cs-CZ" sz="32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tentát na následníka rakouského trůnu</a:t>
            </a:r>
          </a:p>
          <a:p>
            <a:r>
              <a:rPr lang="cs-CZ" sz="32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d</a:t>
            </a:r>
            <a:r>
              <a:rPr lang="cs-CZ" sz="32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va nepřátelské tábory</a:t>
            </a:r>
          </a:p>
          <a:p>
            <a:endParaRPr lang="cs-CZ" sz="3200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620416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OBSAH  – světové kolonie</a:t>
            </a:r>
            <a:b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40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                - začátek I. </a:t>
            </a:r>
            <a:r>
              <a:rPr lang="cs-CZ" sz="4000" dirty="0">
                <a:solidFill>
                  <a:schemeClr val="accent2">
                    <a:lumMod val="75000"/>
                  </a:schemeClr>
                </a:solidFill>
              </a:rPr>
              <a:t>s</a:t>
            </a:r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větové války </a:t>
            </a:r>
            <a:endParaRPr lang="cs-CZ" sz="40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5248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Kolumbus objevil nový kontinent –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AMERIKU(1492).</a:t>
            </a:r>
          </a:p>
          <a:p>
            <a:endParaRPr lang="cs-CZ" dirty="0" smtClean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cs-CZ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Vojáci obsazují nová území –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vznikají kolonie.</a:t>
            </a:r>
          </a:p>
          <a:p>
            <a:endParaRPr lang="cs-CZ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cs-CZ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První kolonie získává Portugalsko a Španělsko.</a:t>
            </a:r>
          </a:p>
          <a:p>
            <a:endParaRPr lang="cs-CZ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cs-CZ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Další kolonie patří Anglii a Francii.</a:t>
            </a:r>
          </a:p>
          <a:p>
            <a:endParaRPr lang="cs-CZ" dirty="0" smtClean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VZNIK KOLONIÍ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3288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72344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DOBYVATELSKÉ ZEMĚ 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(vlajky , znaky)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Portugalsko</a:t>
            </a:r>
          </a:p>
          <a:p>
            <a:pPr marL="0" indent="0">
              <a:buNone/>
            </a:pPr>
            <a:r>
              <a:rPr lang="cs-CZ" dirty="0" smtClean="0"/>
              <a:t>                  </a:t>
            </a:r>
            <a:r>
              <a:rPr lang="cs-CZ" sz="900" dirty="0" smtClean="0"/>
              <a:t>                                                                                                                                                                                                               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2400" dirty="0" smtClean="0">
              <a:solidFill>
                <a:schemeClr val="accent3">
                  <a:lumMod val="40000"/>
                  <a:lumOff val="60000"/>
                </a:schemeClr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Španělsko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2400" dirty="0" smtClean="0">
              <a:solidFill>
                <a:schemeClr val="accent3">
                  <a:lumMod val="40000"/>
                  <a:lumOff val="60000"/>
                </a:schemeClr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accent3">
                  <a:lumMod val="40000"/>
                  <a:lumOff val="60000"/>
                </a:schemeClr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bg2">
                    <a:lumMod val="75000"/>
                  </a:schemeClr>
                </a:solidFill>
              </a:rPr>
              <a:t>Obě země měly kolonie v Jižní Americe.</a:t>
            </a:r>
            <a:endParaRPr lang="cs-CZ" sz="2400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Anglie (Velká Británie)</a:t>
            </a:r>
          </a:p>
          <a:p>
            <a:pPr marL="0" indent="0">
              <a:buNone/>
            </a:pPr>
            <a:endParaRPr lang="cs-CZ" sz="2400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sz="2400" dirty="0" smtClean="0">
              <a:solidFill>
                <a:schemeClr val="accent3">
                  <a:lumMod val="40000"/>
                  <a:lumOff val="60000"/>
                </a:schemeClr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Francie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>
              <a:solidFill>
                <a:schemeClr val="accent3">
                  <a:lumMod val="40000"/>
                  <a:lumOff val="60000"/>
                </a:schemeClr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accent3">
                  <a:lumMod val="40000"/>
                  <a:lumOff val="60000"/>
                </a:schemeClr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bg2">
                    <a:lumMod val="75000"/>
                  </a:schemeClr>
                </a:solidFill>
              </a:rPr>
              <a:t>Anglie měla kolonie v Severní Americe a </a:t>
            </a:r>
            <a:r>
              <a:rPr lang="cs-CZ" sz="2400" dirty="0">
                <a:solidFill>
                  <a:schemeClr val="bg2">
                    <a:lumMod val="75000"/>
                  </a:schemeClr>
                </a:solidFill>
              </a:rPr>
              <a:t>A</a:t>
            </a:r>
            <a:r>
              <a:rPr lang="cs-CZ" sz="2400" dirty="0" smtClean="0">
                <a:solidFill>
                  <a:schemeClr val="bg2">
                    <a:lumMod val="75000"/>
                  </a:schemeClr>
                </a:solidFill>
              </a:rPr>
              <a:t>ustrálii.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2">
                    <a:lumMod val="75000"/>
                  </a:schemeClr>
                </a:solidFill>
              </a:rPr>
              <a:t>Francie v Severní Americe a Africe.</a:t>
            </a:r>
          </a:p>
          <a:p>
            <a:pPr marL="0" indent="0">
              <a:buNone/>
            </a:pPr>
            <a:endParaRPr lang="cs-CZ" sz="2400" dirty="0" smtClean="0">
              <a:solidFill>
                <a:schemeClr val="bg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109289"/>
            <a:ext cx="1584176" cy="10585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9417" y="3528624"/>
            <a:ext cx="2112718" cy="16767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4108" y="3429000"/>
            <a:ext cx="1440160" cy="16376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4108" y="1844824"/>
            <a:ext cx="1440582" cy="13941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63206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  <p:bldP spid="1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ZISK BOHATSTVÍ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pPr marL="0" indent="0">
              <a:buNone/>
            </a:pPr>
            <a:r>
              <a:rPr lang="cs-CZ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Kolonizátoři získávali </a:t>
            </a:r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ze svých kolonií velké bohatství.</a:t>
            </a:r>
          </a:p>
          <a:p>
            <a:pPr marL="0" indent="0">
              <a:buNone/>
            </a:pPr>
            <a:endParaRPr lang="cs-CZ" dirty="0"/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ZLATO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STŘÍBRO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DRAHOKAMY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HEDVÁBÍ                                          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KOŘENÍ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ROSTLINY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NEROSTNÉ SUROVINY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STŘÍBRO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ZLATO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6168" y="4149080"/>
            <a:ext cx="1377544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3363" y="1340768"/>
            <a:ext cx="2203153" cy="1727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57317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Mezi státy v Evropě vzrůstá nepřátelství.</a:t>
            </a:r>
          </a:p>
          <a:p>
            <a:endParaRPr lang="cs-CZ" dirty="0" smtClean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Příčinou nepřátelství je rozdělení světových kolonií.</a:t>
            </a:r>
          </a:p>
          <a:p>
            <a:endParaRPr lang="cs-CZ" dirty="0" smtClean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Německo má kolonií málo.</a:t>
            </a:r>
          </a:p>
          <a:p>
            <a:endParaRPr lang="cs-CZ" dirty="0" smtClean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Německo chce získat nové kolonie.</a:t>
            </a:r>
          </a:p>
          <a:p>
            <a:endParaRPr lang="cs-CZ" dirty="0" smtClean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Evropské velmoci se připravují na válku.</a:t>
            </a:r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BOJ O KOLONIE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7722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332384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ATENTÁT NA RAKOUSKÉHO NÁSLEDNÍKA TRŮNU  </a:t>
            </a:r>
            <a:r>
              <a:rPr lang="cs-CZ" sz="28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záminka k rozpoutání I. světové války(1914)</a:t>
            </a:r>
            <a:endParaRPr lang="cs-CZ" sz="28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Rakousko – uherský císař  </a:t>
            </a:r>
          </a:p>
          <a:p>
            <a:pPr marL="0" indent="0" algn="ctr">
              <a:buNone/>
            </a:pPr>
            <a:r>
              <a:rPr lang="cs-CZ" dirty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 František Josef I.</a:t>
            </a:r>
            <a:endParaRPr lang="cs-CZ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Následník trůnu – 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František Ferdinand </a:t>
            </a:r>
            <a:r>
              <a:rPr lang="cs-CZ" dirty="0">
                <a:solidFill>
                  <a:schemeClr val="tx2">
                    <a:lumMod val="25000"/>
                  </a:schemeClr>
                </a:solidFill>
              </a:rPr>
              <a:t>d'Este</a:t>
            </a:r>
          </a:p>
          <a:p>
            <a:pPr marL="0" indent="0" algn="ctr">
              <a:buNone/>
            </a:pPr>
            <a:endParaRPr lang="cs-CZ" dirty="0">
              <a:solidFill>
                <a:schemeClr val="tx2">
                  <a:lumMod val="2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628800"/>
            <a:ext cx="1905000" cy="3314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628800"/>
            <a:ext cx="2664296" cy="33529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9481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DVA NEPŘÁTELSKÉ TÁBORY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TROJSPOLEK</a:t>
            </a:r>
          </a:p>
          <a:p>
            <a:pPr marL="0" indent="0" algn="ctr">
              <a:buNone/>
            </a:pPr>
            <a:endParaRPr lang="cs-CZ" dirty="0" smtClean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Německo</a:t>
            </a:r>
          </a:p>
          <a:p>
            <a:pPr>
              <a:buFontTx/>
              <a:buChar char="-"/>
            </a:pPr>
            <a:endParaRPr lang="cs-CZ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Rakousko – Uhersko</a:t>
            </a:r>
          </a:p>
          <a:p>
            <a:pPr>
              <a:buFontTx/>
              <a:buChar char="-"/>
            </a:pPr>
            <a:endParaRPr lang="cs-CZ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d</a:t>
            </a:r>
            <a:r>
              <a:rPr lang="cs-CZ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alší země</a:t>
            </a:r>
            <a:endParaRPr lang="cs-CZ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DOHODA</a:t>
            </a:r>
          </a:p>
          <a:p>
            <a:pPr marL="0" indent="0" algn="ctr">
              <a:buNone/>
            </a:pPr>
            <a:endParaRPr lang="cs-CZ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Anglie</a:t>
            </a:r>
          </a:p>
          <a:p>
            <a:pPr>
              <a:buFontTx/>
              <a:buChar char="-"/>
            </a:pPr>
            <a:endParaRPr lang="cs-CZ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Francie</a:t>
            </a:r>
          </a:p>
          <a:p>
            <a:pPr>
              <a:buFontTx/>
              <a:buChar char="-"/>
            </a:pPr>
            <a:endParaRPr lang="cs-CZ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Rusko</a:t>
            </a:r>
            <a:endParaRPr lang="cs-CZ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7973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1. Které státy vlastní první kolonie? 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ŠPANĚLSKO  IRSKO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       RAKOUSKO   PORTUGALSKO      ŠVÉDSKO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>
                    <a:lumMod val="95000"/>
                  </a:schemeClr>
                </a:solidFill>
              </a:rPr>
              <a:t>2. Z kolonií se dováží: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ZLATO  DŘEVO  PAPÍR  KOŘENÍ</a:t>
            </a:r>
          </a:p>
          <a:p>
            <a:pPr marL="0" indent="0">
              <a:buNone/>
            </a:pPr>
            <a:r>
              <a:rPr lang="cs-CZ" dirty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       HEDVÁBÍ  STŘÍBRO  UHLÍ  DRAHOKAMY 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>
                    <a:lumMod val="95000"/>
                  </a:schemeClr>
                </a:solidFill>
              </a:rPr>
              <a:t>3. Německo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CHCE – NECHCE </a:t>
            </a:r>
            <a:r>
              <a:rPr lang="cs-CZ" dirty="0" smtClean="0">
                <a:solidFill>
                  <a:schemeClr val="tx1">
                    <a:lumMod val="95000"/>
                  </a:schemeClr>
                </a:solidFill>
              </a:rPr>
              <a:t>získat kolonie.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>
                    <a:lumMod val="95000"/>
                  </a:schemeClr>
                </a:solidFill>
              </a:rPr>
              <a:t>4. Záminka k rozpoutání I. světové války byl atentát</a:t>
            </a:r>
          </a:p>
          <a:p>
            <a:pPr marL="0" indent="0">
              <a:buNone/>
            </a:pPr>
            <a:r>
              <a:rPr lang="cs-CZ" dirty="0">
                <a:solidFill>
                  <a:schemeClr val="tx1">
                    <a:lumMod val="9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1">
                    <a:lumMod val="95000"/>
                  </a:schemeClr>
                </a:solidFill>
              </a:rPr>
              <a:t>   na: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FRANTIŠKA JOSEFA         FERDINANDA de ESTE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>
                    <a:lumMod val="95000"/>
                  </a:schemeClr>
                </a:solidFill>
              </a:rPr>
              <a:t>5. Vojenské tábory stojící proti sobě byly: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TROJSPOLEK – DOHODA    ČTYŘSPOLEK -DOMLUVA  </a:t>
            </a:r>
            <a:endParaRPr lang="cs-CZ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TEST – vyber správnou odpověď 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" name="Veselý obličej 1"/>
          <p:cNvSpPr/>
          <p:nvPr/>
        </p:nvSpPr>
        <p:spPr>
          <a:xfrm>
            <a:off x="6373014" y="1484784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2627784" y="3356992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6084982" y="2852936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3275856" y="2852936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1763688" y="2852936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7668344" y="2382416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4089927" y="2399184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3995936" y="1968771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eselý obličej 16"/>
          <p:cNvSpPr/>
          <p:nvPr/>
        </p:nvSpPr>
        <p:spPr>
          <a:xfrm>
            <a:off x="7164288" y="4365104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eselý obličej 17"/>
          <p:cNvSpPr/>
          <p:nvPr/>
        </p:nvSpPr>
        <p:spPr>
          <a:xfrm>
            <a:off x="2555776" y="5301208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6863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7" grpId="0" animBg="1"/>
      <p:bldP spid="1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>
                <a:solidFill>
                  <a:schemeClr val="tx2">
                    <a:lumMod val="25000"/>
                  </a:schemeClr>
                </a:solidFill>
              </a:rPr>
              <a:t>- http</a:t>
            </a:r>
            <a:r>
              <a:rPr lang="cs-CZ" sz="1600" dirty="0">
                <a:solidFill>
                  <a:schemeClr val="tx2">
                    <a:lumMod val="25000"/>
                  </a:schemeClr>
                </a:solidFill>
              </a:rPr>
              <a:t>://</a:t>
            </a:r>
            <a:r>
              <a:rPr lang="cs-CZ" sz="1600" dirty="0" smtClean="0">
                <a:solidFill>
                  <a:schemeClr val="tx2">
                    <a:lumMod val="25000"/>
                  </a:schemeClr>
                </a:solidFill>
              </a:rPr>
              <a:t>cs.wikipedia.org/wiki/Portugalsk%C3%A1_vlajka</a:t>
            </a:r>
          </a:p>
          <a:p>
            <a:pPr marL="0" indent="0">
              <a:buNone/>
            </a:pPr>
            <a:r>
              <a:rPr lang="cs-CZ" sz="1600" dirty="0" smtClean="0">
                <a:solidFill>
                  <a:schemeClr val="tx2">
                    <a:lumMod val="25000"/>
                  </a:schemeClr>
                </a:solidFill>
              </a:rPr>
              <a:t>- http</a:t>
            </a:r>
            <a:r>
              <a:rPr lang="cs-CZ" sz="1600" dirty="0">
                <a:solidFill>
                  <a:schemeClr val="tx2">
                    <a:lumMod val="25000"/>
                  </a:schemeClr>
                </a:solidFill>
              </a:rPr>
              <a:t>://cs.wikipedia.org/wiki/Soubor:Spainflagfly.JPG</a:t>
            </a:r>
            <a:endParaRPr lang="cs-CZ" sz="1600" dirty="0" smtClean="0">
              <a:solidFill>
                <a:schemeClr val="tx2">
                  <a:lumMod val="25000"/>
                </a:schemeClr>
              </a:solidFill>
            </a:endParaRPr>
          </a:p>
          <a:p>
            <a:pPr marL="0" indent="0">
              <a:buNone/>
            </a:pPr>
            <a:r>
              <a:rPr lang="cs-CZ" sz="1600" dirty="0" smtClean="0">
                <a:solidFill>
                  <a:schemeClr val="tx2">
                    <a:lumMod val="25000"/>
                  </a:schemeClr>
                </a:solidFill>
              </a:rPr>
              <a:t>- BLUM</a:t>
            </a:r>
            <a:r>
              <a:rPr lang="cs-CZ" sz="1600" dirty="0">
                <a:solidFill>
                  <a:schemeClr val="tx2">
                    <a:lumMod val="25000"/>
                  </a:schemeClr>
                </a:solidFill>
              </a:rPr>
              <a:t>. </a:t>
            </a:r>
            <a:r>
              <a:rPr lang="cs-CZ" sz="1600" i="1" dirty="0">
                <a:solidFill>
                  <a:schemeClr val="tx2">
                    <a:lumMod val="25000"/>
                  </a:schemeClr>
                </a:solidFill>
              </a:rPr>
              <a:t>Wikipedia.cz</a:t>
            </a:r>
            <a:r>
              <a:rPr lang="cs-CZ" sz="1600" dirty="0">
                <a:solidFill>
                  <a:schemeClr val="tx2">
                    <a:lumMod val="25000"/>
                  </a:schemeClr>
                </a:solidFill>
              </a:rPr>
              <a:t> [online]. [cit. 12.9.2012]. Dostupný na WWW: &lt;http://cs.wikipedia.org/wiki/</a:t>
            </a:r>
            <a:r>
              <a:rPr lang="cs-CZ" sz="1600" dirty="0" err="1">
                <a:solidFill>
                  <a:schemeClr val="tx2">
                    <a:lumMod val="25000"/>
                  </a:schemeClr>
                </a:solidFill>
              </a:rPr>
              <a:t>Soubor:Flag_of_France.svg</a:t>
            </a:r>
            <a:r>
              <a:rPr lang="cs-CZ" sz="1600" dirty="0">
                <a:solidFill>
                  <a:schemeClr val="tx2">
                    <a:lumMod val="25000"/>
                  </a:schemeClr>
                </a:solidFill>
              </a:rPr>
              <a:t>&gt;. </a:t>
            </a:r>
            <a:endParaRPr lang="cs-CZ" sz="1600" dirty="0" smtClean="0">
              <a:solidFill>
                <a:schemeClr val="tx2">
                  <a:lumMod val="25000"/>
                </a:schemeClr>
              </a:solidFill>
              <a:hlinkClick r:id="rId2"/>
            </a:endParaRPr>
          </a:p>
          <a:p>
            <a:pPr marL="0" indent="0">
              <a:buNone/>
            </a:pPr>
            <a:r>
              <a:rPr lang="cs-CZ" sz="1600" dirty="0" smtClean="0">
                <a:solidFill>
                  <a:schemeClr val="tx2">
                    <a:lumMod val="25000"/>
                  </a:schemeClr>
                </a:solidFill>
                <a:hlinkClick r:id="rId2"/>
              </a:rPr>
              <a:t>- </a:t>
            </a:r>
            <a:r>
              <a:rPr lang="cs-CZ" sz="1600" dirty="0">
                <a:solidFill>
                  <a:schemeClr val="tx2">
                    <a:lumMod val="25000"/>
                  </a:schemeClr>
                </a:solidFill>
              </a:rPr>
              <a:t>SODACAN. </a:t>
            </a:r>
            <a:r>
              <a:rPr lang="cs-CZ" sz="1600" i="1" dirty="0" err="1">
                <a:solidFill>
                  <a:schemeClr val="tx2">
                    <a:lumMod val="25000"/>
                  </a:schemeClr>
                </a:solidFill>
              </a:rPr>
              <a:t>Wikipedia</a:t>
            </a:r>
            <a:r>
              <a:rPr lang="cs-CZ" sz="1600" dirty="0">
                <a:solidFill>
                  <a:schemeClr val="tx2">
                    <a:lumMod val="25000"/>
                  </a:schemeClr>
                </a:solidFill>
              </a:rPr>
              <a:t> [online]. [cit. 12.9.2012]. Dostupný na WWW: &lt;http://cs.wikipedia.org/wiki/</a:t>
            </a:r>
            <a:r>
              <a:rPr lang="cs-CZ" sz="1600" dirty="0" err="1">
                <a:solidFill>
                  <a:schemeClr val="tx2">
                    <a:lumMod val="25000"/>
                  </a:schemeClr>
                </a:solidFill>
              </a:rPr>
              <a:t>Soubor:Royal_Coat_of_Arms_of_the_United_Kingdom.svg</a:t>
            </a:r>
            <a:r>
              <a:rPr lang="cs-CZ" sz="1600" dirty="0">
                <a:solidFill>
                  <a:schemeClr val="tx2">
                    <a:lumMod val="25000"/>
                  </a:schemeClr>
                </a:solidFill>
              </a:rPr>
              <a:t>&gt;. </a:t>
            </a:r>
            <a:endParaRPr lang="cs-CZ" sz="1600" dirty="0" smtClean="0">
              <a:solidFill>
                <a:schemeClr val="tx2">
                  <a:lumMod val="25000"/>
                </a:schemeClr>
              </a:solidFill>
              <a:hlinkClick r:id="rId2"/>
            </a:endParaRPr>
          </a:p>
          <a:p>
            <a:pPr marL="0" indent="0">
              <a:buNone/>
            </a:pPr>
            <a:r>
              <a:rPr lang="cs-CZ" sz="1600" dirty="0" smtClean="0">
                <a:solidFill>
                  <a:schemeClr val="tx2">
                    <a:lumMod val="25000"/>
                  </a:schemeClr>
                </a:solidFill>
              </a:rPr>
              <a:t>- ALCHEMIST-HP</a:t>
            </a:r>
            <a:r>
              <a:rPr lang="cs-CZ" sz="1600" dirty="0">
                <a:solidFill>
                  <a:schemeClr val="tx2">
                    <a:lumMod val="25000"/>
                  </a:schemeClr>
                </a:solidFill>
              </a:rPr>
              <a:t>. </a:t>
            </a:r>
            <a:r>
              <a:rPr lang="cs-CZ" sz="1600" i="1" dirty="0">
                <a:solidFill>
                  <a:schemeClr val="tx2">
                    <a:lumMod val="25000"/>
                  </a:schemeClr>
                </a:solidFill>
              </a:rPr>
              <a:t>Wikipedia.cz</a:t>
            </a:r>
            <a:r>
              <a:rPr lang="cs-CZ" sz="1600" dirty="0">
                <a:solidFill>
                  <a:schemeClr val="tx2">
                    <a:lumMod val="25000"/>
                  </a:schemeClr>
                </a:solidFill>
              </a:rPr>
              <a:t> [online]. [cit. 12.9.2012]. Dostupný na WWW: &lt;http://cs.wikipedia.org/wiki/St%C5%99%C3%ADbro&gt;. </a:t>
            </a:r>
            <a:endParaRPr lang="cs-CZ" sz="1600" dirty="0">
              <a:solidFill>
                <a:schemeClr val="tx2">
                  <a:lumMod val="25000"/>
                </a:schemeClr>
              </a:solidFill>
              <a:hlinkClick r:id="rId2"/>
            </a:endParaRPr>
          </a:p>
          <a:p>
            <a:pPr marL="0" indent="0">
              <a:buNone/>
            </a:pPr>
            <a:r>
              <a:rPr lang="cs-CZ" sz="1600" dirty="0" smtClean="0">
                <a:solidFill>
                  <a:schemeClr val="tx2">
                    <a:lumMod val="25000"/>
                  </a:schemeClr>
                </a:solidFill>
              </a:rPr>
              <a:t>- DESCOUENS</a:t>
            </a:r>
            <a:r>
              <a:rPr lang="cs-CZ" sz="1600" dirty="0">
                <a:solidFill>
                  <a:schemeClr val="tx2">
                    <a:lumMod val="25000"/>
                  </a:schemeClr>
                </a:solidFill>
              </a:rPr>
              <a:t>, </a:t>
            </a:r>
            <a:r>
              <a:rPr lang="cs-CZ" sz="1600" dirty="0" err="1">
                <a:solidFill>
                  <a:schemeClr val="tx2">
                    <a:lumMod val="25000"/>
                  </a:schemeClr>
                </a:solidFill>
              </a:rPr>
              <a:t>Didier</a:t>
            </a:r>
            <a:r>
              <a:rPr lang="cs-CZ" sz="1600" dirty="0">
                <a:solidFill>
                  <a:schemeClr val="tx2">
                    <a:lumMod val="25000"/>
                  </a:schemeClr>
                </a:solidFill>
              </a:rPr>
              <a:t>. </a:t>
            </a:r>
            <a:r>
              <a:rPr lang="cs-CZ" sz="1600" i="1" dirty="0">
                <a:solidFill>
                  <a:schemeClr val="tx2">
                    <a:lumMod val="25000"/>
                  </a:schemeClr>
                </a:solidFill>
              </a:rPr>
              <a:t>Wikipedia.cz</a:t>
            </a:r>
            <a:r>
              <a:rPr lang="cs-CZ" sz="1600" dirty="0">
                <a:solidFill>
                  <a:schemeClr val="tx2">
                    <a:lumMod val="25000"/>
                  </a:schemeClr>
                </a:solidFill>
              </a:rPr>
              <a:t> [online]. [cit. 12.9.2012]. Dostupný na WWW: &lt;http://cs.wikipedia.org/wiki/Zlato&gt;. </a:t>
            </a:r>
            <a:endParaRPr lang="cs-CZ" sz="1600" dirty="0" smtClean="0">
              <a:solidFill>
                <a:schemeClr val="tx2">
                  <a:lumMod val="25000"/>
                </a:schemeClr>
              </a:solidFill>
            </a:endParaRPr>
          </a:p>
          <a:p>
            <a:pPr marL="0" indent="0">
              <a:buNone/>
            </a:pPr>
            <a:r>
              <a:rPr lang="cs-CZ" sz="1600" dirty="0" smtClean="0">
                <a:solidFill>
                  <a:schemeClr val="tx2">
                    <a:lumMod val="25000"/>
                  </a:schemeClr>
                </a:solidFill>
              </a:rPr>
              <a:t>- </a:t>
            </a:r>
            <a:r>
              <a:rPr lang="cs-CZ" sz="1600" dirty="0">
                <a:solidFill>
                  <a:schemeClr val="tx2">
                    <a:lumMod val="25000"/>
                  </a:schemeClr>
                </a:solidFill>
              </a:rPr>
              <a:t>VON BLAAS, Julius. </a:t>
            </a:r>
            <a:r>
              <a:rPr lang="cs-CZ" sz="1600" i="1" dirty="0" err="1">
                <a:solidFill>
                  <a:schemeClr val="tx2">
                    <a:lumMod val="25000"/>
                  </a:schemeClr>
                </a:solidFill>
              </a:rPr>
              <a:t>Wikipedia</a:t>
            </a:r>
            <a:r>
              <a:rPr lang="cs-CZ" sz="1600" dirty="0">
                <a:solidFill>
                  <a:schemeClr val="tx2">
                    <a:lumMod val="25000"/>
                  </a:schemeClr>
                </a:solidFill>
              </a:rPr>
              <a:t> [online]. [cit. 12.9.2012]. Dostupný na WWW: &lt;http://cs.wikipedia.org/wiki/Franti%C5%A1ek_Josef_I.&gt;. </a:t>
            </a:r>
            <a:endParaRPr lang="cs-CZ" sz="1600" dirty="0" smtClean="0">
              <a:solidFill>
                <a:schemeClr val="tx2">
                  <a:lumMod val="25000"/>
                </a:schemeClr>
              </a:solidFill>
            </a:endParaRPr>
          </a:p>
          <a:p>
            <a:pPr marL="0" indent="0">
              <a:buNone/>
            </a:pPr>
            <a:r>
              <a:rPr lang="cs-CZ" sz="1600" dirty="0" smtClean="0">
                <a:solidFill>
                  <a:schemeClr val="tx2">
                    <a:lumMod val="25000"/>
                  </a:schemeClr>
                </a:solidFill>
              </a:rPr>
              <a:t>-</a:t>
            </a:r>
            <a:r>
              <a:rPr lang="cs-CZ" sz="1600" dirty="0">
                <a:solidFill>
                  <a:schemeClr val="tx2">
                    <a:lumMod val="25000"/>
                  </a:schemeClr>
                </a:solidFill>
              </a:rPr>
              <a:t> ATELIER ADELE. </a:t>
            </a:r>
            <a:r>
              <a:rPr lang="cs-CZ" sz="1600" i="1" dirty="0">
                <a:solidFill>
                  <a:schemeClr val="tx2">
                    <a:lumMod val="25000"/>
                  </a:schemeClr>
                </a:solidFill>
              </a:rPr>
              <a:t>Wikipedia.cz</a:t>
            </a:r>
            <a:r>
              <a:rPr lang="cs-CZ" sz="1600" dirty="0">
                <a:solidFill>
                  <a:schemeClr val="tx2">
                    <a:lumMod val="25000"/>
                  </a:schemeClr>
                </a:solidFill>
              </a:rPr>
              <a:t> [online]. [cit. 12.9.2012]. Dostupný na WWW: &lt;http://cs.wikipedia.org/wiki/</a:t>
            </a:r>
            <a:r>
              <a:rPr lang="cs-CZ" sz="1600" dirty="0" err="1">
                <a:solidFill>
                  <a:schemeClr val="tx2">
                    <a:lumMod val="25000"/>
                  </a:schemeClr>
                </a:solidFill>
              </a:rPr>
              <a:t>Soubor:Franzferdinand.jpg</a:t>
            </a:r>
            <a:r>
              <a:rPr lang="cs-CZ" sz="1600" dirty="0">
                <a:solidFill>
                  <a:schemeClr val="tx2">
                    <a:lumMod val="25000"/>
                  </a:schemeClr>
                </a:solidFill>
              </a:rPr>
              <a:t>&gt;. </a:t>
            </a:r>
            <a:endParaRPr lang="cs-CZ" sz="1600" dirty="0" smtClean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ZDROJE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2044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233</TotalTime>
  <Words>511</Words>
  <Application>Microsoft Office PowerPoint</Application>
  <PresentationFormat>Předvádění na obrazovce (4:3)</PresentationFormat>
  <Paragraphs>145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Papír</vt:lpstr>
      <vt:lpstr>Prezentace aplikace PowerPoint</vt:lpstr>
      <vt:lpstr>ANOTACE</vt:lpstr>
      <vt:lpstr>OBSAH  – světové kolonie                  - začátek I. světové války </vt:lpstr>
      <vt:lpstr>VZNIK KOLONIÍ</vt:lpstr>
      <vt:lpstr>DOBYVATELSKÉ ZEMĚ (vlajky , znaky)</vt:lpstr>
      <vt:lpstr>ZISK BOHATSTVÍ</vt:lpstr>
      <vt:lpstr>BOJ O KOLONIE</vt:lpstr>
      <vt:lpstr>ATENTÁT NA RAKOUSKÉHO NÁSLEDNÍKA TRŮNU  záminka k rozpoutání I. světové války(1914)</vt:lpstr>
      <vt:lpstr>DVA NEPŘÁTELSKÉ TÁBORY</vt:lpstr>
      <vt:lpstr>TEST – vyber správnou odpověď </vt:lpstr>
      <vt:lpstr>ZDROJE</vt:lpstr>
    </vt:vector>
  </TitlesOfParts>
  <Company>ATC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62</cp:revision>
  <dcterms:created xsi:type="dcterms:W3CDTF">2012-01-04T10:19:02Z</dcterms:created>
  <dcterms:modified xsi:type="dcterms:W3CDTF">2012-09-17T10:26:34Z</dcterms:modified>
</cp:coreProperties>
</file>