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3"/>
  </p:notesMasterIdLst>
  <p:sldIdLst>
    <p:sldId id="256" r:id="rId2"/>
    <p:sldId id="262" r:id="rId3"/>
    <p:sldId id="257" r:id="rId4"/>
    <p:sldId id="258" r:id="rId5"/>
    <p:sldId id="259" r:id="rId6"/>
    <p:sldId id="260" r:id="rId7"/>
    <p:sldId id="266" r:id="rId8"/>
    <p:sldId id="263" r:id="rId9"/>
    <p:sldId id="265" r:id="rId10"/>
    <p:sldId id="264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10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Marcela </a:t>
          </a:r>
          <a:r>
            <a:rPr lang="cs-CZ" sz="2000" dirty="0" smtClean="0"/>
            <a:t>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HUSITÉ A KŘIŽÁCI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VY_32_INOVACE_D_17_HUSITÉ A KŘIŽÁCI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Marcela </a:t>
          </a:r>
          <a:r>
            <a:rPr lang="cs-CZ" sz="2000" kern="1200" dirty="0" smtClean="0"/>
            <a:t>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VY_32_INOVACE_D_17_HUSITÉ A KŘIŽÁCI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HUSITÉ A KŘIŽÁCI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rgbClr val="000000"/>
              <a:schemeClr val="accent1">
                <a:hueOff val="0"/>
                <a:satOff val="0"/>
                <a:lumOff val="0"/>
                <a:alphaOff val="0"/>
                <a:tint val="100000"/>
              </a:schemeClr>
            </a:duotone>
          </a:blip>
          <a:tile tx="0" ty="0" sx="35000" sy="35000" flip="none" algn="tl"/>
        </a:blipFill>
        <a:ln>
          <a:noFill/>
        </a:ln>
        <a:effectLst>
          <a:glow rad="51600">
            <a:schemeClr val="accent1">
              <a:hueOff val="0"/>
              <a:satOff val="0"/>
              <a:lumOff val="0"/>
              <a:alphaOff val="0"/>
              <a:alpha val="60000"/>
            </a:schemeClr>
          </a:glow>
        </a:effectLst>
        <a:scene3d>
          <a:camera prst="orthographicFront"/>
          <a:lightRig rig="threePt" dir="t"/>
        </a:scene3d>
        <a:sp3d>
          <a:bevelT w="165100" prst="coolSlant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algn="tl" rotWithShape="0">
            <a:srgbClr val="000000">
              <a:alpha val="64000"/>
            </a:srgbClr>
          </a:outerShdw>
        </a:effectLst>
        <a:scene3d>
          <a:camera prst="orthographicFront"/>
          <a:lightRig rig="soft" dir="tl">
            <a:rot lat="0" lon="0" rev="0"/>
          </a:lightRig>
        </a:scene3d>
        <a:sp3d>
          <a:bevelT prst="angle"/>
          <a:bevelB w="304800" h="44450"/>
          <a:contourClr>
            <a:schemeClr val="lt1">
              <a:alpha val="90000"/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41435614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ANOTACE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Druh učebního materiálu: </a:t>
            </a:r>
            <a:r>
              <a:rPr lang="cs-CZ" i="1" dirty="0">
                <a:latin typeface="Andalus" pitchFamily="18" charset="-78"/>
                <a:cs typeface="Andalus" pitchFamily="18" charset="-78"/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Anotace:</a:t>
            </a:r>
            <a:r>
              <a:rPr lang="cs-CZ" dirty="0">
                <a:latin typeface="Andalus" pitchFamily="18" charset="-78"/>
                <a:cs typeface="Andalus" pitchFamily="18" charset="-78"/>
              </a:rPr>
              <a:t> </a:t>
            </a:r>
            <a:r>
              <a:rPr lang="cs-CZ" i="1" dirty="0">
                <a:latin typeface="Andalus" pitchFamily="18" charset="-78"/>
                <a:cs typeface="Andalus" pitchFamily="18" charset="-78"/>
              </a:rPr>
              <a:t>Prezentace slouží k výkladu nebo k procvičení učiva – </a:t>
            </a:r>
            <a:r>
              <a:rPr lang="cs-CZ" i="1" dirty="0" smtClean="0">
                <a:latin typeface="Andalus" pitchFamily="18" charset="-78"/>
                <a:cs typeface="Andalus" pitchFamily="18" charset="-78"/>
              </a:rPr>
              <a:t>HUSITÉ A KŘIŽÁCI. </a:t>
            </a:r>
            <a:r>
              <a:rPr lang="cs-CZ" i="1" dirty="0">
                <a:latin typeface="Andalus" pitchFamily="18" charset="-78"/>
                <a:cs typeface="Andalus" pitchFamily="18" charset="-78"/>
              </a:rPr>
              <a:t>Součástí prezentace jsou jednoduché úkoly a krátký test.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Očekávaný výstup: </a:t>
            </a:r>
            <a:r>
              <a:rPr lang="cs-CZ" i="1" dirty="0">
                <a:latin typeface="Andalus" pitchFamily="18" charset="-78"/>
                <a:cs typeface="Andalus" pitchFamily="18" charset="-78"/>
              </a:rPr>
              <a:t>Seznámení se s učivem, upevnění a prohloubení znalostí.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Ročník:</a:t>
            </a:r>
            <a:r>
              <a:rPr lang="cs-CZ" dirty="0">
                <a:latin typeface="Andalus" pitchFamily="18" charset="-78"/>
                <a:cs typeface="Andalus" pitchFamily="18" charset="-78"/>
              </a:rPr>
              <a:t> </a:t>
            </a:r>
            <a:r>
              <a:rPr lang="cs-CZ" i="1" dirty="0">
                <a:latin typeface="Andalus" pitchFamily="18" charset="-78"/>
                <a:cs typeface="Andalus" pitchFamily="18" charset="-78"/>
              </a:rPr>
              <a:t> 7. ročník ZŠP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Materiál ověřen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: </a:t>
            </a:r>
            <a:r>
              <a:rPr lang="cs-CZ" i="1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16.5. 2012</a:t>
            </a:r>
            <a:endParaRPr lang="cs-CZ" i="1" dirty="0">
              <a:solidFill>
                <a:schemeClr val="tx2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2321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OBSAH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HUSITÉ A KŘIŽÁCI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•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HUSITÉ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• KŘIŽÁCI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• BITVA NA VÍTKOVĚ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• HUSITSKÉ ZBRANĚ </a:t>
            </a:r>
          </a:p>
        </p:txBody>
      </p:sp>
    </p:spTree>
    <p:extLst>
      <p:ext uri="{BB962C8B-B14F-4D97-AF65-F5344CB8AC3E}">
        <p14:creationId xmlns:p14="http://schemas.microsoft.com/office/powerpoint/2010/main" val="1129872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HUSITÉ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Mistr Jan Hus kritizoval církev za její blahobytný život.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HUSITÉ byli stoupenci myšlenek mistra Jana Husa.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212976"/>
            <a:ext cx="2247131" cy="351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108997"/>
            <a:ext cx="3496039" cy="2622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7831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KŘIŽÁCI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Křižáci byli vojáci armád bojujících proti nepřátelům křesťanstva.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Na šatech měli znamení kříže.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Za účast v bojích měli přislíbeno odpuštění hříchů.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89040"/>
            <a:ext cx="2088232" cy="29510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77072"/>
            <a:ext cx="3060341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3571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BITVA NA VÍTKOVĚ 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V roce 1420 proběhla bitva na hoře Vítkov.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Husité bitvu vyhráli pod vedením Jana Žižky z Trocnova.</a:t>
            </a:r>
          </a:p>
          <a:p>
            <a:pPr marL="0" indent="0">
              <a:buNone/>
            </a:pPr>
            <a:r>
              <a:rPr lang="cs-CZ" sz="2000" dirty="0" smtClean="0">
                <a:latin typeface="Andalus" pitchFamily="18" charset="-78"/>
                <a:cs typeface="Andalus" pitchFamily="18" charset="-78"/>
              </a:rPr>
              <a:t>Jan Žižka z Trocnova – označ ho na obrázku</a:t>
            </a:r>
            <a:endParaRPr lang="cs-CZ" sz="2000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97946"/>
            <a:ext cx="4597152" cy="29951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882491"/>
            <a:ext cx="3550940" cy="2426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122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JAN ŽIŽKA Z TROCNOVA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Byl zkušený válečník, který stál v čele husitských vojsk.</a:t>
            </a:r>
          </a:p>
          <a:p>
            <a:pPr marL="0" indent="0">
              <a:buNone/>
            </a:pPr>
            <a:r>
              <a:rPr lang="cs-CZ" sz="240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sz="240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                                                           Jezdecká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socha na Vítkově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0927"/>
            <a:ext cx="2935213" cy="39136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068959"/>
            <a:ext cx="2719189" cy="3625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2410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HUSITSKÉ ZBRANĚ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Řemdich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– okovaná koule na řetězu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Kuše (samostříl) – střelná zbraň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Tarasnice – menší dělo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Bojový vůz – vznikl ze selského vozu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SPOJ NÁZVY S OBRÁZKEM.</a:t>
            </a:r>
          </a:p>
          <a:p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90764"/>
            <a:ext cx="2026121" cy="2701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26960"/>
            <a:ext cx="2992785" cy="22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53" y="4480551"/>
            <a:ext cx="2760704" cy="1894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835" y="1844824"/>
            <a:ext cx="2081783" cy="1790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50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Andalus" pitchFamily="18" charset="-78"/>
                <a:cs typeface="Andalus" pitchFamily="18" charset="-78"/>
              </a:rPr>
              <a:t>HUSITSKÉ ZBRANĚ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Palcát – odznak moci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Cep (husité ho měli okovaný)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Sudlice – sečná, bodná zbraň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Kropáč – obdoba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řemdichu</a:t>
            </a:r>
            <a:endParaRPr lang="cs-CZ" dirty="0" smtClean="0">
              <a:solidFill>
                <a:schemeClr val="accent1">
                  <a:lumMod val="75000"/>
                </a:schemeClr>
              </a:solidFill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SPOJ NÁZVY S OBRÁZKEM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  <a:latin typeface="Andalus" pitchFamily="18" charset="-78"/>
                <a:cs typeface="Andalus" pitchFamily="18" charset="-78"/>
              </a:rPr>
              <a:t>.</a:t>
            </a:r>
          </a:p>
          <a:p>
            <a:endParaRPr lang="cs-CZ" dirty="0">
              <a:latin typeface="Andalus" pitchFamily="18" charset="-78"/>
              <a:cs typeface="Andalus" pitchFamily="18" charset="-78"/>
            </a:endParaRPr>
          </a:p>
          <a:p>
            <a:pPr marL="0" indent="0">
              <a:buNone/>
            </a:pP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13" y="4581128"/>
            <a:ext cx="2657872" cy="199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3858" y="404664"/>
            <a:ext cx="571500" cy="541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75398"/>
            <a:ext cx="2673152" cy="2004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262062"/>
            <a:ext cx="1685156" cy="50129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2226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ndalus" pitchFamily="18" charset="-78"/>
                <a:cs typeface="Andalus" pitchFamily="18" charset="-78"/>
              </a:rPr>
              <a:t>TEST – správné zaškrtni</a:t>
            </a:r>
            <a:endParaRPr lang="cs-CZ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1. Husovi stoupenci byli: a)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musité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 b) husité</a:t>
            </a:r>
          </a:p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2. Ve znaku měli: a) kalich  b) pohár</a:t>
            </a:r>
          </a:p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3. Křižáci měli ve znaku: a) pavouka  b) kříž</a:t>
            </a:r>
          </a:p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4. Bitvu na Vítkově vyhráli: a) křižáci  b) husité</a:t>
            </a:r>
          </a:p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5.Zaškrtni husitské zbraně: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řemdich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  puška</a:t>
            </a:r>
          </a:p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      houfnice   kulomet   kuše   tarasnice   letadlo</a:t>
            </a:r>
          </a:p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6. Bojový vůz vznikl z: a) kočáru  b) selského vozu</a:t>
            </a:r>
          </a:p>
          <a:p>
            <a:pPr marL="0" indent="0">
              <a:buNone/>
            </a:pPr>
            <a:r>
              <a:rPr lang="cs-CZ" dirty="0" smtClean="0">
                <a:latin typeface="Andalus" pitchFamily="18" charset="-78"/>
                <a:cs typeface="Andalus" pitchFamily="18" charset="-78"/>
              </a:rPr>
              <a:t>7. Velitel husitů byl: a) Jan z </a:t>
            </a:r>
            <a:r>
              <a:rPr lang="cs-CZ" dirty="0" err="1" smtClean="0">
                <a:latin typeface="Andalus" pitchFamily="18" charset="-78"/>
                <a:cs typeface="Andalus" pitchFamily="18" charset="-78"/>
              </a:rPr>
              <a:t>Trocu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 b) Jan Žižka </a:t>
            </a:r>
          </a:p>
          <a:p>
            <a:pPr marL="0" indent="0">
              <a:buNone/>
            </a:pPr>
            <a:r>
              <a:rPr lang="cs-CZ" dirty="0"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smtClean="0">
                <a:latin typeface="Andalus" pitchFamily="18" charset="-78"/>
                <a:cs typeface="Andalus" pitchFamily="18" charset="-78"/>
              </a:rPr>
              <a:t>                                                              z Trocnova   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6732240" y="14847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3923928" y="192521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711230" y="2406055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7164288" y="290822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64088" y="335699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547664" y="37890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4499992" y="37890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868144" y="37890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452320" y="4293096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7812360" y="5085184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/>
              <a:t>NEZNÁMÝ.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[online</a:t>
            </a:r>
            <a:r>
              <a:rPr lang="cs-CZ" sz="1100" dirty="0"/>
              <a:t>]. [cit. 12.9.2012]. Dostupný na WWW: &lt;http://cs.wikipedia.org/wiki/</a:t>
            </a:r>
            <a:r>
              <a:rPr lang="cs-CZ" sz="1100" dirty="0" err="1"/>
              <a:t>Soubor:Jan_Hus_at_the_Stake.jpg</a:t>
            </a:r>
            <a:r>
              <a:rPr lang="cs-CZ" sz="1100" dirty="0"/>
              <a:t>&gt;. </a:t>
            </a:r>
            <a:endParaRPr lang="cs-CZ" sz="1100" dirty="0" smtClean="0"/>
          </a:p>
          <a:p>
            <a:r>
              <a:rPr lang="cs-CZ" sz="1100" dirty="0"/>
              <a:t>HOODINSKY.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4.9.2012]. Dostupný na WWW: &lt;http://cs.wikipedia.org/wiki/</a:t>
            </a:r>
            <a:r>
              <a:rPr lang="cs-CZ" sz="1100" dirty="0" err="1"/>
              <a:t>Soubor:Hussite_banner.png</a:t>
            </a:r>
            <a:r>
              <a:rPr lang="cs-CZ" sz="1100" dirty="0"/>
              <a:t>&gt;. </a:t>
            </a:r>
            <a:endParaRPr lang="cs-CZ" sz="1100" dirty="0" smtClean="0"/>
          </a:p>
          <a:p>
            <a:r>
              <a:rPr lang="cs-CZ" sz="1100" dirty="0"/>
              <a:t>ANONYMUS.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12.9.2012]. Dostupný na WWW: &lt;http://cs.wikipedia.org/wiki/</a:t>
            </a:r>
            <a:r>
              <a:rPr lang="cs-CZ" sz="1100" dirty="0" err="1"/>
              <a:t>Soubor:Westminster_Knight.jpg</a:t>
            </a:r>
            <a:r>
              <a:rPr lang="cs-CZ" sz="1100" dirty="0"/>
              <a:t>&gt;.</a:t>
            </a:r>
            <a:endParaRPr lang="cs-CZ" sz="1100" dirty="0" smtClean="0"/>
          </a:p>
          <a:p>
            <a:r>
              <a:rPr lang="cs-CZ" sz="1100" dirty="0"/>
              <a:t>NEZNÁMÝ.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[online</a:t>
            </a:r>
            <a:r>
              <a:rPr lang="cs-CZ" sz="1100" dirty="0"/>
              <a:t>]. [cit. 12.9.2012]. Dostupný na WWW: &lt;http://cs.wikipedia.org/wiki/</a:t>
            </a:r>
            <a:r>
              <a:rPr lang="cs-CZ" sz="1100" dirty="0" err="1"/>
              <a:t>Soubor:Crusader_cavalry.jpg</a:t>
            </a:r>
            <a:r>
              <a:rPr lang="cs-CZ" sz="1100" dirty="0"/>
              <a:t>&gt;. </a:t>
            </a:r>
            <a:endParaRPr lang="cs-CZ" sz="1100" dirty="0" smtClean="0"/>
          </a:p>
          <a:p>
            <a:r>
              <a:rPr lang="cs-CZ" sz="1100" dirty="0"/>
              <a:t>MATHAUSER.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[cit. 12.9.2012]. Dostupný na WWW: &lt;http://cs.wikipedia.org/wiki/Soubor:Josef_Mathauser_-_Jan_%C5%BDi%C5%BEka_s_kn%C4%9Bzem_V%C3%A1clavem_Korandou_roku_1420_hled%C3%AD_s_V%C3%ADtkova_na_Prahu.jpg&gt;. </a:t>
            </a:r>
            <a:endParaRPr lang="cs-CZ" sz="1100" dirty="0" smtClean="0"/>
          </a:p>
          <a:p>
            <a:r>
              <a:rPr lang="it-IT" sz="1100" dirty="0"/>
              <a:t>DA VINCI. </a:t>
            </a:r>
            <a:r>
              <a:rPr lang="it-IT" sz="1100" i="1" dirty="0"/>
              <a:t>wikipedia</a:t>
            </a:r>
            <a:r>
              <a:rPr lang="it-IT" sz="1100" dirty="0"/>
              <a:t> [online]. [cit. 12.9.2012]. Dostupný na WWW: &lt;http://cs.wikipedia.org/wiki/Soubor:DaVinci_Crossbow.JPG</a:t>
            </a:r>
            <a:r>
              <a:rPr lang="it-IT" sz="1100" dirty="0" smtClean="0"/>
              <a:t>&gt;.</a:t>
            </a:r>
            <a:endParaRPr lang="cs-CZ" sz="1100" dirty="0" smtClean="0"/>
          </a:p>
          <a:p>
            <a:r>
              <a:rPr lang="cs-CZ" sz="1100" dirty="0"/>
              <a:t>SAUBER, Wolfgang.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15.9.2012]. Dostupný na WWW: &lt;http://cs.wikipedia.org/wiki/Soubor:Hussitenf%C3%BChrer_Jan_Zizka.jpg&gt;. </a:t>
            </a:r>
            <a:endParaRPr lang="cs-CZ" sz="1100" dirty="0" smtClean="0"/>
          </a:p>
          <a:p>
            <a:r>
              <a:rPr lang="cs-CZ" sz="1100" dirty="0"/>
              <a:t>MIAOW.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15.9.2012]. Dostupný na WWW: &lt;http://cs.wikipedia.org/wiki/Soubor:Jan_Zizka_Vitkov_Prague_CZ_007.jpg&gt;. </a:t>
            </a:r>
            <a:endParaRPr lang="cs-CZ" sz="1100" dirty="0" smtClean="0"/>
          </a:p>
          <a:p>
            <a:r>
              <a:rPr lang="cs-CZ" sz="1100" dirty="0"/>
              <a:t>BARTEL, </a:t>
            </a:r>
            <a:r>
              <a:rPr lang="cs-CZ" sz="1100" dirty="0" err="1"/>
              <a:t>Tim</a:t>
            </a:r>
            <a:r>
              <a:rPr lang="cs-CZ" sz="1100" dirty="0"/>
              <a:t>. </a:t>
            </a:r>
            <a:r>
              <a:rPr lang="cs-CZ" sz="1100" i="1" dirty="0"/>
              <a:t>Wikipedia.cz</a:t>
            </a:r>
            <a:r>
              <a:rPr lang="cs-CZ" sz="1100" dirty="0"/>
              <a:t> [online]. [cit. 4.9.2012]. Dostupný na WWW: &lt;http://cs.wikipedia.org/wiki/</a:t>
            </a:r>
            <a:r>
              <a:rPr lang="cs-CZ" sz="1100" dirty="0" err="1"/>
              <a:t>Soubor:Klassischer-Flegel.jpg</a:t>
            </a:r>
            <a:r>
              <a:rPr lang="cs-CZ" sz="1100" dirty="0" smtClean="0"/>
              <a:t>&gt;.</a:t>
            </a:r>
          </a:p>
          <a:p>
            <a:r>
              <a:rPr lang="cs-CZ" sz="1100" dirty="0"/>
              <a:t>LIEBSCHER.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12.9.2012]. Dostupný na WWW: &lt;http://cs.wikipedia.org/wiki/</a:t>
            </a:r>
            <a:r>
              <a:rPr lang="cs-CZ" sz="1100" dirty="0" err="1"/>
              <a:t>Soubor:Klassischer-Flegel.jpg</a:t>
            </a:r>
            <a:r>
              <a:rPr lang="cs-CZ" sz="1100" dirty="0"/>
              <a:t>&gt;.</a:t>
            </a:r>
            <a:endParaRPr lang="cs-CZ" sz="1100" dirty="0" smtClean="0"/>
          </a:p>
          <a:p>
            <a:r>
              <a:rPr lang="cs-CZ" sz="1100" dirty="0"/>
              <a:t>KAZUAN.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12.9.2012]. Dostupný na WWW: &lt;http://cs.wikipedia.org/wiki/</a:t>
            </a:r>
            <a:r>
              <a:rPr lang="cs-CZ" sz="1100" dirty="0" err="1"/>
              <a:t>Soubor:Tarasnice.jpg</a:t>
            </a:r>
            <a:r>
              <a:rPr lang="cs-CZ" sz="1100" dirty="0"/>
              <a:t>&gt;.</a:t>
            </a:r>
            <a:endParaRPr lang="cs-CZ" sz="1100" dirty="0" smtClean="0"/>
          </a:p>
          <a:p>
            <a:r>
              <a:rPr lang="cs-CZ" sz="1100" dirty="0"/>
              <a:t>RSHU.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12.9.2012]. Dostupný na WWW: &lt;http://cs.wikipedia.org/wiki/</a:t>
            </a:r>
            <a:r>
              <a:rPr lang="cs-CZ" sz="1100" dirty="0" err="1"/>
              <a:t>Soubor:Wagenburg.jpg</a:t>
            </a:r>
            <a:r>
              <a:rPr lang="cs-CZ" sz="1100" dirty="0"/>
              <a:t>&gt;. </a:t>
            </a:r>
            <a:endParaRPr lang="cs-CZ" sz="1100" dirty="0" smtClean="0"/>
          </a:p>
          <a:p>
            <a:r>
              <a:rPr lang="pl-PL" sz="1100" dirty="0"/>
              <a:t>MACIEJ SZCZEPAŃCZYK. </a:t>
            </a:r>
            <a:r>
              <a:rPr lang="pl-PL" sz="1100" i="1" dirty="0"/>
              <a:t>Wikipedia</a:t>
            </a:r>
            <a:r>
              <a:rPr lang="pl-PL" sz="1100" dirty="0"/>
              <a:t> [online]. [cit. 14.9.2012]. Dostupný na WWW: &lt;http://cs.wikipedia.org/wiki/Soubor:MWP_Buzdygan_Radziwillow.JPG&gt;. </a:t>
            </a:r>
            <a:endParaRPr lang="pl-PL" sz="1100" dirty="0" smtClean="0"/>
          </a:p>
          <a:p>
            <a:r>
              <a:rPr lang="pl-PL" sz="1100" dirty="0"/>
              <a:t>NAZANIAN. </a:t>
            </a:r>
            <a:r>
              <a:rPr lang="pl-PL" sz="1100" i="1" dirty="0"/>
              <a:t>Wikipedia</a:t>
            </a:r>
            <a:r>
              <a:rPr lang="pl-PL" sz="1100" dirty="0"/>
              <a:t> [online]. [cit. 14.9.2012]. Dostupný na WWW: &lt;http://cs.wikipedia.org/wiki/Soubor:Guja_Archa.jpg&gt;. </a:t>
            </a:r>
            <a:endParaRPr lang="pl-PL" sz="1100" dirty="0" smtClean="0"/>
          </a:p>
          <a:p>
            <a:r>
              <a:rPr lang="cs-CZ" sz="1100" dirty="0"/>
              <a:t>SCHWEITZER.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14.9.2012]. Dostupný na WWW: &lt;http://cs.wikipedia.org/wiki/</a:t>
            </a:r>
            <a:r>
              <a:rPr lang="cs-CZ" sz="1100" dirty="0" err="1"/>
              <a:t>Soubor:Dreschflegel.jpg</a:t>
            </a:r>
            <a:r>
              <a:rPr lang="cs-CZ" sz="1100" dirty="0"/>
              <a:t>&gt;. </a:t>
            </a:r>
            <a:endParaRPr lang="cs-CZ" sz="1100" dirty="0" smtClean="0"/>
          </a:p>
          <a:p>
            <a:r>
              <a:rPr lang="cs-CZ" sz="1100" dirty="0"/>
              <a:t>FLOMINATOR. </a:t>
            </a:r>
            <a:r>
              <a:rPr lang="cs-CZ" sz="1100" i="1" dirty="0" err="1"/>
              <a:t>Wikipedia</a:t>
            </a:r>
            <a:r>
              <a:rPr lang="cs-CZ" sz="1100" dirty="0"/>
              <a:t> [online]. [cit. 14.9.2012]. Dostupný na WWW: &lt;http://cs.wikipedia.org/wiki/</a:t>
            </a:r>
            <a:r>
              <a:rPr lang="cs-CZ" sz="1100" dirty="0" err="1"/>
              <a:t>Soubor:Fomfr_morning_star.jpg</a:t>
            </a:r>
            <a:r>
              <a:rPr lang="cs-CZ" sz="1100" dirty="0"/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22843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293</TotalTime>
  <Words>693</Words>
  <Application>Microsoft Office PowerPoint</Application>
  <PresentationFormat>Předvádění na obrazovce (4:3)</PresentationFormat>
  <Paragraphs>73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YamatoPainting</vt:lpstr>
      <vt:lpstr>Prezentace aplikace PowerPoint</vt:lpstr>
      <vt:lpstr>ANOTACE</vt:lpstr>
      <vt:lpstr>OBSAH – HUSITÉ A KŘIŽÁCI</vt:lpstr>
      <vt:lpstr>HUSITÉ</vt:lpstr>
      <vt:lpstr>KŘIŽÁCI</vt:lpstr>
      <vt:lpstr>BITVA NA VÍTKOVĚ </vt:lpstr>
      <vt:lpstr>JAN ŽIŽKA Z TROCNOVA</vt:lpstr>
      <vt:lpstr>HUSITSKÉ ZBRANĚ</vt:lpstr>
      <vt:lpstr>HUSITSKÉ ZBRANĚ</vt:lpstr>
      <vt:lpstr>TEST – správné zaškrtni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59</cp:revision>
  <dcterms:created xsi:type="dcterms:W3CDTF">2011-06-20T10:40:08Z</dcterms:created>
  <dcterms:modified xsi:type="dcterms:W3CDTF">2013-03-20T13:42:53Z</dcterms:modified>
</cp:coreProperties>
</file>