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56" r:id="rId2"/>
    <p:sldId id="262" r:id="rId3"/>
    <p:sldId id="257" r:id="rId4"/>
    <p:sldId id="258" r:id="rId5"/>
    <p:sldId id="259" r:id="rId6"/>
    <p:sldId id="263" r:id="rId7"/>
    <p:sldId id="260" r:id="rId8"/>
    <p:sldId id="266" r:id="rId9"/>
    <p:sldId id="264" r:id="rId10"/>
    <p:sldId id="265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62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</a:t>
          </a:r>
          <a:r>
            <a:rPr lang="cs-CZ" sz="2000" dirty="0" smtClean="0"/>
            <a:t>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2000" smtClean="0"/>
            <a:t>ZAČÁTEK </a:t>
          </a:r>
          <a:r>
            <a:rPr lang="cs-CZ" sz="2000" dirty="0" smtClean="0"/>
            <a:t>I. SVĚTOVÉ VÁLKY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VY_32_INOVACE_D_18_ZAČÁTEK </a:t>
          </a:r>
          <a:r>
            <a:rPr lang="cs-CZ" sz="2000" baseline="0" dirty="0" smtClean="0"/>
            <a:t>I. SVĚTOVÉ VÁLKY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25400" dist="25400" dir="5400000" rotWithShape="0">
            <a:srgbClr val="000000">
              <a:alpha val="7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5875" prstMaterial="softmetal">
          <a:bevelT w="25400" h="1905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25400" dist="25400" dir="5400000" rotWithShape="0">
            <a:srgbClr val="000000">
              <a:alpha val="7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5875" prstMaterial="softmetal">
          <a:bevelT w="25400" h="1905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</a:t>
          </a:r>
          <a:r>
            <a:rPr lang="cs-CZ" sz="2000" kern="1200" dirty="0" smtClean="0"/>
            <a:t>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25400" dist="25400" dir="5400000" rotWithShape="0">
            <a:srgbClr val="000000">
              <a:alpha val="7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5875" prstMaterial="softmetal">
          <a:bevelT w="25400" h="1905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VY_32_INOVACE_D_18_ZAČÁTEK </a:t>
          </a:r>
          <a:r>
            <a:rPr lang="cs-CZ" sz="2000" kern="1200" baseline="0" dirty="0" smtClean="0"/>
            <a:t>I. SVĚTOVÉ VÁLKY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25400" dist="25400" dir="5400000" rotWithShape="0">
            <a:srgbClr val="000000">
              <a:alpha val="7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5875" prstMaterial="softmetal">
          <a:bevelT w="25400" h="1905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ZAČÁTEK </a:t>
          </a:r>
          <a:r>
            <a:rPr lang="cs-CZ" sz="2000" kern="1200" dirty="0" smtClean="0"/>
            <a:t>I. SVĚTOVÉ VÁLKY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9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50000"/>
              </a:schemeClr>
            </a:gs>
          </a:gsLst>
          <a:path path="circle">
            <a:fillToRect l="50000" t="100000" r="100000" b="50000"/>
          </a:path>
        </a:gradFill>
        <a:ln>
          <a:noFill/>
        </a:ln>
        <a:effectLst>
          <a:outerShdw blurRad="25400" dist="254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9050" prstMaterial="metal">
          <a:bevelT w="63500" h="317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25400" dist="25400" dir="5400000" rotWithShape="0">
            <a:srgbClr val="000000">
              <a:alpha val="7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contourW="15875" prstMaterial="softmetal">
          <a:bevelT w="25400" h="19050" prst="angle"/>
          <a:contourClr>
            <a:schemeClr val="lt1">
              <a:alpha val="90000"/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97321841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Prezentace na interaktivní tabuli.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Prezentace slouží k výkladu nebo k procvičení učiva o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začátku a průběhu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I. světové války, součástí je jednoduchý test.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Očekávaný výstup: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Seznámení se s učivem, upevnění a prohloubení znalostí.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8.ročník ZŠP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ověřen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17.5. 2012</a:t>
            </a:r>
            <a:endParaRPr lang="cs-CZ" sz="2400" i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72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78221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OBSAH – začátek I.sv. války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3800" dirty="0"/>
              <a:t> </a:t>
            </a:r>
            <a:r>
              <a:rPr lang="cs-CZ" sz="3800" dirty="0" smtClean="0"/>
              <a:t> </a:t>
            </a:r>
            <a:r>
              <a:rPr lang="cs-CZ" sz="38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800" dirty="0" smtClean="0">
                <a:solidFill>
                  <a:schemeClr val="accent2">
                    <a:lumMod val="50000"/>
                  </a:schemeClr>
                </a:solidFill>
              </a:rPr>
              <a:t>•</a:t>
            </a:r>
            <a:r>
              <a:rPr lang="cs-CZ" sz="3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ATENTÁT NA RAKOUSKÉHO    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NÁSLEDNÍKA TRŮNU</a:t>
            </a:r>
          </a:p>
          <a:p>
            <a:pPr marL="0" indent="0">
              <a:buNone/>
            </a:pPr>
            <a:r>
              <a:rPr lang="cs-CZ" sz="3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</a:t>
            </a:r>
            <a:r>
              <a:rPr lang="cs-CZ" sz="3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VYHLÁŠENÍ VÁLKY</a:t>
            </a:r>
          </a:p>
          <a:p>
            <a:pPr marL="0" indent="0">
              <a:buNone/>
            </a:pPr>
            <a:r>
              <a:rPr lang="cs-CZ" sz="3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</a:t>
            </a:r>
            <a:r>
              <a:rPr lang="cs-CZ" sz="3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NEPŘÁTELSKÉ TÁBORY</a:t>
            </a:r>
          </a:p>
          <a:p>
            <a:pPr marL="0" indent="0">
              <a:buNone/>
            </a:pPr>
            <a:r>
              <a:rPr lang="cs-CZ" sz="3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</a:t>
            </a:r>
            <a:r>
              <a:rPr lang="cs-CZ" sz="3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ZÁKOPOVÁ VÁLKA</a:t>
            </a:r>
          </a:p>
          <a:p>
            <a:pPr marL="0" indent="0">
              <a:buNone/>
            </a:pPr>
            <a:r>
              <a:rPr lang="cs-CZ" sz="3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</a:t>
            </a:r>
            <a:r>
              <a:rPr lang="cs-CZ" sz="3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NOVÉ ZBRANĚ</a:t>
            </a:r>
          </a:p>
          <a:p>
            <a:pPr marL="0" indent="0">
              <a:buNone/>
            </a:pPr>
            <a:r>
              <a:rPr lang="cs-CZ" sz="3800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47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ATENTÁT NA RAKOUSKÉHO NÁSLEDNÍKA TRŮNU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ROCE 1914 BYL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SPÁCHÁN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ATENTÁT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Rakousko – uherský císař                                    Následník trůnu 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František Josef I.                                          František Ferdinand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38979"/>
            <a:ext cx="1656184" cy="2881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08780"/>
            <a:ext cx="2234442" cy="2811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9091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VYHLÁŠENÍ VÁLKY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28. ČERVENCE 1914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vyhlašuje císař František Josef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VÁLKU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Válku vyhlásil Srbsku, kde byl zabit následník trůnu.</a:t>
            </a:r>
          </a:p>
          <a:p>
            <a:pPr marL="0" indent="0" algn="ctr">
              <a:buNone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ZAČÍNÁ PRVNÍ SVĚTOVÁ VÁLKA.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Postupně se do bojů zapojují další státy.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Mapa Evropy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v roce 1914</a:t>
            </a:r>
            <a:endParaRPr lang="cs-CZ" sz="2400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42" y="4077072"/>
            <a:ext cx="3810000" cy="2599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860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NEPŘÁTELSKÉ TÁBORY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TROJSPOLEK                                DOHODA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NĚMECKO                                      • ANGLIE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RAKOUSKO-UHERSKO               • FRANCIE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DALŠÍ ZEMĚ                                  • RUSKO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endParaRPr lang="cs-CZ" sz="24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bojové letadlo Rakouska-Uherska                   </a:t>
            </a:r>
            <a:endParaRPr lang="cs-CZ" sz="1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33056"/>
            <a:ext cx="2602260" cy="164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153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ZÁKOPOVÁ VÁLKA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Vojska nepřátelských armád vybudují proti sobě   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zákopy a opevnění.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Obě armády vyráží proti sobě do útoku.</a:t>
            </a:r>
          </a:p>
          <a:p>
            <a:pPr marL="0" indent="0" algn="ctr">
              <a:buNone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ochází ke ztrátám na životech a ani jedna strana není schopná dobýt nepřátelský zákop.</a:t>
            </a:r>
            <a:endParaRPr lang="cs-CZ" sz="2400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397466"/>
            <a:ext cx="3305944" cy="2029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6460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NOVÉ ZBRANĚ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prvn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světové válce byly použity nové účinné zbraně: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otravné plyny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ponorky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pancéřový tank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bojová letadla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kulomet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81128"/>
            <a:ext cx="3161927" cy="1905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06097"/>
            <a:ext cx="4217777" cy="2627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975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VÁLEČNÉ FOTOGRAFIE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ZÁKOPOVÁ VÁLKA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NĚMECKÝ DVOUPLOŠNÍK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BRITSKÝ TANK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KULOMET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VOJÁK V PLYNOVÉ MASCE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BITEVNÍ LOĎ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Úkol: spoj obrázky s názvy</a:t>
            </a:r>
          </a:p>
          <a:p>
            <a:pPr marL="0" indent="0">
              <a:buNone/>
            </a:pPr>
            <a:endParaRPr lang="cs-CZ" sz="24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67278"/>
            <a:ext cx="3816424" cy="4519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969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TEST 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7601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1.V roce 1914 byl spáchán atentát na: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Jana Otu            Františka Ferdinanda          Františka Josefa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 Válku vyhlásil: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Ferdinand Habsburský  František Josef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3. Státy TROJSPOLKU podtrhni, státy DOHODY zakroužkuj.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Německo  Rusko  Rakousko-Uhersko  Anglie  Francie  ostatní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Zákopová válka je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ÚSPĚŠNÁ – NEÚSPĚŠNÁ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taktika.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5. Dochází při ní k velkým ztrátám na životech: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 - NE</a:t>
            </a: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6. Označ nové zbraně použité v I. sv. válce: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otravné plyny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raketa  ponorka  tank  laser  kulomet  bojové letadlo       </a:t>
            </a:r>
            <a:endParaRPr lang="cs-CZ" sz="24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3851920" y="249634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732426" y="3068960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580112" y="4581128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585756" y="508518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700614" y="5661248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2195736" y="616530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3203848" y="6162861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4860032" y="6162861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354663" y="6162861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231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KONTROLA OTÁZKY ČÍSLO 3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TROJSPOLEK                        DOHODA</a:t>
            </a:r>
          </a:p>
          <a:p>
            <a:pPr marL="0" indent="0">
              <a:buNone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 NĚMĚCKO                           - ANGLIE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 RAKOUSKO-UHERSKO    - FRANCIE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 OSTATNÍ                              - RUSKO</a:t>
            </a:r>
            <a:endParaRPr lang="cs-CZ" sz="3200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620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/>
              <a:t>JULIUS VON BLAAS.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Soubor:Kaiser_franz.jpg</a:t>
            </a:r>
            <a:r>
              <a:rPr lang="cs-CZ" sz="1200" dirty="0"/>
              <a:t>&gt;. 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/>
              <a:t>•</a:t>
            </a:r>
            <a:r>
              <a:rPr lang="cs-CZ" sz="1200" dirty="0" smtClean="0"/>
              <a:t> ATELIER </a:t>
            </a:r>
            <a:r>
              <a:rPr lang="cs-CZ" sz="1200" dirty="0"/>
              <a:t>ADELE.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12.9.2012]. Dostupný na WWW: &lt;http://cs.wikipedia.org/wiki/</a:t>
            </a:r>
            <a:r>
              <a:rPr lang="cs-CZ" sz="1200" dirty="0" err="1"/>
              <a:t>Soubor:Franzferdinand.jpg</a:t>
            </a:r>
            <a:r>
              <a:rPr lang="cs-CZ" sz="1200" dirty="0"/>
              <a:t>&gt;.</a:t>
            </a:r>
            <a:endParaRPr lang="cs-CZ" sz="1200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en-US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DEPARTMENT OF HISTORY, UNITED STATES MILITARY ACADEMY. </a:t>
            </a:r>
            <a:r>
              <a:rPr lang="en-US" sz="1200" i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en-US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[online]. [cit. 19.6.2012]. </a:t>
            </a:r>
            <a:r>
              <a:rPr lang="en-US" sz="1200" dirty="0" err="1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marL="0" indent="0">
              <a:buNone/>
            </a:pP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US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WWW</a:t>
            </a:r>
            <a:r>
              <a:rPr lang="en-US" sz="1200" dirty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&lt;http://cs.wikipedia.org/wiki/Soubor:Europe_1914.jpg&gt;. 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i="1" dirty="0" smtClean="0">
                <a:solidFill>
                  <a:schemeClr val="tx2">
                    <a:lumMod val="50000"/>
                  </a:schemeClr>
                </a:solidFill>
              </a:rPr>
              <a:t>• Neznámý. </a:t>
            </a:r>
            <a:r>
              <a:rPr lang="cs-CZ" sz="1200" i="1" dirty="0" err="1" smtClean="0">
                <a:solidFill>
                  <a:schemeClr val="tx2">
                    <a:lumMod val="50000"/>
                  </a:schemeClr>
                </a:solidFill>
              </a:rPr>
              <a:t>Wikipedia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[online]. [cit. 19.6.2012]. Dostupný na WWW: &lt;http://cs.wikipedia.org/wiki/Soubor:Aero_Ae-01.jpg&gt;. 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i="1" dirty="0" smtClean="0">
                <a:solidFill>
                  <a:schemeClr val="tx2">
                    <a:lumMod val="50000"/>
                  </a:schemeClr>
                </a:solidFill>
              </a:rPr>
              <a:t>• Wikipedia.cz</a:t>
            </a: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[online]. [cit. 19.6.2012]. Dostupný na WWW: &lt;http://cs.wikipedia.org/wiki/Soubor:Bundesarchiv_Bild_104-0472A,_Flak-MG-Stellung.jpg&gt;. 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</a:rPr>
              <a:t>• </a:t>
            </a:r>
            <a:r>
              <a:rPr lang="cs-CZ" sz="1200" dirty="0"/>
              <a:t>DUHAMEL, Robert.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15.9.2012]. Dostupný na WWW: &lt;http://cs.wikipedia.org/wiki/</a:t>
            </a:r>
            <a:r>
              <a:rPr lang="cs-CZ" sz="1200" dirty="0" err="1"/>
              <a:t>Soubor:Bren_wog.jpg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</a:rPr>
              <a:t>• </a:t>
            </a:r>
            <a:r>
              <a:rPr lang="cs-CZ" sz="1200" dirty="0"/>
              <a:t>ERCHECK.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15.9.2012]. Dostupný na WWW: &lt;http://cs.wikipedia.org/wiki/Soubor:USS_H-3_1922_h53822.jpg&gt;. </a:t>
            </a:r>
            <a:endParaRPr lang="cs-CZ" sz="12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00" dirty="0" smtClean="0">
                <a:solidFill>
                  <a:schemeClr val="tx2">
                    <a:lumMod val="50000"/>
                  </a:schemeClr>
                </a:solidFill>
              </a:rPr>
              <a:t>• DNA-WEBMASTER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. </a:t>
            </a:r>
            <a:r>
              <a:rPr lang="cs-CZ" sz="1200" i="1" dirty="0">
                <a:solidFill>
                  <a:schemeClr val="tx2">
                    <a:lumMod val="50000"/>
                  </a:schemeClr>
                </a:solidFill>
              </a:rPr>
              <a:t>Wikipedia.cz</a:t>
            </a:r>
            <a:r>
              <a:rPr lang="cs-CZ" sz="1200" dirty="0">
                <a:solidFill>
                  <a:schemeClr val="tx2">
                    <a:lumMod val="50000"/>
                  </a:schemeClr>
                </a:solidFill>
              </a:rPr>
              <a:t> [online]. [cit. 19.6.2012]. Dostupný na WWW: &lt;http://cs.wikipedia.org/wiki/Soubor:WW1_TitlePicture_For_Wikipedia_Article.jpg&gt;. </a:t>
            </a:r>
            <a:endParaRPr lang="cs-CZ" sz="1200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200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4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397</TotalTime>
  <Words>619</Words>
  <Application>Microsoft Office PowerPoint</Application>
  <PresentationFormat>Předvádění na obrazovce (4:3)</PresentationFormat>
  <Paragraphs>98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Macro</vt:lpstr>
      <vt:lpstr>Prezentace aplikace PowerPoint</vt:lpstr>
      <vt:lpstr>ANOTACE</vt:lpstr>
      <vt:lpstr>OBSAH – začátek I.sv. války</vt:lpstr>
      <vt:lpstr>ATENTÁT NA RAKOUSKÉHO NÁSLEDNÍKA TRŮNU  </vt:lpstr>
      <vt:lpstr>VYHLÁŠENÍ VÁLKY</vt:lpstr>
      <vt:lpstr>NEPŘÁTELSKÉ TÁBORY</vt:lpstr>
      <vt:lpstr>ZÁKOPOVÁ VÁLKA</vt:lpstr>
      <vt:lpstr>NOVÉ ZBRANĚ</vt:lpstr>
      <vt:lpstr> VÁLEČNÉ FOTOGRAFIE</vt:lpstr>
      <vt:lpstr> TEST </vt:lpstr>
      <vt:lpstr>KONTROLA OTÁZKY ČÍSLO 3</vt:lpstr>
      <vt:lpstr>ZDROJ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70</cp:revision>
  <dcterms:created xsi:type="dcterms:W3CDTF">2011-06-20T10:40:08Z</dcterms:created>
  <dcterms:modified xsi:type="dcterms:W3CDTF">2012-09-17T11:52:19Z</dcterms:modified>
</cp:coreProperties>
</file>