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</p:sldMasterIdLst>
  <p:notesMasterIdLst>
    <p:notesMasterId r:id="rId16"/>
  </p:notesMasterIdLst>
  <p:sldIdLst>
    <p:sldId id="256" r:id="rId3"/>
    <p:sldId id="257" r:id="rId4"/>
    <p:sldId id="270" r:id="rId5"/>
    <p:sldId id="263" r:id="rId6"/>
    <p:sldId id="264" r:id="rId7"/>
    <p:sldId id="265" r:id="rId8"/>
    <p:sldId id="266" r:id="rId9"/>
    <p:sldId id="271" r:id="rId10"/>
    <p:sldId id="267" r:id="rId11"/>
    <p:sldId id="268" r:id="rId12"/>
    <p:sldId id="269" r:id="rId13"/>
    <p:sldId id="272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</a:t>
          </a:r>
          <a:r>
            <a:rPr lang="cs-CZ" sz="2000" smtClean="0"/>
            <a:t>: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RENEZANCE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VY_32_INOVACE_D_20_RENEZANCE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</a:t>
          </a:r>
          <a:r>
            <a:rPr lang="cs-CZ" sz="2000" kern="1200" smtClean="0"/>
            <a:t>: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VY_32_INOVACE_D_20_RENEZANCE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RENEZANCE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66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38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41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89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72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86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30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888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407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349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70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08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ind%C5%99ich%C5%AFv_Hradec-z%C3%A1mek.jpg" TargetMode="External"/><Relationship Id="rId2" Type="http://schemas.openxmlformats.org/officeDocument/2006/relationships/hyperlink" Target="http://cs.wikipedia.org/wiki/Soubor:Breznice_PB_CZ_chateau_sgraffito_detail_605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T%C5%99_z%C3%A1mek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2093504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Prezentace slouží k výkladu nebo k procvičení učiva –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RENEZANCE, součástí je jednoduchý test.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7. ročník ZŠP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20.6. 2012</a:t>
            </a:r>
            <a:endParaRPr lang="cs-CZ" i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 - RENEZANCE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STAVITELSTVÍ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SGRAFITO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LEONARDO DA VINCI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09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období renezance se staví nádherné zámky.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Zámky mají velká nádvoří a zahrady s fontánami.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zámek – Litomyšl                                              zámek - Březnice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400" dirty="0" smtClean="0"/>
              <a:t>                 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15469"/>
            <a:ext cx="3593976" cy="2695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76789"/>
            <a:ext cx="3135678" cy="2343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224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SGRAFITO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SGRAFITO je renezanční úprava omítky.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Vzniká proškrabáváním tmavé a světlé omítky.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68" y="3492580"/>
            <a:ext cx="3606024" cy="2586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84984"/>
            <a:ext cx="4002021" cy="300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557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SGRAFITO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                                                                                     zámek – Jindřichův Hradec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</a:t>
            </a:r>
            <a:r>
              <a:rPr lang="cs-CZ" sz="1400" dirty="0"/>
              <a:t> </a:t>
            </a:r>
            <a:r>
              <a:rPr lang="cs-CZ" sz="1400" dirty="0" smtClean="0"/>
              <a:t>             zámek – Třeboň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13867"/>
            <a:ext cx="3190478" cy="4472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16832"/>
            <a:ext cx="2952282" cy="2214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947" y="4509120"/>
            <a:ext cx="3091335" cy="2059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25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LEONARDO DA VINCI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Byl všestrannou renezanční osobností.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Stal se – malířem, sochařem, architektem, hudebníkem, spisovatelem, vynálezcem.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autoportrét                        údajný Da </a:t>
            </a:r>
            <a:r>
              <a:rPr lang="cs-CZ" sz="1800" dirty="0" err="1" smtClean="0"/>
              <a:t>Vinciho</a:t>
            </a:r>
            <a:r>
              <a:rPr lang="cs-CZ" sz="1800" dirty="0" smtClean="0"/>
              <a:t> portrét</a:t>
            </a: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4984"/>
            <a:ext cx="2193603" cy="341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46510"/>
            <a:ext cx="234315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009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LEONARDO DA VINCI - MALÍŘ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</a:rPr>
              <a:t>    OBRAZ</a:t>
            </a:r>
            <a:endParaRPr lang="cs-CZ" sz="4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MONA LISA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 nejslavnější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 nejznámější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 nejzáhadnější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800"/>
            <a:ext cx="3282676" cy="4891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704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LEONARDO DA VINCI - MALÍŘ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31132"/>
            <a:ext cx="2903183" cy="4220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31132"/>
            <a:ext cx="3040666" cy="4148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817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LEONARDOVA STUDIE – PROPORCE LIDSKÉ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81417"/>
            <a:ext cx="3324399" cy="4522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473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LEONARDO DA VINCI - VYNÁLEZCE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Létací stroje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Bojové stroje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Ponorka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Skafandr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Vrtačka 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ÚKOL: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Podrobnosti o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vynálezech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si najděte na internetu.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51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1. V renezanci se staví: </a:t>
            </a:r>
            <a:r>
              <a:rPr lang="cs-CZ" dirty="0" smtClean="0"/>
              <a:t>a) hrady   b) paláce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2. Stavby mají velká: </a:t>
            </a:r>
            <a:r>
              <a:rPr lang="cs-CZ" dirty="0" smtClean="0"/>
              <a:t>a) schodiště   b) nádvoří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3. Technika zdobení fasády je: </a:t>
            </a:r>
            <a:r>
              <a:rPr lang="cs-CZ" dirty="0" smtClean="0"/>
              <a:t>a) sgrafito   b) malba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4. Tuto fasádu má zámek v: </a:t>
            </a:r>
            <a:r>
              <a:rPr lang="cs-CZ" dirty="0" smtClean="0"/>
              <a:t>a) Hluboké  b) Třeboni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5. Slavná renezanční osobnost je: </a:t>
            </a:r>
            <a:r>
              <a:rPr lang="cs-CZ" dirty="0" smtClean="0"/>
              <a:t>a) Josef Lada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b) Leonardo da Vinci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6. Jeho nejslavnější obraz je: </a:t>
            </a:r>
            <a:r>
              <a:rPr lang="cs-CZ" dirty="0" smtClean="0"/>
              <a:t>a) Mona Lisa  b) Lena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7. Označ jeho vynálezy: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létací stroje   lokomotiva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bojové stroje   raketa   ponorka   počítač  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kafandr   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           vrtačka    gramofon   kopírka  metro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8. V renezanci se malovaly: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a) portréty  b) stromy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012160" y="1534419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11230" y="1988493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496669" y="2364929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948264" y="278092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339752" y="357301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640685" y="400506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572000" y="443711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331640" y="479715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4067944" y="481392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6860679" y="4782269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2113112" y="517242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208637" y="566390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42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200" dirty="0"/>
              <a:t>VAVŘÍK, Martin.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5.9.2012]. Dostupný na WWW: &lt;http://cs.wikipedia.org/wiki/Soubor:Litomysl3.jpg</a:t>
            </a:r>
            <a:r>
              <a:rPr lang="cs-CZ" sz="1200" dirty="0" smtClean="0"/>
              <a:t>&gt;.</a:t>
            </a:r>
          </a:p>
          <a:p>
            <a:r>
              <a:rPr lang="pl-PL" sz="1200" dirty="0"/>
              <a:t>MIAOW. </a:t>
            </a:r>
            <a:r>
              <a:rPr lang="pl-PL" sz="1200" i="1" dirty="0" smtClean="0"/>
              <a:t>Wikipedia</a:t>
            </a:r>
            <a:r>
              <a:rPr lang="pl-PL" sz="1200" dirty="0" smtClean="0"/>
              <a:t> </a:t>
            </a:r>
            <a:r>
              <a:rPr lang="pl-PL" sz="1200" dirty="0"/>
              <a:t>[online]. [cit. 5.9.2012]. Dostupný na WWW: &lt;http://cs.wikipedia.org/wiki/Soubor:Breznice_PB_CZ_chateau_598a.jpg</a:t>
            </a:r>
            <a:r>
              <a:rPr lang="pl-PL" sz="1200" dirty="0" smtClean="0"/>
              <a:t>&gt;.</a:t>
            </a:r>
          </a:p>
          <a:p>
            <a:r>
              <a:rPr lang="cs-CZ" sz="1200" dirty="0"/>
              <a:t>VENAN.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12.9.2012]. Dostupný na WWW: &lt;http://cs.wikipedia.org/wiki/</a:t>
            </a:r>
            <a:r>
              <a:rPr lang="cs-CZ" sz="1200" dirty="0" err="1"/>
              <a:t>Soubor:Renaissance_house.jpg</a:t>
            </a:r>
            <a:r>
              <a:rPr lang="cs-CZ" sz="1200" dirty="0"/>
              <a:t>&gt;. </a:t>
            </a:r>
            <a:endParaRPr lang="cs-CZ" sz="1200" dirty="0" smtClean="0">
              <a:hlinkClick r:id="rId2"/>
            </a:endParaRPr>
          </a:p>
          <a:p>
            <a:r>
              <a:rPr lang="cs-CZ" sz="1200" dirty="0"/>
              <a:t>MIAOW.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12.9.2012]. Dostupný na WWW: &lt;http://cs.wikipedia.org/wiki/Soubor:Breznice_PB_CZ_chateau_sgraffito_detail_605.jpg&gt;. </a:t>
            </a:r>
            <a:endParaRPr lang="cs-CZ" sz="1200" dirty="0" smtClean="0"/>
          </a:p>
          <a:p>
            <a:r>
              <a:rPr lang="cs-CZ" sz="1200" dirty="0"/>
              <a:t>DILIGENT. </a:t>
            </a:r>
            <a:r>
              <a:rPr lang="cs-CZ" sz="1200" i="1" dirty="0" err="1" smtClean="0"/>
              <a:t>Wikipedia</a:t>
            </a:r>
            <a:r>
              <a:rPr lang="cs-CZ" sz="1200" i="1" dirty="0"/>
              <a:t> </a:t>
            </a:r>
            <a:r>
              <a:rPr lang="cs-CZ" sz="1200" dirty="0" smtClean="0"/>
              <a:t>[online</a:t>
            </a:r>
            <a:r>
              <a:rPr lang="cs-CZ" sz="1200" dirty="0"/>
              <a:t>]. [cit. 12.9.2012]. Dostupný na WWW: &lt;http://cs.wikipedia.org/wiki/</a:t>
            </a:r>
            <a:r>
              <a:rPr lang="cs-CZ" sz="1200" dirty="0" err="1"/>
              <a:t>Soubor:Kladno_sgraffito_pharmaciens.JPG</a:t>
            </a:r>
            <a:r>
              <a:rPr lang="cs-CZ" sz="1200" dirty="0"/>
              <a:t>&gt;. </a:t>
            </a:r>
          </a:p>
          <a:p>
            <a:endParaRPr lang="cs-CZ" sz="1200" dirty="0" smtClean="0">
              <a:solidFill>
                <a:schemeClr val="accent2">
                  <a:lumMod val="50000"/>
                </a:schemeClr>
              </a:solidFill>
              <a:hlinkClick r:id="rId3"/>
            </a:endParaRPr>
          </a:p>
          <a:p>
            <a:r>
              <a:rPr lang="cs-CZ" sz="1200" dirty="0"/>
              <a:t>ŠJŮ.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12.9.2012]. Dostupný na WWW: &lt;http://cs.wikipedia.org/wiki/Soubor:Jind%C5%99ich%C5%AFv_Hradec-z%C3%A1mek.jpg&gt;.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  <a:hlinkClick r:id="rId4"/>
            </a:endParaRPr>
          </a:p>
          <a:p>
            <a:r>
              <a:rPr lang="cs-CZ" sz="1200" dirty="0"/>
              <a:t>KARELJ. </a:t>
            </a:r>
            <a:r>
              <a:rPr lang="cs-CZ" sz="1200" i="1" smtClean="0"/>
              <a:t>Wikipedia</a:t>
            </a:r>
            <a:r>
              <a:rPr lang="cs-CZ" sz="1200" smtClean="0"/>
              <a:t> </a:t>
            </a:r>
            <a:r>
              <a:rPr lang="cs-CZ" sz="1200" dirty="0"/>
              <a:t>[online]. [cit. 12.9.2012]. Dostupný na WWW: &lt;http://cs.wikipedia.org/wiki/Soubor:T%C5%99_z%C3%A1mek_1.jpg&gt;. 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1200" dirty="0"/>
              <a:t>GALLERY OF ART. </a:t>
            </a:r>
            <a:r>
              <a:rPr lang="en-US" sz="1200" i="1" dirty="0" err="1"/>
              <a:t>wikipedia</a:t>
            </a:r>
            <a:r>
              <a:rPr lang="en-US" sz="1200" dirty="0"/>
              <a:t> [online]. [cit. 12.9.2012].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&lt;http://cs.wikipedia.org/wiki/Soubor:Leonardo_da_Vinci_-_Self-Portrait_-_WGA12798.jpg&gt;. 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it-IT" sz="1200" dirty="0"/>
              <a:t>SANTI. </a:t>
            </a:r>
            <a:r>
              <a:rPr lang="it-IT" sz="1200" i="1" dirty="0"/>
              <a:t>wikipedia</a:t>
            </a:r>
            <a:r>
              <a:rPr lang="it-IT" sz="1200" dirty="0"/>
              <a:t> [online]. [cit. 12.9.2012]. Dostupný na WWW: &lt;http://cs.wikipedia.org/wiki/Soubor:Plato-raphael.jpg&gt;. 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200" dirty="0"/>
              <a:t>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&lt;http://cs.wikipedia.org/wiki/Soubor:Mona_Lisa,_by_Leonardo_da_Vinci,_from_C2RMF_retouched.jpg&gt;.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1200" dirty="0"/>
              <a:t>GALLERY OF ART. </a:t>
            </a:r>
            <a:r>
              <a:rPr lang="en-US" sz="1200" i="1" dirty="0" err="1"/>
              <a:t>wikipedia</a:t>
            </a:r>
            <a:r>
              <a:rPr lang="en-US" sz="1200" dirty="0"/>
              <a:t> [online]. [cit. 12.9.2012].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&lt;http://cs.wikipedia.org/wiki/Soubor:La_Belle_Ferronni%C3%A8re.jpg&gt;.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200" dirty="0"/>
              <a:t>ZOLLNER.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Soubor:Lady_with_an_Ermine.jpg</a:t>
            </a:r>
            <a:r>
              <a:rPr lang="cs-CZ" sz="1200" dirty="0"/>
              <a:t>&gt;.</a:t>
            </a:r>
            <a:endParaRPr lang="cs-CZ" sz="12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it-IT" sz="1200" dirty="0"/>
              <a:t>DA VINCI. </a:t>
            </a:r>
            <a:r>
              <a:rPr lang="it-IT" sz="1200" i="1" dirty="0"/>
              <a:t>wikipedia</a:t>
            </a:r>
            <a:r>
              <a:rPr lang="it-IT" sz="1200" dirty="0"/>
              <a:t> [online]. [cit. 12.9.2012]. Dostupný na WWW: &lt;http://cs.wikipedia.org/wiki/Soubor:Da_Vinci_Vitruve_Luc_Viatour.jpg&gt;. </a:t>
            </a:r>
            <a:endParaRPr lang="cs-CZ" sz="1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00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315</TotalTime>
  <Words>611</Words>
  <Application>Microsoft Office PowerPoint</Application>
  <PresentationFormat>Předvádění na obrazovce (4:3)</PresentationFormat>
  <Paragraphs>93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Arkýř</vt:lpstr>
      <vt:lpstr>Prezentace aplikace PowerPoint</vt:lpstr>
      <vt:lpstr>ANOTACE</vt:lpstr>
      <vt:lpstr>OBSAH - RENEZANCE</vt:lpstr>
      <vt:lpstr>STAVITELSTVÍ</vt:lpstr>
      <vt:lpstr>SGRAFITO</vt:lpstr>
      <vt:lpstr>SGRAFITO</vt:lpstr>
      <vt:lpstr>LEONARDO DA VINCI</vt:lpstr>
      <vt:lpstr>LEONARDO DA VINCI - MALÍŘ</vt:lpstr>
      <vt:lpstr>LEONARDO DA VINCI - MALÍŘ</vt:lpstr>
      <vt:lpstr>LEONARDOVA STUDIE – PROPORCE LIDSKÉ POSTAVY</vt:lpstr>
      <vt:lpstr>LEONARDO DA VINCI - VYNÁLEZCE</vt:lpstr>
      <vt:lpstr>TEST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61</cp:revision>
  <dcterms:created xsi:type="dcterms:W3CDTF">2011-06-20T10:40:08Z</dcterms:created>
  <dcterms:modified xsi:type="dcterms:W3CDTF">2012-09-17T10:09:19Z</dcterms:modified>
</cp:coreProperties>
</file>