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CC"/>
    <a:srgbClr val="FF99FF"/>
    <a:srgbClr val="8E0000"/>
    <a:srgbClr val="D20000"/>
    <a:srgbClr val="A80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51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832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79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16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96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371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842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435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733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199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614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8F2ED-7F33-4C37-ABAD-2EC8E36A8B3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434060-D91D-4935-8713-F146A7423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210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VY_32_INOVACE_27_Látkové množství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594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131840" y="40466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8E0000"/>
                </a:solidFill>
              </a:rPr>
              <a:t>Látkové množství</a:t>
            </a:r>
            <a:endParaRPr lang="cs-CZ" sz="3200" dirty="0">
              <a:solidFill>
                <a:srgbClr val="8E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1556792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Počet </a:t>
            </a:r>
            <a:r>
              <a:rPr lang="cs-CZ" sz="2000" dirty="0" smtClean="0"/>
              <a:t>částic</a:t>
            </a:r>
            <a:r>
              <a:rPr lang="cs-CZ" dirty="0" smtClean="0"/>
              <a:t> soustavy</a:t>
            </a:r>
            <a:endParaRPr lang="cs-CZ" dirty="0"/>
          </a:p>
        </p:txBody>
      </p:sp>
      <p:grpSp>
        <p:nvGrpSpPr>
          <p:cNvPr id="111" name="Skupina 110"/>
          <p:cNvGrpSpPr/>
          <p:nvPr/>
        </p:nvGrpSpPr>
        <p:grpSpPr>
          <a:xfrm>
            <a:off x="4283968" y="3284984"/>
            <a:ext cx="1152128" cy="1512168"/>
            <a:chOff x="4067944" y="3284984"/>
            <a:chExt cx="1152128" cy="1512168"/>
          </a:xfrm>
        </p:grpSpPr>
        <p:pic>
          <p:nvPicPr>
            <p:cNvPr id="1028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427984" y="3501008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3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716016" y="3501008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4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788024" y="414908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5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499992" y="4005064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6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716016" y="378904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7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644008" y="3356992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8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283968" y="3573016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9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211960" y="3861048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0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283968" y="4293096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427984" y="378904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2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436368" y="4157464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3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588768" y="4309864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4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741168" y="4462264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5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322440" y="353948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6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474840" y="369188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7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860032" y="3717032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8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779640" y="399668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9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932040" y="4149080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0" name="Picture 4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627" t="9245" r="12770" b="13610"/>
            <a:stretch/>
          </p:blipFill>
          <p:spPr bwMode="auto">
            <a:xfrm>
              <a:off x="4860032" y="4365104"/>
              <a:ext cx="234280" cy="242267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Vývojový diagram: magnetický disk 63"/>
            <p:cNvSpPr/>
            <p:nvPr/>
          </p:nvSpPr>
          <p:spPr>
            <a:xfrm>
              <a:off x="4067944" y="3284984"/>
              <a:ext cx="1152128" cy="1512168"/>
            </a:xfrm>
            <a:prstGeom prst="flowChartMagneticDisk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4" name="Skupina 93"/>
          <p:cNvGrpSpPr/>
          <p:nvPr/>
        </p:nvGrpSpPr>
        <p:grpSpPr>
          <a:xfrm>
            <a:off x="2123728" y="3356992"/>
            <a:ext cx="1152128" cy="1512168"/>
            <a:chOff x="2123728" y="3356992"/>
            <a:chExt cx="1152128" cy="1512168"/>
          </a:xfrm>
        </p:grpSpPr>
        <p:pic>
          <p:nvPicPr>
            <p:cNvPr id="1026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555776" y="4365104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5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204120" y="3653408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483768" y="4437112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508920" y="3958208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627784" y="3645024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699792" y="4077072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0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843808" y="4437112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195736" y="4149080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996208" y="4589512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483768" y="4653136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267744" y="3933056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483768" y="4221088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771800" y="3645024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771800" y="4653136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843808" y="4221088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195736" y="4437112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2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4125"/>
                      </a14:imgEffect>
                      <a14:imgEffect>
                        <a14:saturation sat="4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534" t="7560" r="11734" b="14737"/>
            <a:stretch/>
          </p:blipFill>
          <p:spPr bwMode="auto">
            <a:xfrm>
              <a:off x="2915816" y="3861048"/>
              <a:ext cx="185402" cy="187749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5" name="Vývojový diagram: magnetický disk 64"/>
            <p:cNvSpPr/>
            <p:nvPr/>
          </p:nvSpPr>
          <p:spPr>
            <a:xfrm>
              <a:off x="2123728" y="3356992"/>
              <a:ext cx="1152128" cy="1512168"/>
            </a:xfrm>
            <a:prstGeom prst="flowChartMagneticDisk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6372200" y="3284984"/>
            <a:ext cx="1152128" cy="1512168"/>
            <a:chOff x="6372200" y="3284984"/>
            <a:chExt cx="1152128" cy="1512168"/>
          </a:xfrm>
        </p:grpSpPr>
        <p:pic>
          <p:nvPicPr>
            <p:cNvPr id="1029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372200" y="3501008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2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732240" y="3429000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3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876256" y="4509120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4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7020272" y="3861048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5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981800" y="4110608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6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660232" y="4365104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7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7164288" y="4437112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8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948264" y="3573016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9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516216" y="4077072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0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524600" y="3653408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1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677000" y="3805808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2" name="Picture 5" descr="C:\Users\Monika\AppData\Local\Microsoft\Windows\Temporary Internet Files\Content.IE5\MGODX89L\MC900437065[1]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bright="-4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558" t="7546" r="9955" b="15992"/>
            <a:stretch/>
          </p:blipFill>
          <p:spPr bwMode="auto">
            <a:xfrm>
              <a:off x="6829400" y="3958208"/>
              <a:ext cx="288032" cy="273630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Vývojový diagram: magnetický disk 6"/>
            <p:cNvSpPr/>
            <p:nvPr/>
          </p:nvSpPr>
          <p:spPr>
            <a:xfrm>
              <a:off x="6372200" y="3284984"/>
              <a:ext cx="1152128" cy="1512168"/>
            </a:xfrm>
            <a:prstGeom prst="flowChartMagneticDisk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46" name="TextovéPole 145"/>
          <p:cNvSpPr txBox="1"/>
          <p:nvPr/>
        </p:nvSpPr>
        <p:spPr>
          <a:xfrm>
            <a:off x="1115616" y="22768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Značka : </a:t>
            </a:r>
            <a:r>
              <a:rPr lang="cs-CZ" dirty="0" smtClean="0">
                <a:solidFill>
                  <a:srgbClr val="C00000"/>
                </a:solidFill>
              </a:rPr>
              <a:t>n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24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516" y="1628800"/>
            <a:ext cx="907300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             Základní </a:t>
            </a:r>
            <a:r>
              <a:rPr lang="cs-CZ" sz="2000" dirty="0"/>
              <a:t>jednotkou látkového množství je </a:t>
            </a:r>
            <a:r>
              <a:rPr lang="cs-CZ" sz="2000" dirty="0" smtClean="0"/>
              <a:t>mol.</a:t>
            </a:r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 </a:t>
            </a:r>
            <a:r>
              <a:rPr lang="cs-CZ" sz="2000" dirty="0"/>
              <a:t>1 mol je takové množství, které obsahuje </a:t>
            </a:r>
            <a:r>
              <a:rPr lang="cs-CZ" sz="2000" dirty="0" smtClean="0"/>
              <a:t>tolik částic </a:t>
            </a:r>
          </a:p>
          <a:p>
            <a:pPr algn="ctr"/>
            <a:r>
              <a:rPr lang="cs-CZ" sz="2000" dirty="0" smtClean="0"/>
              <a:t>(atomů</a:t>
            </a:r>
            <a:r>
              <a:rPr lang="cs-CZ" sz="2000" dirty="0"/>
              <a:t>, molekul, iontů, elektronů…), kolik je uhlíkových </a:t>
            </a:r>
            <a:endParaRPr lang="cs-CZ" sz="2000" dirty="0" smtClean="0"/>
          </a:p>
          <a:p>
            <a:pPr algn="ctr"/>
            <a:r>
              <a:rPr lang="cs-CZ" sz="2000" dirty="0" smtClean="0"/>
              <a:t>atomů </a:t>
            </a:r>
            <a:r>
              <a:rPr lang="cs-CZ" sz="2000" dirty="0"/>
              <a:t>v 12 g uhlíku </a:t>
            </a:r>
            <a:r>
              <a:rPr lang="cs-CZ" sz="2000" baseline="30000" dirty="0" smtClean="0"/>
              <a:t>12 </a:t>
            </a:r>
            <a:r>
              <a:rPr lang="cs-CZ" sz="2000" dirty="0" smtClean="0"/>
              <a:t>C</a:t>
            </a:r>
            <a:r>
              <a:rPr lang="cs-CZ" sz="2000" dirty="0"/>
              <a:t>. </a:t>
            </a:r>
            <a:endParaRPr lang="cs-CZ" sz="20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Podle </a:t>
            </a:r>
            <a:r>
              <a:rPr lang="cs-CZ" sz="2000" dirty="0"/>
              <a:t>současných znalostí je v tomto množství </a:t>
            </a:r>
            <a:r>
              <a:rPr lang="cs-CZ" sz="2000" dirty="0" smtClean="0"/>
              <a:t>uhlíku 6,023 </a:t>
            </a:r>
            <a:r>
              <a:rPr lang="cs-CZ" sz="2000" dirty="0"/>
              <a:t>.</a:t>
            </a:r>
            <a:r>
              <a:rPr lang="cs-CZ" sz="2000" dirty="0" smtClean="0"/>
              <a:t> </a:t>
            </a:r>
            <a:r>
              <a:rPr lang="cs-CZ" sz="2000" dirty="0"/>
              <a:t>10</a:t>
            </a:r>
            <a:r>
              <a:rPr lang="cs-CZ" sz="2000" baseline="30000" dirty="0"/>
              <a:t>23</a:t>
            </a:r>
            <a:r>
              <a:rPr lang="cs-CZ" sz="2000" dirty="0"/>
              <a:t> atomů</a:t>
            </a:r>
          </a:p>
        </p:txBody>
      </p:sp>
      <p:sp>
        <p:nvSpPr>
          <p:cNvPr id="119" name="TextovéPole 118"/>
          <p:cNvSpPr txBox="1"/>
          <p:nvPr/>
        </p:nvSpPr>
        <p:spPr>
          <a:xfrm>
            <a:off x="2987824" y="4437112"/>
            <a:ext cx="3672408" cy="369332"/>
          </a:xfrm>
          <a:prstGeom prst="rect">
            <a:avLst/>
          </a:prstGeom>
          <a:solidFill>
            <a:schemeClr val="bg1">
              <a:lumMod val="6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/>
              <a:t>602 300 000 000 000 000 </a:t>
            </a:r>
            <a:r>
              <a:rPr lang="cs-CZ" dirty="0"/>
              <a:t>000 000 </a:t>
            </a:r>
          </a:p>
        </p:txBody>
      </p:sp>
      <p:sp>
        <p:nvSpPr>
          <p:cNvPr id="93" name="TextovéPole 92"/>
          <p:cNvSpPr txBox="1"/>
          <p:nvPr/>
        </p:nvSpPr>
        <p:spPr>
          <a:xfrm>
            <a:off x="3131840" y="908720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8E0000"/>
                </a:solidFill>
              </a:rPr>
              <a:t>Látkové množství</a:t>
            </a:r>
            <a:endParaRPr lang="cs-CZ" sz="3200" dirty="0">
              <a:solidFill>
                <a:srgbClr val="8E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26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8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40768"/>
            <a:ext cx="4032448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 – dusík ( látka)</a:t>
            </a:r>
          </a:p>
          <a:p>
            <a:r>
              <a:rPr lang="cs-CZ" sz="2400" dirty="0" smtClean="0"/>
              <a:t>    – jeden atom dusíku</a:t>
            </a:r>
          </a:p>
          <a:p>
            <a:r>
              <a:rPr lang="cs-CZ" sz="2400" dirty="0" smtClean="0"/>
              <a:t>    – jeden mol atomů dusíku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16016" y="2204864"/>
            <a:ext cx="4032448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dusík ( látka)</a:t>
            </a:r>
          </a:p>
          <a:p>
            <a:r>
              <a:rPr lang="cs-CZ" sz="2400" dirty="0" smtClean="0"/>
              <a:t>    – jedena molekula dusíku</a:t>
            </a:r>
          </a:p>
          <a:p>
            <a:r>
              <a:rPr lang="cs-CZ" sz="2400" dirty="0" smtClean="0"/>
              <a:t>    – jeden mol molekul dusíku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3429000"/>
            <a:ext cx="3960440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 – voda ( látka)</a:t>
            </a:r>
          </a:p>
          <a:p>
            <a:r>
              <a:rPr lang="cs-CZ" sz="2400" dirty="0" smtClean="0"/>
              <a:t>        </a:t>
            </a:r>
            <a:r>
              <a:rPr lang="cs-CZ" sz="2400" smtClean="0"/>
              <a:t>– </a:t>
            </a:r>
            <a:r>
              <a:rPr lang="cs-CZ" sz="2400" smtClean="0"/>
              <a:t>jedna </a:t>
            </a:r>
            <a:r>
              <a:rPr lang="cs-CZ" sz="2400" dirty="0" smtClean="0"/>
              <a:t>molekula vody</a:t>
            </a:r>
          </a:p>
          <a:p>
            <a:r>
              <a:rPr lang="cs-CZ" sz="2400" dirty="0" smtClean="0"/>
              <a:t>        – jeden mol vody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76056" y="4005064"/>
            <a:ext cx="3528392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chlór( látka)</a:t>
            </a:r>
          </a:p>
          <a:p>
            <a:r>
              <a:rPr lang="cs-CZ" sz="2400" dirty="0" smtClean="0"/>
              <a:t>        – dvě molekuly  chlóru</a:t>
            </a:r>
          </a:p>
          <a:p>
            <a:r>
              <a:rPr lang="cs-CZ" sz="2400" dirty="0" smtClean="0"/>
              <a:t>        – dva moly chl</a:t>
            </a:r>
            <a:r>
              <a:rPr lang="cs-CZ" sz="2400" dirty="0"/>
              <a:t>ó</a:t>
            </a:r>
            <a:r>
              <a:rPr lang="cs-CZ" sz="2400" dirty="0" smtClean="0"/>
              <a:t>ru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5373216"/>
            <a:ext cx="4824536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oxid uhličitý ( látka)</a:t>
            </a:r>
          </a:p>
          <a:p>
            <a:r>
              <a:rPr lang="cs-CZ" sz="2400" dirty="0" smtClean="0"/>
              <a:t>    – jedena molekula oxidu uhličitého</a:t>
            </a:r>
          </a:p>
          <a:p>
            <a:r>
              <a:rPr lang="cs-CZ" sz="2400" dirty="0" smtClean="0"/>
              <a:t>    – jeden mol oxidu uhličitého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15816" y="40466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8E0000"/>
                </a:solidFill>
              </a:rPr>
              <a:t>Látkové množství</a:t>
            </a:r>
            <a:endParaRPr lang="cs-CZ" sz="3200" dirty="0">
              <a:solidFill>
                <a:srgbClr val="8E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855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 uiExpand="1" build="p" animBg="1"/>
      <p:bldP spid="4" grpId="0" uiExpand="1" build="p" animBg="1"/>
      <p:bldP spid="5" grpId="0" uiExpand="1" build="p" animBg="1"/>
      <p:bldP spid="6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7529"/>
            <a:ext cx="8229600" cy="1077218"/>
          </a:xfr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8E0000"/>
                </a:solidFill>
                <a:latin typeface="+mn-lt"/>
                <a:ea typeface="+mn-ea"/>
                <a:cs typeface="+mn-cs"/>
              </a:rPr>
              <a:t>Látkové množství</a:t>
            </a:r>
            <a:br>
              <a:rPr lang="cs-CZ" sz="3200" dirty="0">
                <a:solidFill>
                  <a:srgbClr val="8E0000"/>
                </a:solidFill>
                <a:latin typeface="+mn-lt"/>
                <a:ea typeface="+mn-ea"/>
                <a:cs typeface="+mn-cs"/>
              </a:rPr>
            </a:br>
            <a:endParaRPr lang="cs-CZ" sz="3200" dirty="0">
              <a:solidFill>
                <a:srgbClr val="8E00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1700808"/>
            <a:ext cx="280831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2 </a:t>
            </a:r>
            <a:r>
              <a:rPr lang="cs-CZ" sz="2400" dirty="0" smtClean="0"/>
              <a:t>CO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+  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2  </a:t>
            </a:r>
            <a:r>
              <a:rPr lang="cs-CZ" sz="2400" dirty="0" smtClean="0">
                <a:sym typeface="Symbol"/>
              </a:rPr>
              <a:t></a:t>
            </a:r>
            <a:r>
              <a:rPr lang="cs-CZ" sz="2400" dirty="0" smtClean="0">
                <a:solidFill>
                  <a:srgbClr val="C00000"/>
                </a:solidFill>
              </a:rPr>
              <a:t>2</a:t>
            </a:r>
            <a:r>
              <a:rPr lang="cs-CZ" sz="2400" dirty="0" smtClean="0"/>
              <a:t> </a:t>
            </a:r>
            <a:r>
              <a:rPr lang="cs-CZ" sz="2400" dirty="0" smtClean="0"/>
              <a:t>CO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708920"/>
            <a:ext cx="8892480" cy="3539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1700" dirty="0" smtClean="0"/>
              <a:t>- </a:t>
            </a:r>
            <a:r>
              <a:rPr lang="cs-CZ" sz="1700" dirty="0" smtClean="0">
                <a:solidFill>
                  <a:srgbClr val="C00000"/>
                </a:solidFill>
              </a:rPr>
              <a:t>2 </a:t>
            </a:r>
            <a:r>
              <a:rPr lang="cs-CZ" sz="1700" dirty="0" smtClean="0"/>
              <a:t> molekuly oxidu uhelnatého reagují </a:t>
            </a:r>
            <a:r>
              <a:rPr lang="cs-CZ" sz="1700" dirty="0" smtClean="0"/>
              <a:t>s </a:t>
            </a:r>
            <a:r>
              <a:rPr lang="cs-CZ" sz="1700" dirty="0" smtClean="0"/>
              <a:t> molekulou kyslíku vznikají  </a:t>
            </a:r>
            <a:r>
              <a:rPr lang="cs-CZ" sz="1700" dirty="0" smtClean="0">
                <a:solidFill>
                  <a:srgbClr val="C00000"/>
                </a:solidFill>
              </a:rPr>
              <a:t>2</a:t>
            </a:r>
            <a:r>
              <a:rPr lang="cs-CZ" sz="1700" dirty="0" smtClean="0"/>
              <a:t> </a:t>
            </a:r>
            <a:r>
              <a:rPr lang="cs-CZ" sz="1700" dirty="0" smtClean="0"/>
              <a:t>molekuly oxidu </a:t>
            </a:r>
            <a:r>
              <a:rPr lang="cs-CZ" sz="1700" dirty="0" smtClean="0"/>
              <a:t>uhličitého</a:t>
            </a:r>
            <a:endParaRPr lang="cs-CZ" sz="17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01008"/>
            <a:ext cx="8496944" cy="3539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1700" dirty="0" smtClean="0"/>
              <a:t>- </a:t>
            </a:r>
            <a:r>
              <a:rPr lang="cs-CZ" sz="1700" dirty="0" smtClean="0">
                <a:solidFill>
                  <a:srgbClr val="C00000"/>
                </a:solidFill>
              </a:rPr>
              <a:t>2 </a:t>
            </a:r>
            <a:r>
              <a:rPr lang="cs-CZ" sz="1700" dirty="0" smtClean="0"/>
              <a:t> </a:t>
            </a:r>
            <a:r>
              <a:rPr lang="cs-CZ" sz="1700" dirty="0"/>
              <a:t>moly oxidu uhelnatého </a:t>
            </a:r>
            <a:r>
              <a:rPr lang="cs-CZ" sz="1700" dirty="0" smtClean="0"/>
              <a:t>reagují s </a:t>
            </a:r>
            <a:r>
              <a:rPr lang="cs-CZ" sz="1700" dirty="0" smtClean="0">
                <a:solidFill>
                  <a:srgbClr val="FF0000"/>
                </a:solidFill>
              </a:rPr>
              <a:t>1</a:t>
            </a:r>
            <a:r>
              <a:rPr lang="cs-CZ" sz="1700" dirty="0" smtClean="0"/>
              <a:t> molem </a:t>
            </a:r>
            <a:r>
              <a:rPr lang="cs-CZ" sz="1700" dirty="0" smtClean="0"/>
              <a:t>kyslíku vznikají  </a:t>
            </a:r>
            <a:r>
              <a:rPr lang="cs-CZ" sz="1700" dirty="0" smtClean="0">
                <a:solidFill>
                  <a:srgbClr val="C00000"/>
                </a:solidFill>
              </a:rPr>
              <a:t>2</a:t>
            </a:r>
            <a:r>
              <a:rPr lang="cs-CZ" sz="1700" dirty="0" smtClean="0"/>
              <a:t> moly oxidu uhličitého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317652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8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 vlastní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Mladá </a:t>
            </a:r>
            <a:r>
              <a:rPr lang="cs-CZ" dirty="0"/>
              <a:t>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učiva molární hmotnost.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87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3219</TotalTime>
  <Words>288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Látkové množství 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Monika</cp:lastModifiedBy>
  <cp:revision>23</cp:revision>
  <dcterms:created xsi:type="dcterms:W3CDTF">2013-01-11T15:58:27Z</dcterms:created>
  <dcterms:modified xsi:type="dcterms:W3CDTF">2013-03-26T20:56:25Z</dcterms:modified>
</cp:coreProperties>
</file>