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0" r:id="rId2"/>
    <p:sldId id="261" r:id="rId3"/>
    <p:sldId id="258" r:id="rId4"/>
    <p:sldId id="259" r:id="rId5"/>
    <p:sldId id="265" r:id="rId6"/>
    <p:sldId id="263" r:id="rId7"/>
    <p:sldId id="266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72" y="-3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PRESENT SIMPLE TENSE </a:t>
          </a:r>
          <a:r>
            <a:rPr lang="en-US" sz="2000" dirty="0" smtClean="0"/>
            <a:t>QUESTION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NÁZEV:VY_22_INOVACE_24_AJ5_PRES. SIMPLE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97301" custLinFactNeighborX="343" custLinFactNeighborY="4057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9C16750-71F8-48F3-909C-CADE406C78E5}" type="presOf" srcId="{D1B46980-6531-4606-95E6-44980827E919}" destId="{2BE915AB-18AA-4053-B92C-3BFC9ED204BB}" srcOrd="1" destOrd="0" presId="urn:microsoft.com/office/officeart/2005/8/layout/target3"/>
    <dgm:cxn modelId="{838CBA5B-888B-41CA-9092-607CB12A42F7}" type="presOf" srcId="{1F4F8BC0-F267-4379-9FE7-6FFC8B64BAD8}" destId="{017154CD-D9A9-4968-AD11-1207A3C4C00A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82D05BD1-614C-4EA7-83EA-185AC24B9C10}" type="presOf" srcId="{D1B46980-6531-4606-95E6-44980827E919}" destId="{6140AFEC-043D-4C43-A2F9-D0F5331DF3A3}" srcOrd="0" destOrd="0" presId="urn:microsoft.com/office/officeart/2005/8/layout/target3"/>
    <dgm:cxn modelId="{94E8B210-66C9-4110-8809-C8A8314C3598}" type="presOf" srcId="{D1D4F407-5343-4D3F-B5B9-D407B03CAEB4}" destId="{D005CE8C-CC26-4C3E-AC11-E15060ECD759}" srcOrd="0" destOrd="0" presId="urn:microsoft.com/office/officeart/2005/8/layout/target3"/>
    <dgm:cxn modelId="{60ACAEF7-CAE4-409C-82DD-A5E120F151E6}" type="presOf" srcId="{1AE9165A-6B70-4FFD-A49C-881BF73B4F04}" destId="{A9F01C16-B5C0-47B0-9750-F7E5E11674A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9DAA4F8-3A90-44A5-AF51-764DF2D38A87}" type="presOf" srcId="{1AE9165A-6B70-4FFD-A49C-881BF73B4F04}" destId="{BD3627E9-8FC8-4A2F-B3EA-FAE798EF81D8}" srcOrd="1" destOrd="0" presId="urn:microsoft.com/office/officeart/2005/8/layout/target3"/>
    <dgm:cxn modelId="{1F22304A-9ED0-4E47-B852-70158DC72C7E}" type="presOf" srcId="{1F4F8BC0-F267-4379-9FE7-6FFC8B64BAD8}" destId="{C8857ABF-5052-4733-A46C-0F8B764FF76F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EB79502-39EE-46F8-980E-8CD552FCF06B}" type="presOf" srcId="{26CBEA56-8CFD-48C0-BD6E-2EB16B1FBF42}" destId="{5583D5C5-FAFF-4548-819C-80E289F73770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36067DB7-B7DF-4F3C-BC96-9F6EAC9097AA}" type="presOf" srcId="{757F3AB3-0718-4624-B441-E567A8F0AB56}" destId="{333A1088-737F-45CB-B68E-254E46348037}" srcOrd="0" destOrd="0" presId="urn:microsoft.com/office/officeart/2005/8/layout/target3"/>
    <dgm:cxn modelId="{6A0AF8E1-576D-4F48-9B48-AC9CD51340FD}" type="presOf" srcId="{D1D4F407-5343-4D3F-B5B9-D407B03CAEB4}" destId="{AED2198E-93D5-4001-81B4-73124B309672}" srcOrd="1" destOrd="0" presId="urn:microsoft.com/office/officeart/2005/8/layout/target3"/>
    <dgm:cxn modelId="{3A87F8B9-072B-4077-8E9F-179438F2C594}" type="presOf" srcId="{26CBEA56-8CFD-48C0-BD6E-2EB16B1FBF42}" destId="{92E1E9E3-D1F0-4866-9424-7ECC0DD990BC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B7E9F6B9-93C5-4DF4-B06D-0A58D87A2304}" type="presParOf" srcId="{333A1088-737F-45CB-B68E-254E46348037}" destId="{F5ABB229-8D3B-4694-996A-96F23CF14429}" srcOrd="0" destOrd="0" presId="urn:microsoft.com/office/officeart/2005/8/layout/target3"/>
    <dgm:cxn modelId="{9171FF70-2E1C-42DB-9B76-B58B5CC4521C}" type="presParOf" srcId="{333A1088-737F-45CB-B68E-254E46348037}" destId="{F41139FD-01EE-4571-8B17-4FB00FC51163}" srcOrd="1" destOrd="0" presId="urn:microsoft.com/office/officeart/2005/8/layout/target3"/>
    <dgm:cxn modelId="{AB7FCB42-E3FD-4E7C-9EC9-0BBC23E25D84}" type="presParOf" srcId="{333A1088-737F-45CB-B68E-254E46348037}" destId="{D005CE8C-CC26-4C3E-AC11-E15060ECD759}" srcOrd="2" destOrd="0" presId="urn:microsoft.com/office/officeart/2005/8/layout/target3"/>
    <dgm:cxn modelId="{CFC7FA9E-509D-4BF6-9EBD-F762809C06BC}" type="presParOf" srcId="{333A1088-737F-45CB-B68E-254E46348037}" destId="{2C702D82-9B77-49B7-9568-BB8EB47C3372}" srcOrd="3" destOrd="0" presId="urn:microsoft.com/office/officeart/2005/8/layout/target3"/>
    <dgm:cxn modelId="{224A5D21-D7DE-460B-9717-9EACA7DADAE1}" type="presParOf" srcId="{333A1088-737F-45CB-B68E-254E46348037}" destId="{A52A0455-90FF-4808-ABD0-F02540D31D5A}" srcOrd="4" destOrd="0" presId="urn:microsoft.com/office/officeart/2005/8/layout/target3"/>
    <dgm:cxn modelId="{75B64B58-09F3-4ED1-BAD8-CFE24CE69D7B}" type="presParOf" srcId="{333A1088-737F-45CB-B68E-254E46348037}" destId="{6140AFEC-043D-4C43-A2F9-D0F5331DF3A3}" srcOrd="5" destOrd="0" presId="urn:microsoft.com/office/officeart/2005/8/layout/target3"/>
    <dgm:cxn modelId="{A46EDC73-6CF2-4963-B314-6BD8B0B7D2F1}" type="presParOf" srcId="{333A1088-737F-45CB-B68E-254E46348037}" destId="{71A10DEB-455E-4133-A618-0A0EE82A21E3}" srcOrd="6" destOrd="0" presId="urn:microsoft.com/office/officeart/2005/8/layout/target3"/>
    <dgm:cxn modelId="{7F7B01E7-18D5-4DD4-BDB1-7BA9B4F0E54A}" type="presParOf" srcId="{333A1088-737F-45CB-B68E-254E46348037}" destId="{DA6A876D-6D25-492F-8BDC-9AE6A6CFB1FA}" srcOrd="7" destOrd="0" presId="urn:microsoft.com/office/officeart/2005/8/layout/target3"/>
    <dgm:cxn modelId="{4DA2E8BB-7C09-4311-8390-B528B1173291}" type="presParOf" srcId="{333A1088-737F-45CB-B68E-254E46348037}" destId="{A9F01C16-B5C0-47B0-9750-F7E5E11674A0}" srcOrd="8" destOrd="0" presId="urn:microsoft.com/office/officeart/2005/8/layout/target3"/>
    <dgm:cxn modelId="{ADAE73BB-BF30-4E65-AF0D-E3397FCC809D}" type="presParOf" srcId="{333A1088-737F-45CB-B68E-254E46348037}" destId="{5C0CF724-3222-4429-B09A-F154A62FD507}" srcOrd="9" destOrd="0" presId="urn:microsoft.com/office/officeart/2005/8/layout/target3"/>
    <dgm:cxn modelId="{07029271-BCA7-410A-A765-BE6BAE78AD3D}" type="presParOf" srcId="{333A1088-737F-45CB-B68E-254E46348037}" destId="{71A5FEA7-FE77-4220-960F-2AB7AE466FE5}" srcOrd="10" destOrd="0" presId="urn:microsoft.com/office/officeart/2005/8/layout/target3"/>
    <dgm:cxn modelId="{B5FD5AD7-2EBC-402D-9D32-A03D7F8AD887}" type="presParOf" srcId="{333A1088-737F-45CB-B68E-254E46348037}" destId="{C8857ABF-5052-4733-A46C-0F8B764FF76F}" srcOrd="11" destOrd="0" presId="urn:microsoft.com/office/officeart/2005/8/layout/target3"/>
    <dgm:cxn modelId="{C2C15798-151E-4761-9787-3947DF0BD23D}" type="presParOf" srcId="{333A1088-737F-45CB-B68E-254E46348037}" destId="{1839E65E-6E97-41D2-A171-98C033275D27}" srcOrd="12" destOrd="0" presId="urn:microsoft.com/office/officeart/2005/8/layout/target3"/>
    <dgm:cxn modelId="{66CEBBDE-3E29-4B96-8107-720212896AF6}" type="presParOf" srcId="{333A1088-737F-45CB-B68E-254E46348037}" destId="{914F10DC-A7FA-462B-9334-03354AC7EA9F}" srcOrd="13" destOrd="0" presId="urn:microsoft.com/office/officeart/2005/8/layout/target3"/>
    <dgm:cxn modelId="{53CC020B-715C-44FB-BD79-3A4CF56DDC25}" type="presParOf" srcId="{333A1088-737F-45CB-B68E-254E46348037}" destId="{5583D5C5-FAFF-4548-819C-80E289F73770}" srcOrd="14" destOrd="0" presId="urn:microsoft.com/office/officeart/2005/8/layout/target3"/>
    <dgm:cxn modelId="{7C32C7C5-B9DE-4A0C-98D2-375D79A9E1E1}" type="presParOf" srcId="{333A1088-737F-45CB-B68E-254E46348037}" destId="{AED2198E-93D5-4001-81B4-73124B309672}" srcOrd="15" destOrd="0" presId="urn:microsoft.com/office/officeart/2005/8/layout/target3"/>
    <dgm:cxn modelId="{A8F066C7-938B-4E86-953A-5A59B0B9977A}" type="presParOf" srcId="{333A1088-737F-45CB-B68E-254E46348037}" destId="{2BE915AB-18AA-4053-B92C-3BFC9ED204BB}" srcOrd="16" destOrd="0" presId="urn:microsoft.com/office/officeart/2005/8/layout/target3"/>
    <dgm:cxn modelId="{1DBD5BA6-CAC8-46D6-BB2F-D421FEE6FBD4}" type="presParOf" srcId="{333A1088-737F-45CB-B68E-254E46348037}" destId="{BD3627E9-8FC8-4A2F-B3EA-FAE798EF81D8}" srcOrd="17" destOrd="0" presId="urn:microsoft.com/office/officeart/2005/8/layout/target3"/>
    <dgm:cxn modelId="{2498D303-A3AD-4176-B232-B3D8E6C7B29E}" type="presParOf" srcId="{333A1088-737F-45CB-B68E-254E46348037}" destId="{017154CD-D9A9-4968-AD11-1207A3C4C00A}" srcOrd="18" destOrd="0" presId="urn:microsoft.com/office/officeart/2005/8/layout/target3"/>
    <dgm:cxn modelId="{A981E25C-BAFE-4E40-B6C7-19481B58E7FE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07753" cy="2907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37570" y="0"/>
          <a:ext cx="6683027" cy="2907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437570" y="0"/>
        <a:ext cx="6683027" cy="465240"/>
      </dsp:txXfrm>
    </dsp:sp>
    <dsp:sp modelId="{A52A0455-90FF-4808-ABD0-F02540D31D5A}">
      <dsp:nvSpPr>
        <dsp:cNvPr id="0" name=""/>
        <dsp:cNvSpPr/>
      </dsp:nvSpPr>
      <dsp:spPr>
        <a:xfrm>
          <a:off x="305314" y="465240"/>
          <a:ext cx="2297125" cy="22971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53876" y="589434"/>
          <a:ext cx="6683027" cy="22351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453876" y="589434"/>
        <a:ext cx="6683027" cy="452683"/>
      </dsp:txXfrm>
    </dsp:sp>
    <dsp:sp modelId="{DA6A876D-6D25-492F-8BDC-9AE6A6CFB1FA}">
      <dsp:nvSpPr>
        <dsp:cNvPr id="0" name=""/>
        <dsp:cNvSpPr/>
      </dsp:nvSpPr>
      <dsp:spPr>
        <a:xfrm>
          <a:off x="610628" y="930481"/>
          <a:ext cx="1686497" cy="16864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453876" y="930481"/>
          <a:ext cx="6683027" cy="16864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NÁZEV:VY_22_INOVACE_24_AJ5_PRES. SIMPLE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453876" y="930481"/>
        <a:ext cx="6683027" cy="465240"/>
      </dsp:txXfrm>
    </dsp:sp>
    <dsp:sp modelId="{71A5FEA7-FE77-4220-960F-2AB7AE466FE5}">
      <dsp:nvSpPr>
        <dsp:cNvPr id="0" name=""/>
        <dsp:cNvSpPr/>
      </dsp:nvSpPr>
      <dsp:spPr>
        <a:xfrm>
          <a:off x="915942" y="1395721"/>
          <a:ext cx="1075868" cy="10758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453876" y="1395721"/>
          <a:ext cx="6683027" cy="10758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PRESENT SIMPLE TENSE </a:t>
          </a:r>
          <a:r>
            <a:rPr lang="en-US" sz="2000" kern="1200" dirty="0" smtClean="0"/>
            <a:t>QUESTION</a:t>
          </a:r>
          <a:endParaRPr lang="cs-CZ" sz="2000" kern="1200" dirty="0"/>
        </a:p>
      </dsp:txBody>
      <dsp:txXfrm>
        <a:off x="1453876" y="1395721"/>
        <a:ext cx="6683027" cy="465240"/>
      </dsp:txXfrm>
    </dsp:sp>
    <dsp:sp modelId="{914F10DC-A7FA-462B-9334-03354AC7EA9F}">
      <dsp:nvSpPr>
        <dsp:cNvPr id="0" name=""/>
        <dsp:cNvSpPr/>
      </dsp:nvSpPr>
      <dsp:spPr>
        <a:xfrm>
          <a:off x="1221256" y="1860962"/>
          <a:ext cx="465240" cy="46524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453876" y="1860962"/>
          <a:ext cx="6683027" cy="4652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453876" y="1860962"/>
        <a:ext cx="6683027" cy="465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04B57E-471B-4C83-9B9A-67458B24E21C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39201-DB9D-40B0-A82D-4DF5A311459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EE920-B2C6-4939-B8D7-DCED3B904E76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7BC99-3288-4E00-91FB-EB763DE654D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EE920-B2C6-4939-B8D7-DCED3B904E76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7BC99-3288-4E00-91FB-EB763DE654D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EE920-B2C6-4939-B8D7-DCED3B904E76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7BC99-3288-4E00-91FB-EB763DE654D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EE920-B2C6-4939-B8D7-DCED3B904E76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7BC99-3288-4E00-91FB-EB763DE654D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EE920-B2C6-4939-B8D7-DCED3B904E76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7BC99-3288-4E00-91FB-EB763DE654D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EE920-B2C6-4939-B8D7-DCED3B904E76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7BC99-3288-4E00-91FB-EB763DE654D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EE920-B2C6-4939-B8D7-DCED3B904E76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7BC99-3288-4E00-91FB-EB763DE654D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EE920-B2C6-4939-B8D7-DCED3B904E76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7BC99-3288-4E00-91FB-EB763DE654D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EE920-B2C6-4939-B8D7-DCED3B904E76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7BC99-3288-4E00-91FB-EB763DE654D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EE920-B2C6-4939-B8D7-DCED3B904E76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7BC99-3288-4E00-91FB-EB763DE654D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EE920-B2C6-4939-B8D7-DCED3B904E76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7BC99-3288-4E00-91FB-EB763DE654D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CEE920-B2C6-4939-B8D7-DCED3B904E76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C7BC99-3288-4E00-91FB-EB763DE654D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548680"/>
          <a:ext cx="8136904" cy="2907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764704"/>
            <a:ext cx="8783960" cy="53368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4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400" dirty="0" smtClean="0">
                <a:solidFill>
                  <a:prstClr val="black"/>
                </a:solidFill>
                <a:latin typeface="Arial" charset="0"/>
              </a:rPr>
              <a:t>    v 5.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400" dirty="0" smtClean="0">
                <a:solidFill>
                  <a:prstClr val="black"/>
                </a:solidFill>
                <a:latin typeface="Arial" charset="0"/>
              </a:rPr>
              <a:t>Žáci si osvojují a procvičují tvary sloves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400" dirty="0" smtClean="0">
                <a:solidFill>
                  <a:prstClr val="black"/>
                </a:solidFill>
                <a:latin typeface="Arial" charset="0"/>
              </a:rPr>
              <a:t>    v přítomném prostém času v tázacích větách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400" dirty="0" smtClean="0">
                <a:solidFill>
                  <a:prstClr val="black"/>
                </a:solidFill>
                <a:latin typeface="Arial" charset="0"/>
              </a:rPr>
              <a:t>    pro osoby v jednotném i množném čísle.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400" dirty="0" smtClean="0">
                <a:solidFill>
                  <a:prstClr val="black"/>
                </a:solidFill>
                <a:latin typeface="Arial" charset="0"/>
              </a:rPr>
              <a:t>Důraz je kladen na tvoření tvarů sloves pro 3. osobu čísla jednotného.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400" dirty="0" smtClean="0">
                <a:solidFill>
                  <a:prstClr val="black"/>
                </a:solidFill>
                <a:latin typeface="Arial" charset="0"/>
              </a:rPr>
              <a:t>V osmisměrce najdou ukrytou otázku a odpoví na ni</a:t>
            </a:r>
            <a:r>
              <a:rPr lang="cs-CZ" sz="2400" dirty="0" smtClean="0">
                <a:solidFill>
                  <a:prstClr val="black"/>
                </a:solidFill>
                <a:latin typeface="Arial" charset="0"/>
              </a:rPr>
              <a:t>.</a:t>
            </a:r>
            <a:endParaRPr lang="en-US" sz="24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en-US" sz="2400" dirty="0" smtClean="0">
                <a:solidFill>
                  <a:prstClr val="black"/>
                </a:solidFill>
                <a:latin typeface="Arial" charset="0"/>
              </a:rPr>
              <a:t>Vypl</a:t>
            </a:r>
            <a:r>
              <a:rPr lang="cs-CZ" sz="2400" dirty="0" smtClean="0">
                <a:solidFill>
                  <a:prstClr val="black"/>
                </a:solidFill>
                <a:latin typeface="Arial" charset="0"/>
              </a:rPr>
              <a:t>ní dotazník a utvoří otázky pro 2. a 3. osobu čísla jednotného.</a:t>
            </a:r>
            <a:endParaRPr lang="cs-CZ" sz="24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116632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5297725"/>
            <a:ext cx="588640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učebnice Project 1 Tom Hutchinson, Oxford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23528" y="260648"/>
          <a:ext cx="4032448" cy="6264695"/>
        </p:xfrm>
        <a:graphic>
          <a:graphicData uri="http://schemas.openxmlformats.org/drawingml/2006/table">
            <a:tbl>
              <a:tblPr>
                <a:tableStyleId>{284E427A-3D55-4303-BF80-6455036E1DE7}</a:tableStyleId>
              </a:tblPr>
              <a:tblGrid>
                <a:gridCol w="4032448"/>
              </a:tblGrid>
              <a:tr h="1252939">
                <a:tc>
                  <a:txBody>
                    <a:bodyPr/>
                    <a:lstStyle/>
                    <a:p>
                      <a:r>
                        <a:rPr lang="cs-CZ" sz="4400" b="1" dirty="0"/>
                        <a:t>Do I take?</a:t>
                      </a:r>
                    </a:p>
                  </a:txBody>
                  <a:tcPr marL="71298" marR="71298" marT="35649" marB="35649" anchor="ctr"/>
                </a:tc>
              </a:tr>
              <a:tr h="1252939">
                <a:tc>
                  <a:txBody>
                    <a:bodyPr/>
                    <a:lstStyle/>
                    <a:p>
                      <a:r>
                        <a:rPr lang="cs-CZ" sz="4400" b="1" dirty="0"/>
                        <a:t>Do you draw?</a:t>
                      </a:r>
                    </a:p>
                  </a:txBody>
                  <a:tcPr marL="71298" marR="71298" marT="35649" marB="35649" anchor="ctr"/>
                </a:tc>
              </a:tr>
              <a:tr h="1252939">
                <a:tc>
                  <a:txBody>
                    <a:bodyPr/>
                    <a:lstStyle/>
                    <a:p>
                      <a:r>
                        <a:rPr lang="cs-CZ" sz="4400" b="1" dirty="0"/>
                        <a:t>Does he write?</a:t>
                      </a:r>
                    </a:p>
                  </a:txBody>
                  <a:tcPr marL="71298" marR="71298" marT="35649" marB="35649" anchor="ctr"/>
                </a:tc>
              </a:tr>
              <a:tr h="1252939">
                <a:tc>
                  <a:txBody>
                    <a:bodyPr/>
                    <a:lstStyle/>
                    <a:p>
                      <a:r>
                        <a:rPr lang="cs-CZ" sz="4400" b="1" dirty="0"/>
                        <a:t>Does she read?</a:t>
                      </a:r>
                    </a:p>
                  </a:txBody>
                  <a:tcPr marL="71298" marR="71298" marT="35649" marB="35649" anchor="ctr"/>
                </a:tc>
              </a:tr>
              <a:tr h="1252939">
                <a:tc>
                  <a:txBody>
                    <a:bodyPr/>
                    <a:lstStyle/>
                    <a:p>
                      <a:r>
                        <a:rPr lang="cs-CZ" sz="4400" b="1" dirty="0"/>
                        <a:t>Does it speak?</a:t>
                      </a:r>
                    </a:p>
                  </a:txBody>
                  <a:tcPr marL="71298" marR="71298" marT="35649" marB="35649" anchor="ctr"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148064" y="260650"/>
          <a:ext cx="2808312" cy="6264695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2808312"/>
              </a:tblGrid>
              <a:tr h="1252939">
                <a:tc>
                  <a:txBody>
                    <a:bodyPr/>
                    <a:lstStyle/>
                    <a:p>
                      <a:r>
                        <a:rPr lang="cs-CZ" sz="4400" dirty="0"/>
                        <a:t>Vezmu?</a:t>
                      </a:r>
                    </a:p>
                  </a:txBody>
                  <a:tcPr marL="71298" marR="71298" marT="35649" marB="35649" anchor="ctr"/>
                </a:tc>
              </a:tr>
              <a:tr h="1252939">
                <a:tc>
                  <a:txBody>
                    <a:bodyPr/>
                    <a:lstStyle/>
                    <a:p>
                      <a:r>
                        <a:rPr lang="cs-CZ" sz="4400" dirty="0"/>
                        <a:t>Kreslíš?</a:t>
                      </a:r>
                    </a:p>
                  </a:txBody>
                  <a:tcPr marL="71298" marR="71298" marT="35649" marB="35649" anchor="ctr"/>
                </a:tc>
              </a:tr>
              <a:tr h="1252939">
                <a:tc>
                  <a:txBody>
                    <a:bodyPr/>
                    <a:lstStyle/>
                    <a:p>
                      <a:r>
                        <a:rPr lang="cs-CZ" sz="4400" dirty="0"/>
                        <a:t>Píše?</a:t>
                      </a:r>
                    </a:p>
                  </a:txBody>
                  <a:tcPr marL="71298" marR="71298" marT="35649" marB="35649" anchor="ctr"/>
                </a:tc>
              </a:tr>
              <a:tr h="1252939">
                <a:tc>
                  <a:txBody>
                    <a:bodyPr/>
                    <a:lstStyle/>
                    <a:p>
                      <a:r>
                        <a:rPr lang="cs-CZ" sz="4400" dirty="0"/>
                        <a:t>Čte?</a:t>
                      </a:r>
                    </a:p>
                  </a:txBody>
                  <a:tcPr marL="71298" marR="71298" marT="35649" marB="35649" anchor="ctr"/>
                </a:tc>
              </a:tr>
              <a:tr h="1252939">
                <a:tc>
                  <a:txBody>
                    <a:bodyPr/>
                    <a:lstStyle/>
                    <a:p>
                      <a:r>
                        <a:rPr lang="cs-CZ" sz="4400" dirty="0"/>
                        <a:t>Mluví?</a:t>
                      </a:r>
                    </a:p>
                  </a:txBody>
                  <a:tcPr marL="71298" marR="71298" marT="35649" marB="35649"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51520" y="764704"/>
          <a:ext cx="3816424" cy="5112567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3816424"/>
              </a:tblGrid>
              <a:tr h="1704189">
                <a:tc>
                  <a:txBody>
                    <a:bodyPr/>
                    <a:lstStyle/>
                    <a:p>
                      <a:r>
                        <a:rPr lang="cs-CZ" sz="4400" b="1" dirty="0"/>
                        <a:t>Do we borrow?</a:t>
                      </a:r>
                    </a:p>
                  </a:txBody>
                  <a:tcPr marL="71298" marR="71298" marT="35649" marB="35649" anchor="ctr"/>
                </a:tc>
              </a:tr>
              <a:tr h="1704189">
                <a:tc>
                  <a:txBody>
                    <a:bodyPr/>
                    <a:lstStyle/>
                    <a:p>
                      <a:r>
                        <a:rPr lang="cs-CZ" sz="4400" b="1" dirty="0"/>
                        <a:t>Do you help?</a:t>
                      </a:r>
                    </a:p>
                  </a:txBody>
                  <a:tcPr marL="71298" marR="71298" marT="35649" marB="35649" anchor="ctr"/>
                </a:tc>
              </a:tr>
              <a:tr h="1704189">
                <a:tc>
                  <a:txBody>
                    <a:bodyPr/>
                    <a:lstStyle/>
                    <a:p>
                      <a:r>
                        <a:rPr lang="cs-CZ" sz="4400" b="1" dirty="0"/>
                        <a:t>Do they dance?</a:t>
                      </a:r>
                    </a:p>
                  </a:txBody>
                  <a:tcPr marL="71298" marR="71298" marT="35649" marB="35649" anchor="ctr"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716016" y="836711"/>
          <a:ext cx="3600400" cy="5112570"/>
        </p:xfrm>
        <a:graphic>
          <a:graphicData uri="http://schemas.openxmlformats.org/drawingml/2006/table">
            <a:tbl>
              <a:tblPr>
                <a:tableStyleId>{08FB837D-C827-4EFA-A057-4D05807E0F7C}</a:tableStyleId>
              </a:tblPr>
              <a:tblGrid>
                <a:gridCol w="3600400"/>
              </a:tblGrid>
              <a:tr h="1704190">
                <a:tc>
                  <a:txBody>
                    <a:bodyPr/>
                    <a:lstStyle/>
                    <a:p>
                      <a:r>
                        <a:rPr lang="cs-CZ" sz="4400" dirty="0"/>
                        <a:t>Půjčíme si?</a:t>
                      </a:r>
                    </a:p>
                  </a:txBody>
                  <a:tcPr marL="71298" marR="71298" marT="35649" marB="35649" anchor="ctr"/>
                </a:tc>
              </a:tr>
              <a:tr h="1704190">
                <a:tc>
                  <a:txBody>
                    <a:bodyPr/>
                    <a:lstStyle/>
                    <a:p>
                      <a:r>
                        <a:rPr lang="cs-CZ" sz="4400" dirty="0"/>
                        <a:t>Pomůžete?</a:t>
                      </a:r>
                    </a:p>
                  </a:txBody>
                  <a:tcPr marL="71298" marR="71298" marT="35649" marB="35649" anchor="ctr"/>
                </a:tc>
              </a:tr>
              <a:tr h="1704190">
                <a:tc>
                  <a:txBody>
                    <a:bodyPr/>
                    <a:lstStyle/>
                    <a:p>
                      <a:r>
                        <a:rPr lang="cs-CZ" sz="4400" dirty="0"/>
                        <a:t>Tancují?</a:t>
                      </a:r>
                    </a:p>
                  </a:txBody>
                  <a:tcPr marL="71298" marR="71298" marT="35649" marB="35649"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51520" y="908720"/>
          <a:ext cx="8640960" cy="5688630"/>
        </p:xfrm>
        <a:graphic>
          <a:graphicData uri="http://schemas.openxmlformats.org/drawingml/2006/table">
            <a:tbl>
              <a:tblPr/>
              <a:tblGrid>
                <a:gridCol w="864096"/>
                <a:gridCol w="864096"/>
                <a:gridCol w="864096"/>
                <a:gridCol w="864096"/>
                <a:gridCol w="864096"/>
                <a:gridCol w="864096"/>
                <a:gridCol w="864096"/>
                <a:gridCol w="864096"/>
                <a:gridCol w="864096"/>
                <a:gridCol w="864096"/>
              </a:tblGrid>
              <a:tr h="568863">
                <a:tc>
                  <a:txBody>
                    <a:bodyPr/>
                    <a:lstStyle/>
                    <a:p>
                      <a:r>
                        <a:rPr lang="cs-CZ" b="1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68863">
                <a:tc>
                  <a:txBody>
                    <a:bodyPr/>
                    <a:lstStyle/>
                    <a:p>
                      <a:r>
                        <a:rPr lang="cs-CZ" b="1" dirty="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68863">
                <a:tc>
                  <a:txBody>
                    <a:bodyPr/>
                    <a:lstStyle/>
                    <a:p>
                      <a:r>
                        <a:rPr lang="cs-CZ" b="1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68863">
                <a:tc>
                  <a:txBody>
                    <a:bodyPr/>
                    <a:lstStyle/>
                    <a:p>
                      <a:r>
                        <a:rPr lang="cs-CZ" b="1" dirty="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68863">
                <a:tc>
                  <a:txBody>
                    <a:bodyPr/>
                    <a:lstStyle/>
                    <a:p>
                      <a:r>
                        <a:rPr lang="cs-CZ" b="1" dirty="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68863">
                <a:tc>
                  <a:txBody>
                    <a:bodyPr/>
                    <a:lstStyle/>
                    <a:p>
                      <a:r>
                        <a:rPr lang="cs-CZ" b="1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68863">
                <a:tc>
                  <a:txBody>
                    <a:bodyPr/>
                    <a:lstStyle/>
                    <a:p>
                      <a:r>
                        <a:rPr lang="cs-CZ" b="1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68863">
                <a:tc>
                  <a:txBody>
                    <a:bodyPr/>
                    <a:lstStyle/>
                    <a:p>
                      <a:r>
                        <a:rPr lang="cs-CZ" b="1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68863">
                <a:tc>
                  <a:txBody>
                    <a:bodyPr/>
                    <a:lstStyle/>
                    <a:p>
                      <a:r>
                        <a:rPr lang="cs-CZ" b="1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68863">
                <a:tc>
                  <a:txBody>
                    <a:bodyPr/>
                    <a:lstStyle/>
                    <a:p>
                      <a:r>
                        <a:rPr lang="cs-CZ" b="1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2529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7584" y="188640"/>
            <a:ext cx="4032448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dirty="0" smtClean="0"/>
              <a:t>Najdi skrytou otázku a napiš ji: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260648"/>
            <a:ext cx="863506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95540" y="980730"/>
          <a:ext cx="8496940" cy="5328590"/>
        </p:xfrm>
        <a:graphic>
          <a:graphicData uri="http://schemas.openxmlformats.org/drawingml/2006/table">
            <a:tbl>
              <a:tblPr/>
              <a:tblGrid>
                <a:gridCol w="849694"/>
                <a:gridCol w="849694"/>
                <a:gridCol w="849694"/>
                <a:gridCol w="849694"/>
                <a:gridCol w="849694"/>
                <a:gridCol w="849694"/>
                <a:gridCol w="849694"/>
                <a:gridCol w="849694"/>
                <a:gridCol w="849694"/>
                <a:gridCol w="849694"/>
              </a:tblGrid>
              <a:tr h="532859">
                <a:tc>
                  <a:txBody>
                    <a:bodyPr/>
                    <a:lstStyle/>
                    <a:p>
                      <a:r>
                        <a:rPr lang="cs-CZ" b="1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b="1" dirty="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b="1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b="1" dirty="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b="1" dirty="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b="1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b="1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b="1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b="1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b="1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260648"/>
            <a:ext cx="684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Napiš šest otázek do dotazníku a odpověz na ně dle sebe.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908720"/>
            <a:ext cx="8820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You</a:t>
            </a:r>
            <a:r>
              <a:rPr lang="cs-CZ" sz="2800" b="1" dirty="0" smtClean="0"/>
              <a:t>/</a:t>
            </a:r>
            <a:r>
              <a:rPr lang="cs-CZ" sz="2800" b="1" dirty="0" smtClean="0"/>
              <a:t>like</a:t>
            </a:r>
            <a:r>
              <a:rPr lang="cs-CZ" sz="2800" b="1" dirty="0" smtClean="0"/>
              <a:t>          </a:t>
            </a:r>
            <a:r>
              <a:rPr lang="en-US" sz="2800" b="1" dirty="0" smtClean="0"/>
              <a:t> </a:t>
            </a:r>
            <a:r>
              <a:rPr lang="cs-CZ" sz="2800" b="1" dirty="0" smtClean="0"/>
              <a:t>books</a:t>
            </a:r>
            <a:r>
              <a:rPr lang="cs-CZ" sz="2800" b="1" dirty="0" smtClean="0"/>
              <a:t> ….. </a:t>
            </a:r>
            <a:r>
              <a:rPr lang="cs-CZ" sz="2800" b="1" dirty="0" smtClean="0"/>
              <a:t>school</a:t>
            </a:r>
            <a:r>
              <a:rPr lang="cs-CZ" sz="2800" b="1" dirty="0" smtClean="0"/>
              <a:t> …… </a:t>
            </a:r>
            <a:r>
              <a:rPr lang="cs-CZ" sz="2800" b="1" dirty="0" smtClean="0"/>
              <a:t>songs</a:t>
            </a:r>
            <a:r>
              <a:rPr lang="cs-CZ" sz="2800" b="1" dirty="0" smtClean="0"/>
              <a:t> …… </a:t>
            </a:r>
            <a:r>
              <a:rPr lang="cs-CZ" sz="2800" b="1" dirty="0" smtClean="0"/>
              <a:t>parties</a:t>
            </a:r>
            <a:r>
              <a:rPr lang="cs-CZ" sz="2800" b="1" dirty="0" smtClean="0"/>
              <a:t> </a:t>
            </a:r>
            <a:r>
              <a:rPr lang="en-US" sz="2800" b="1" dirty="0" smtClean="0"/>
              <a:t>?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1628800"/>
            <a:ext cx="8892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/>
              <a:t>You</a:t>
            </a:r>
            <a:r>
              <a:rPr lang="cs-CZ" sz="2800" b="1" dirty="0" smtClean="0"/>
              <a:t>/</a:t>
            </a:r>
            <a:r>
              <a:rPr lang="en-US" sz="2800" b="1" dirty="0" smtClean="0"/>
              <a:t>play          the guitar</a:t>
            </a:r>
            <a:r>
              <a:rPr lang="cs-CZ" sz="2800" b="1" dirty="0" smtClean="0"/>
              <a:t> </a:t>
            </a:r>
            <a:r>
              <a:rPr lang="en-US" sz="2800" b="1" dirty="0" smtClean="0"/>
              <a:t>…</a:t>
            </a:r>
            <a:r>
              <a:rPr lang="cs-CZ" sz="2800" b="1" dirty="0" smtClean="0"/>
              <a:t> </a:t>
            </a:r>
            <a:r>
              <a:rPr lang="en-US" sz="2800" b="1" dirty="0" smtClean="0"/>
              <a:t>the piano</a:t>
            </a:r>
            <a:r>
              <a:rPr lang="cs-CZ" sz="2800" b="1" dirty="0" smtClean="0"/>
              <a:t> </a:t>
            </a:r>
            <a:r>
              <a:rPr lang="en-US" sz="2800" b="1" dirty="0" smtClean="0"/>
              <a:t>…</a:t>
            </a:r>
            <a:r>
              <a:rPr lang="cs-CZ" sz="2800" b="1" dirty="0" smtClean="0"/>
              <a:t> </a:t>
            </a:r>
            <a:r>
              <a:rPr lang="en-US" sz="2800" b="1" dirty="0" smtClean="0"/>
              <a:t>football</a:t>
            </a:r>
            <a:r>
              <a:rPr lang="cs-CZ" sz="2800" b="1" dirty="0" smtClean="0"/>
              <a:t> </a:t>
            </a:r>
            <a:r>
              <a:rPr lang="en-US" sz="2800" b="1" dirty="0" smtClean="0"/>
              <a:t>…</a:t>
            </a:r>
            <a:r>
              <a:rPr lang="cs-CZ" sz="2800" b="1" dirty="0" smtClean="0"/>
              <a:t> </a:t>
            </a:r>
            <a:r>
              <a:rPr lang="en-US" sz="2800" b="1" dirty="0" smtClean="0"/>
              <a:t>tennis?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2276872"/>
            <a:ext cx="58050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/>
              <a:t>You </a:t>
            </a:r>
            <a:r>
              <a:rPr lang="cs-CZ" sz="2800" b="1" dirty="0" smtClean="0"/>
              <a:t>/</a:t>
            </a:r>
            <a:r>
              <a:rPr lang="en-US" sz="2800" b="1" dirty="0" smtClean="0"/>
              <a:t>speak      English…..Czech……</a:t>
            </a:r>
            <a:r>
              <a:rPr lang="cs-CZ" sz="2800" b="1" dirty="0" smtClean="0"/>
              <a:t>?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3212976"/>
            <a:ext cx="453650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Příklad:    </a:t>
            </a:r>
            <a:r>
              <a:rPr lang="cs-CZ" sz="2800" b="1" dirty="0" smtClean="0">
                <a:solidFill>
                  <a:srgbClr val="C00000"/>
                </a:solidFill>
              </a:rPr>
              <a:t>D</a:t>
            </a:r>
            <a:r>
              <a:rPr lang="en-US" sz="2800" b="1" dirty="0" smtClean="0">
                <a:solidFill>
                  <a:srgbClr val="C00000"/>
                </a:solidFill>
              </a:rPr>
              <a:t>o you like parties?</a:t>
            </a:r>
          </a:p>
          <a:p>
            <a:r>
              <a:rPr lang="en-US" sz="2800" dirty="0" smtClean="0"/>
              <a:t>1</a:t>
            </a:r>
            <a:r>
              <a:rPr lang="cs-CZ" sz="2800" dirty="0" smtClean="0"/>
              <a:t>)</a:t>
            </a:r>
          </a:p>
          <a:p>
            <a:r>
              <a:rPr lang="cs-CZ" sz="2800" dirty="0" smtClean="0"/>
              <a:t>2)</a:t>
            </a:r>
          </a:p>
          <a:p>
            <a:r>
              <a:rPr lang="cs-CZ" sz="2800" dirty="0" smtClean="0"/>
              <a:t>3)</a:t>
            </a:r>
          </a:p>
          <a:p>
            <a:r>
              <a:rPr lang="cs-CZ" sz="2800" dirty="0" smtClean="0"/>
              <a:t>4)</a:t>
            </a:r>
          </a:p>
          <a:p>
            <a:r>
              <a:rPr lang="cs-CZ" sz="2800" dirty="0" smtClean="0"/>
              <a:t>5)</a:t>
            </a:r>
          </a:p>
          <a:p>
            <a:r>
              <a:rPr lang="cs-CZ" sz="2800" dirty="0" smtClean="0"/>
              <a:t>6)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92080" y="3212976"/>
            <a:ext cx="3600400" cy="3180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rgbClr val="C00000"/>
                </a:solidFill>
              </a:rPr>
              <a:t>Yes, I do.</a:t>
            </a:r>
            <a:r>
              <a:rPr lang="cs-CZ" sz="2800" b="1" dirty="0" smtClean="0">
                <a:solidFill>
                  <a:srgbClr val="C00000"/>
                </a:solidFill>
              </a:rPr>
              <a:t> /</a:t>
            </a:r>
            <a:r>
              <a:rPr lang="en-US" sz="2800" b="1" dirty="0" smtClean="0">
                <a:solidFill>
                  <a:srgbClr val="C00000"/>
                </a:solidFill>
              </a:rPr>
              <a:t> No, I don’t.</a:t>
            </a:r>
            <a:endParaRPr lang="cs-CZ" sz="2800" b="1" dirty="0" smtClean="0">
              <a:solidFill>
                <a:srgbClr val="C00000"/>
              </a:solidFill>
            </a:endParaRPr>
          </a:p>
          <a:p>
            <a:r>
              <a:rPr lang="cs-CZ" sz="2800" dirty="0" smtClean="0"/>
              <a:t>1)</a:t>
            </a:r>
          </a:p>
          <a:p>
            <a:r>
              <a:rPr lang="cs-CZ" sz="2800" dirty="0" smtClean="0"/>
              <a:t>2)</a:t>
            </a:r>
          </a:p>
          <a:p>
            <a:r>
              <a:rPr lang="cs-CZ" sz="2800" dirty="0" smtClean="0"/>
              <a:t>3)</a:t>
            </a:r>
          </a:p>
          <a:p>
            <a:r>
              <a:rPr lang="cs-CZ" sz="2800" dirty="0" smtClean="0"/>
              <a:t>4)</a:t>
            </a:r>
          </a:p>
          <a:p>
            <a:r>
              <a:rPr lang="cs-CZ" sz="2800" dirty="0" smtClean="0"/>
              <a:t>5)</a:t>
            </a:r>
          </a:p>
          <a:p>
            <a:r>
              <a:rPr lang="cs-CZ" sz="2800" dirty="0" smtClean="0"/>
              <a:t>6)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autoRev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autoRev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autoRev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autoRev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autoRev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autoRev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autoRev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autoRev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autoRev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37752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teď tvoř otázky o tvých kamarádech.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052736"/>
            <a:ext cx="374441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smtClean="0">
                <a:solidFill>
                  <a:srgbClr val="7030A0"/>
                </a:solidFill>
              </a:rPr>
              <a:t>play / she                           </a:t>
            </a:r>
          </a:p>
          <a:p>
            <a:r>
              <a:rPr lang="en-US" sz="3200" b="1" dirty="0" smtClean="0">
                <a:solidFill>
                  <a:srgbClr val="7030A0"/>
                </a:solidFill>
              </a:rPr>
              <a:t>watch / he</a:t>
            </a:r>
          </a:p>
          <a:p>
            <a:r>
              <a:rPr lang="en-US" sz="3200" b="1" dirty="0" smtClean="0">
                <a:solidFill>
                  <a:srgbClr val="7030A0"/>
                </a:solidFill>
              </a:rPr>
              <a:t>go / she</a:t>
            </a:r>
          </a:p>
          <a:p>
            <a:r>
              <a:rPr lang="en-US" sz="3200" b="1" dirty="0" smtClean="0">
                <a:solidFill>
                  <a:srgbClr val="7030A0"/>
                </a:solidFill>
              </a:rPr>
              <a:t>read / Lucy</a:t>
            </a:r>
          </a:p>
          <a:p>
            <a:r>
              <a:rPr lang="en-US" sz="3200" b="1" dirty="0" smtClean="0">
                <a:solidFill>
                  <a:srgbClr val="7030A0"/>
                </a:solidFill>
              </a:rPr>
              <a:t>do / Peter</a:t>
            </a:r>
          </a:p>
          <a:p>
            <a:r>
              <a:rPr lang="en-US" sz="3200" b="1" dirty="0" smtClean="0">
                <a:solidFill>
                  <a:srgbClr val="7030A0"/>
                </a:solidFill>
              </a:rPr>
              <a:t>write / Susie</a:t>
            </a:r>
          </a:p>
          <a:p>
            <a:r>
              <a:rPr lang="en-US" sz="3200" b="1" dirty="0" smtClean="0">
                <a:solidFill>
                  <a:srgbClr val="7030A0"/>
                </a:solidFill>
              </a:rPr>
              <a:t>help / John</a:t>
            </a:r>
          </a:p>
          <a:p>
            <a:r>
              <a:rPr lang="en-US" sz="3200" b="1" dirty="0" smtClean="0">
                <a:solidFill>
                  <a:srgbClr val="7030A0"/>
                </a:solidFill>
              </a:rPr>
              <a:t>come / they</a:t>
            </a:r>
          </a:p>
          <a:p>
            <a:r>
              <a:rPr lang="en-US" sz="3200" b="1" dirty="0" smtClean="0">
                <a:solidFill>
                  <a:srgbClr val="7030A0"/>
                </a:solidFill>
              </a:rPr>
              <a:t>dance / his sister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2915816" y="1124744"/>
            <a:ext cx="978408" cy="432048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72000" y="1124744"/>
            <a:ext cx="3852530" cy="52322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Does she play the guitar?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97</TotalTime>
  <Words>504</Words>
  <Application>Microsoft Office PowerPoint</Application>
  <PresentationFormat>Předvádění na obrazovce (4:3)</PresentationFormat>
  <Paragraphs>272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16</cp:revision>
  <dcterms:created xsi:type="dcterms:W3CDTF">2013-01-29T19:11:07Z</dcterms:created>
  <dcterms:modified xsi:type="dcterms:W3CDTF">2013-03-27T17:36:37Z</dcterms:modified>
</cp:coreProperties>
</file>