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8" r:id="rId2"/>
    <p:sldId id="279" r:id="rId3"/>
    <p:sldId id="262" r:id="rId4"/>
    <p:sldId id="260" r:id="rId5"/>
    <p:sldId id="261" r:id="rId6"/>
    <p:sldId id="263" r:id="rId7"/>
    <p:sldId id="264" r:id="rId8"/>
    <p:sldId id="265" r:id="rId9"/>
    <p:sldId id="266" r:id="rId10"/>
    <p:sldId id="267" r:id="rId11"/>
    <p:sldId id="268" r:id="rId12"/>
    <p:sldId id="269" r:id="rId13"/>
    <p:sldId id="270" r:id="rId14"/>
    <p:sldId id="271" r:id="rId15"/>
    <p:sldId id="272" r:id="rId16"/>
    <p:sldId id="273" r:id="rId17"/>
    <p:sldId id="274" r:id="rId18"/>
    <p:sldId id="275" r:id="rId19"/>
    <p:sldId id="257" r:id="rId20"/>
    <p:sldId id="280" r:id="rId2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1488" autoAdjust="0"/>
    <p:restoredTop sz="94660"/>
  </p:normalViewPr>
  <p:slideViewPr>
    <p:cSldViewPr>
      <p:cViewPr varScale="1">
        <p:scale>
          <a:sx n="69" d="100"/>
          <a:sy n="69" d="100"/>
        </p:scale>
        <p:origin x="-1500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>
              <a:latin typeface="+mn-lt"/>
              <a:cs typeface="Arial" pitchFamily="34" charset="0"/>
            </a:rPr>
            <a:t>NÁZEV ŠKOLY: ZŠ NETVOŘICE, OKRES BENEŠOV</a:t>
          </a:r>
          <a:endParaRPr lang="cs-CZ" sz="2000" dirty="0">
            <a:latin typeface="+mn-lt"/>
            <a:cs typeface="Arial" pitchFamily="34" charset="0"/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Hana Halamová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1F4F8BC0-F267-4379-9FE7-6FFC8B64BAD8}">
      <dgm:prSet custT="1"/>
      <dgm:spPr/>
      <dgm:t>
        <a:bodyPr/>
        <a:lstStyle/>
        <a:p>
          <a:pPr algn="l" rtl="0"/>
          <a:r>
            <a:rPr lang="cs-CZ" sz="2000" dirty="0" smtClean="0">
              <a:latin typeface="+mn-lt"/>
              <a:cs typeface="Arial" pitchFamily="34" charset="0"/>
            </a:rPr>
            <a:t>TÉMA:  </a:t>
          </a:r>
          <a:r>
            <a:rPr lang="cs-CZ" sz="2000" dirty="0" err="1" smtClean="0">
              <a:latin typeface="+mn-lt"/>
              <a:cs typeface="Arial" pitchFamily="34" charset="0"/>
            </a:rPr>
            <a:t>Schulsachen</a:t>
          </a:r>
          <a:endParaRPr lang="cs-CZ" sz="2000" dirty="0">
            <a:latin typeface="+mn-lt"/>
            <a:cs typeface="Arial" pitchFamily="34" charset="0"/>
          </a:endParaRPr>
        </a:p>
      </dgm:t>
    </dgm:pt>
    <dgm:pt modelId="{CB4349C9-2857-43D8-BECE-A7FF7EDF9F3E}" type="parTrans" cxnId="{D456404D-DD79-4BF5-8214-F6F5ABDDCEE7}">
      <dgm:prSet/>
      <dgm:spPr/>
      <dgm:t>
        <a:bodyPr/>
        <a:lstStyle/>
        <a:p>
          <a:endParaRPr lang="cs-CZ"/>
        </a:p>
      </dgm:t>
    </dgm:pt>
    <dgm:pt modelId="{25908343-600B-4CFF-BE0F-46682F86F066}" type="sibTrans" cxnId="{D456404D-DD79-4BF5-8214-F6F5ABDDCEE7}">
      <dgm:prSet/>
      <dgm:spPr/>
      <dgm:t>
        <a:bodyPr/>
        <a:lstStyle/>
        <a:p>
          <a:endParaRPr lang="cs-CZ"/>
        </a:p>
      </dgm:t>
    </dgm:pt>
    <dgm:pt modelId="{1AE9165A-6B70-4FFD-A49C-881BF73B4F04}">
      <dgm:prSet custT="1"/>
      <dgm:spPr/>
      <dgm:t>
        <a:bodyPr/>
        <a:lstStyle/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r>
            <a:rPr lang="cs-CZ" sz="2000" b="0" smtClean="0">
              <a:latin typeface="+mn-lt"/>
              <a:cs typeface="Arial" pitchFamily="34" charset="0"/>
            </a:rPr>
            <a:t>NÁZEV:VY_22_INOVACE_01_NJ7_Člen </a:t>
          </a:r>
          <a:r>
            <a:rPr lang="cs-CZ" sz="2000" b="0" dirty="0" smtClean="0">
              <a:latin typeface="+mn-lt"/>
              <a:cs typeface="Arial" pitchFamily="34" charset="0"/>
            </a:rPr>
            <a:t>určitý</a:t>
          </a:r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/>
        </a:p>
      </dgm:t>
    </dgm:pt>
    <dgm:pt modelId="{8F0B57C3-B09F-4B25-851F-DEBA3916737F}" type="sibTrans" cxnId="{50DF55ED-24F0-44E3-BFC8-D522DAA35070}">
      <dgm:prSet/>
      <dgm:spPr/>
      <dgm:t>
        <a:bodyPr/>
        <a:lstStyle/>
        <a:p>
          <a:endParaRPr lang="cs-CZ"/>
        </a:p>
      </dgm:t>
    </dgm:pt>
    <dgm:pt modelId="{1C4D8070-D097-47CB-B3BF-5E973F4CB0A3}" type="parTrans" cxnId="{50DF55ED-24F0-44E3-BFC8-D522DAA35070}">
      <dgm:prSet/>
      <dgm:spPr/>
      <dgm:t>
        <a:bodyPr/>
        <a:lstStyle/>
        <a:p>
          <a:endParaRPr lang="cs-CZ"/>
        </a:p>
      </dgm:t>
    </dgm:pt>
    <dgm:pt modelId="{26CBEA56-8CFD-48C0-BD6E-2EB16B1FBF42}">
      <dgm:prSet custT="1"/>
      <dgm:spPr/>
      <dgm:t>
        <a:bodyPr/>
        <a:lstStyle/>
        <a:p>
          <a:pPr algn="l" rtl="0"/>
          <a:r>
            <a:rPr lang="cs-CZ" sz="2000" dirty="0" smtClean="0">
              <a:latin typeface="+mn-lt"/>
              <a:cs typeface="Arial" pitchFamily="34" charset="0"/>
            </a:rPr>
            <a:t>ČÍSLO PROJEKTU: OPVK 1.4</a:t>
          </a:r>
          <a:endParaRPr lang="cs-CZ" sz="2000" dirty="0">
            <a:latin typeface="+mn-lt"/>
            <a:cs typeface="Arial" pitchFamily="34" charset="0"/>
          </a:endParaRPr>
        </a:p>
      </dgm:t>
    </dgm:pt>
    <dgm:pt modelId="{3D39C259-0E3C-4B23-BB35-4844AECFFF4A}" type="parTrans" cxnId="{BC9677F5-E413-439B-BB47-42AA4BD3B1D3}">
      <dgm:prSet/>
      <dgm:spPr/>
      <dgm:t>
        <a:bodyPr/>
        <a:lstStyle/>
        <a:p>
          <a:endParaRPr lang="cs-CZ"/>
        </a:p>
      </dgm:t>
    </dgm:pt>
    <dgm:pt modelId="{A258AB0E-CCAC-4606-ADD8-E16B638C211B}" type="sibTrans" cxnId="{BC9677F5-E413-439B-BB47-42AA4BD3B1D3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71A10DEB-455E-4133-A618-0A0EE82A21E3}" type="pres">
      <dgm:prSet presAssocID="{1AE9165A-6B70-4FFD-A49C-881BF73B4F04}" presName="vertSpace3" presStyleLbl="node1" presStyleIdx="1" presStyleCnt="5"/>
      <dgm:spPr/>
    </dgm:pt>
    <dgm:pt modelId="{DA6A876D-6D25-492F-8BDC-9AE6A6CFB1FA}" type="pres">
      <dgm:prSet presAssocID="{1AE9165A-6B70-4FFD-A49C-881BF73B4F04}" presName="circle3" presStyleLbl="node1" presStyleIdx="2" presStyleCnt="5"/>
      <dgm:spPr/>
    </dgm:pt>
    <dgm:pt modelId="{A9F01C16-B5C0-47B0-9750-F7E5E11674A0}" type="pres">
      <dgm:prSet presAssocID="{1AE9165A-6B70-4FFD-A49C-881BF73B4F04}" presName="rect3" presStyleLbl="alignAcc1" presStyleIdx="2" presStyleCnt="5"/>
      <dgm:spPr/>
      <dgm:t>
        <a:bodyPr/>
        <a:lstStyle/>
        <a:p>
          <a:endParaRPr lang="cs-CZ"/>
        </a:p>
      </dgm:t>
    </dgm:pt>
    <dgm:pt modelId="{5C0CF724-3222-4429-B09A-F154A62FD507}" type="pres">
      <dgm:prSet presAssocID="{1F4F8BC0-F267-4379-9FE7-6FFC8B64BAD8}" presName="vertSpace4" presStyleLbl="node1" presStyleIdx="2" presStyleCnt="5"/>
      <dgm:spPr/>
    </dgm:pt>
    <dgm:pt modelId="{71A5FEA7-FE77-4220-960F-2AB7AE466FE5}" type="pres">
      <dgm:prSet presAssocID="{1F4F8BC0-F267-4379-9FE7-6FFC8B64BAD8}" presName="circle4" presStyleLbl="node1" presStyleIdx="3" presStyleCnt="5"/>
      <dgm:spPr/>
    </dgm:pt>
    <dgm:pt modelId="{C8857ABF-5052-4733-A46C-0F8B764FF76F}" type="pres">
      <dgm:prSet presAssocID="{1F4F8BC0-F267-4379-9FE7-6FFC8B64BAD8}" presName="rect4" presStyleLbl="alignAcc1" presStyleIdx="3" presStyleCnt="5"/>
      <dgm:spPr/>
      <dgm:t>
        <a:bodyPr/>
        <a:lstStyle/>
        <a:p>
          <a:endParaRPr lang="cs-CZ"/>
        </a:p>
      </dgm:t>
    </dgm:pt>
    <dgm:pt modelId="{1839E65E-6E97-41D2-A171-98C033275D27}" type="pres">
      <dgm:prSet presAssocID="{26CBEA56-8CFD-48C0-BD6E-2EB16B1FBF42}" presName="vertSpace5" presStyleLbl="node1" presStyleIdx="3" presStyleCnt="5"/>
      <dgm:spPr/>
    </dgm:pt>
    <dgm:pt modelId="{914F10DC-A7FA-462B-9334-03354AC7EA9F}" type="pres">
      <dgm:prSet presAssocID="{26CBEA56-8CFD-48C0-BD6E-2EB16B1FBF42}" presName="circle5" presStyleLbl="node1" presStyleIdx="4" presStyleCnt="5"/>
      <dgm:spPr/>
    </dgm:pt>
    <dgm:pt modelId="{5583D5C5-FAFF-4548-819C-80E289F73770}" type="pres">
      <dgm:prSet presAssocID="{26CBEA56-8CFD-48C0-BD6E-2EB16B1FBF42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3627E9-8FC8-4A2F-B3EA-FAE798EF81D8}" type="pres">
      <dgm:prSet presAssocID="{1AE9165A-6B70-4FFD-A49C-881BF73B4F0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17154CD-D9A9-4968-AD11-1207A3C4C00A}" type="pres">
      <dgm:prSet presAssocID="{1F4F8BC0-F267-4379-9FE7-6FFC8B64BAD8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2E1E9E3-D1F0-4866-9424-7ECC0DD990BC}" type="pres">
      <dgm:prSet presAssocID="{26CBEA56-8CFD-48C0-BD6E-2EB16B1FBF42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F847C3E-E62F-41B0-B3EA-B13308BF7470}" type="presOf" srcId="{26CBEA56-8CFD-48C0-BD6E-2EB16B1FBF42}" destId="{5583D5C5-FAFF-4548-819C-80E289F73770}" srcOrd="0" destOrd="0" presId="urn:microsoft.com/office/officeart/2005/8/layout/target3"/>
    <dgm:cxn modelId="{C82A792A-1DBF-4B4B-BB24-B99C74566FE4}" type="presOf" srcId="{D1D4F407-5343-4D3F-B5B9-D407B03CAEB4}" destId="{AED2198E-93D5-4001-81B4-73124B309672}" srcOrd="1" destOrd="0" presId="urn:microsoft.com/office/officeart/2005/8/layout/target3"/>
    <dgm:cxn modelId="{C1F43ABC-D8E6-410C-8AC1-B392DB29313C}" type="presOf" srcId="{1AE9165A-6B70-4FFD-A49C-881BF73B4F04}" destId="{BD3627E9-8FC8-4A2F-B3EA-FAE798EF81D8}" srcOrd="1" destOrd="0" presId="urn:microsoft.com/office/officeart/2005/8/layout/target3"/>
    <dgm:cxn modelId="{BC9677F5-E413-439B-BB47-42AA4BD3B1D3}" srcId="{757F3AB3-0718-4624-B441-E567A8F0AB56}" destId="{26CBEA56-8CFD-48C0-BD6E-2EB16B1FBF42}" srcOrd="4" destOrd="0" parTransId="{3D39C259-0E3C-4B23-BB35-4844AECFFF4A}" sibTransId="{A258AB0E-CCAC-4606-ADD8-E16B638C211B}"/>
    <dgm:cxn modelId="{830BB1A8-A82D-4D32-95E4-0D8C33C35B32}" type="presOf" srcId="{D1B46980-6531-4606-95E6-44980827E919}" destId="{2BE915AB-18AA-4053-B92C-3BFC9ED204BB}" srcOrd="1" destOrd="0" presId="urn:microsoft.com/office/officeart/2005/8/layout/target3"/>
    <dgm:cxn modelId="{FACDA7CF-A7B9-4678-BF28-70E14B5C0622}" type="presOf" srcId="{26CBEA56-8CFD-48C0-BD6E-2EB16B1FBF42}" destId="{92E1E9E3-D1F0-4866-9424-7ECC0DD990BC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0B803626-F4D4-4DF5-B263-51CD3BD10894}" type="presOf" srcId="{D1D4F407-5343-4D3F-B5B9-D407B03CAEB4}" destId="{D005CE8C-CC26-4C3E-AC11-E15060ECD759}" srcOrd="0" destOrd="0" presId="urn:microsoft.com/office/officeart/2005/8/layout/target3"/>
    <dgm:cxn modelId="{157E3984-6742-468B-8F95-2E6DF009D7F5}" type="presOf" srcId="{1AE9165A-6B70-4FFD-A49C-881BF73B4F04}" destId="{A9F01C16-B5C0-47B0-9750-F7E5E11674A0}" srcOrd="0" destOrd="0" presId="urn:microsoft.com/office/officeart/2005/8/layout/target3"/>
    <dgm:cxn modelId="{50DF55ED-24F0-44E3-BFC8-D522DAA35070}" srcId="{757F3AB3-0718-4624-B441-E567A8F0AB56}" destId="{1AE9165A-6B70-4FFD-A49C-881BF73B4F04}" srcOrd="2" destOrd="0" parTransId="{1C4D8070-D097-47CB-B3BF-5E973F4CB0A3}" sibTransId="{8F0B57C3-B09F-4B25-851F-DEBA3916737F}"/>
    <dgm:cxn modelId="{E90D72FF-B199-405B-9E1B-7257F152FC6B}" type="presOf" srcId="{1F4F8BC0-F267-4379-9FE7-6FFC8B64BAD8}" destId="{C8857ABF-5052-4733-A46C-0F8B764FF76F}" srcOrd="0" destOrd="0" presId="urn:microsoft.com/office/officeart/2005/8/layout/target3"/>
    <dgm:cxn modelId="{18950386-B471-4F13-B90D-D168BF95B40D}" type="presOf" srcId="{757F3AB3-0718-4624-B441-E567A8F0AB56}" destId="{333A1088-737F-45CB-B68E-254E46348037}" srcOrd="0" destOrd="0" presId="urn:microsoft.com/office/officeart/2005/8/layout/target3"/>
    <dgm:cxn modelId="{EF9B61F0-3A4B-434C-85C8-7EF01ED18604}" type="presOf" srcId="{1F4F8BC0-F267-4379-9FE7-6FFC8B64BAD8}" destId="{017154CD-D9A9-4968-AD11-1207A3C4C00A}" srcOrd="1" destOrd="0" presId="urn:microsoft.com/office/officeart/2005/8/layout/target3"/>
    <dgm:cxn modelId="{1124D9B9-E454-43ED-8C2E-417373BDCAD9}" type="presOf" srcId="{D1B46980-6531-4606-95E6-44980827E919}" destId="{6140AFEC-043D-4C43-A2F9-D0F5331DF3A3}" srcOrd="0" destOrd="0" presId="urn:microsoft.com/office/officeart/2005/8/layout/target3"/>
    <dgm:cxn modelId="{D456404D-DD79-4BF5-8214-F6F5ABDDCEE7}" srcId="{757F3AB3-0718-4624-B441-E567A8F0AB56}" destId="{1F4F8BC0-F267-4379-9FE7-6FFC8B64BAD8}" srcOrd="3" destOrd="0" parTransId="{CB4349C9-2857-43D8-BECE-A7FF7EDF9F3E}" sibTransId="{25908343-600B-4CFF-BE0F-46682F86F066}"/>
    <dgm:cxn modelId="{C3C37649-0E8B-45F6-850C-8D44BB9B8280}" type="presParOf" srcId="{333A1088-737F-45CB-B68E-254E46348037}" destId="{F5ABB229-8D3B-4694-996A-96F23CF14429}" srcOrd="0" destOrd="0" presId="urn:microsoft.com/office/officeart/2005/8/layout/target3"/>
    <dgm:cxn modelId="{85A05A33-ADD7-4149-A844-F49A5C84DF5F}" type="presParOf" srcId="{333A1088-737F-45CB-B68E-254E46348037}" destId="{F41139FD-01EE-4571-8B17-4FB00FC51163}" srcOrd="1" destOrd="0" presId="urn:microsoft.com/office/officeart/2005/8/layout/target3"/>
    <dgm:cxn modelId="{34A60654-5D1D-470D-92ED-35D073DF69E7}" type="presParOf" srcId="{333A1088-737F-45CB-B68E-254E46348037}" destId="{D005CE8C-CC26-4C3E-AC11-E15060ECD759}" srcOrd="2" destOrd="0" presId="urn:microsoft.com/office/officeart/2005/8/layout/target3"/>
    <dgm:cxn modelId="{26280105-0D7E-4226-8D98-6DBF26DD528F}" type="presParOf" srcId="{333A1088-737F-45CB-B68E-254E46348037}" destId="{2C702D82-9B77-49B7-9568-BB8EB47C3372}" srcOrd="3" destOrd="0" presId="urn:microsoft.com/office/officeart/2005/8/layout/target3"/>
    <dgm:cxn modelId="{D9627962-B3C4-45C5-ABD0-529B2FAEE4A3}" type="presParOf" srcId="{333A1088-737F-45CB-B68E-254E46348037}" destId="{A52A0455-90FF-4808-ABD0-F02540D31D5A}" srcOrd="4" destOrd="0" presId="urn:microsoft.com/office/officeart/2005/8/layout/target3"/>
    <dgm:cxn modelId="{B28379E2-7366-4996-B4EA-19AA78E6B63C}" type="presParOf" srcId="{333A1088-737F-45CB-B68E-254E46348037}" destId="{6140AFEC-043D-4C43-A2F9-D0F5331DF3A3}" srcOrd="5" destOrd="0" presId="urn:microsoft.com/office/officeart/2005/8/layout/target3"/>
    <dgm:cxn modelId="{2A05888E-86B2-41B5-93A5-E8D12F4F64F3}" type="presParOf" srcId="{333A1088-737F-45CB-B68E-254E46348037}" destId="{71A10DEB-455E-4133-A618-0A0EE82A21E3}" srcOrd="6" destOrd="0" presId="urn:microsoft.com/office/officeart/2005/8/layout/target3"/>
    <dgm:cxn modelId="{5458BDFF-A190-4F78-8C3C-2A0AE628A0CE}" type="presParOf" srcId="{333A1088-737F-45CB-B68E-254E46348037}" destId="{DA6A876D-6D25-492F-8BDC-9AE6A6CFB1FA}" srcOrd="7" destOrd="0" presId="urn:microsoft.com/office/officeart/2005/8/layout/target3"/>
    <dgm:cxn modelId="{58709E74-869F-4CDB-BD90-A9BEF00EA6F1}" type="presParOf" srcId="{333A1088-737F-45CB-B68E-254E46348037}" destId="{A9F01C16-B5C0-47B0-9750-F7E5E11674A0}" srcOrd="8" destOrd="0" presId="urn:microsoft.com/office/officeart/2005/8/layout/target3"/>
    <dgm:cxn modelId="{33CB5CCC-A691-4BC4-8A96-CE4E3775828B}" type="presParOf" srcId="{333A1088-737F-45CB-B68E-254E46348037}" destId="{5C0CF724-3222-4429-B09A-F154A62FD507}" srcOrd="9" destOrd="0" presId="urn:microsoft.com/office/officeart/2005/8/layout/target3"/>
    <dgm:cxn modelId="{65990A02-B566-478A-A7CE-37BC11BC0C8C}" type="presParOf" srcId="{333A1088-737F-45CB-B68E-254E46348037}" destId="{71A5FEA7-FE77-4220-960F-2AB7AE466FE5}" srcOrd="10" destOrd="0" presId="urn:microsoft.com/office/officeart/2005/8/layout/target3"/>
    <dgm:cxn modelId="{F0E1C8D6-411B-4807-AD8D-AFCA998BF8B8}" type="presParOf" srcId="{333A1088-737F-45CB-B68E-254E46348037}" destId="{C8857ABF-5052-4733-A46C-0F8B764FF76F}" srcOrd="11" destOrd="0" presId="urn:microsoft.com/office/officeart/2005/8/layout/target3"/>
    <dgm:cxn modelId="{D8846076-74A3-451C-AE6E-F294229C4ECF}" type="presParOf" srcId="{333A1088-737F-45CB-B68E-254E46348037}" destId="{1839E65E-6E97-41D2-A171-98C033275D27}" srcOrd="12" destOrd="0" presId="urn:microsoft.com/office/officeart/2005/8/layout/target3"/>
    <dgm:cxn modelId="{DC917304-2C3D-48D8-B5E9-E34FF466FC3A}" type="presParOf" srcId="{333A1088-737F-45CB-B68E-254E46348037}" destId="{914F10DC-A7FA-462B-9334-03354AC7EA9F}" srcOrd="13" destOrd="0" presId="urn:microsoft.com/office/officeart/2005/8/layout/target3"/>
    <dgm:cxn modelId="{DF2D2401-991B-4464-B193-0474A9E6A687}" type="presParOf" srcId="{333A1088-737F-45CB-B68E-254E46348037}" destId="{5583D5C5-FAFF-4548-819C-80E289F73770}" srcOrd="14" destOrd="0" presId="urn:microsoft.com/office/officeart/2005/8/layout/target3"/>
    <dgm:cxn modelId="{D67249BA-8227-4516-B93E-F40E45B53377}" type="presParOf" srcId="{333A1088-737F-45CB-B68E-254E46348037}" destId="{AED2198E-93D5-4001-81B4-73124B309672}" srcOrd="15" destOrd="0" presId="urn:microsoft.com/office/officeart/2005/8/layout/target3"/>
    <dgm:cxn modelId="{E0CE0D6E-8849-49E7-9B43-06BCFE2551E0}" type="presParOf" srcId="{333A1088-737F-45CB-B68E-254E46348037}" destId="{2BE915AB-18AA-4053-B92C-3BFC9ED204BB}" srcOrd="16" destOrd="0" presId="urn:microsoft.com/office/officeart/2005/8/layout/target3"/>
    <dgm:cxn modelId="{33AAE951-8EBC-4206-B262-7BB8A794A945}" type="presParOf" srcId="{333A1088-737F-45CB-B68E-254E46348037}" destId="{BD3627E9-8FC8-4A2F-B3EA-FAE798EF81D8}" srcOrd="17" destOrd="0" presId="urn:microsoft.com/office/officeart/2005/8/layout/target3"/>
    <dgm:cxn modelId="{67531791-3EFD-438D-BA1A-1260F93525BC}" type="presParOf" srcId="{333A1088-737F-45CB-B68E-254E46348037}" destId="{017154CD-D9A9-4968-AD11-1207A3C4C00A}" srcOrd="18" destOrd="0" presId="urn:microsoft.com/office/officeart/2005/8/layout/target3"/>
    <dgm:cxn modelId="{7FBD6C23-A3C2-4D30-9363-C57C476308F6}" type="presParOf" srcId="{333A1088-737F-45CB-B68E-254E46348037}" destId="{92E1E9E3-D1F0-4866-9424-7ECC0DD990BC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240360" cy="324036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605168" y="0"/>
          <a:ext cx="6152220" cy="324036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+mn-lt"/>
              <a:cs typeface="Arial" pitchFamily="34" charset="0"/>
            </a:rPr>
            <a:t>NÁZEV ŠKOLY: ZŠ NETVOŘICE, OKRES BENEŠOV</a:t>
          </a:r>
          <a:endParaRPr lang="cs-CZ" sz="2000" kern="1200" dirty="0">
            <a:latin typeface="+mn-lt"/>
            <a:cs typeface="Arial" pitchFamily="34" charset="0"/>
          </a:endParaRPr>
        </a:p>
      </dsp:txBody>
      <dsp:txXfrm>
        <a:off x="1605168" y="0"/>
        <a:ext cx="6152220" cy="518457"/>
      </dsp:txXfrm>
    </dsp:sp>
    <dsp:sp modelId="{A52A0455-90FF-4808-ABD0-F02540D31D5A}">
      <dsp:nvSpPr>
        <dsp:cNvPr id="0" name=""/>
        <dsp:cNvSpPr/>
      </dsp:nvSpPr>
      <dsp:spPr>
        <a:xfrm>
          <a:off x="340237" y="518457"/>
          <a:ext cx="2559884" cy="255988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620180" y="518457"/>
          <a:ext cx="6152220" cy="25598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Hana Halamová</a:t>
          </a:r>
          <a:endParaRPr lang="cs-CZ" sz="2000" kern="1200" dirty="0"/>
        </a:p>
      </dsp:txBody>
      <dsp:txXfrm>
        <a:off x="1620180" y="518457"/>
        <a:ext cx="6152220" cy="518457"/>
      </dsp:txXfrm>
    </dsp:sp>
    <dsp:sp modelId="{DA6A876D-6D25-492F-8BDC-9AE6A6CFB1FA}">
      <dsp:nvSpPr>
        <dsp:cNvPr id="0" name=""/>
        <dsp:cNvSpPr/>
      </dsp:nvSpPr>
      <dsp:spPr>
        <a:xfrm>
          <a:off x="680475" y="1036915"/>
          <a:ext cx="1879408" cy="187940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9F01C16-B5C0-47B0-9750-F7E5E11674A0}">
      <dsp:nvSpPr>
        <dsp:cNvPr id="0" name=""/>
        <dsp:cNvSpPr/>
      </dsp:nvSpPr>
      <dsp:spPr>
        <a:xfrm>
          <a:off x="1620180" y="1036915"/>
          <a:ext cx="6152220" cy="187940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0" kern="1200" smtClean="0">
              <a:latin typeface="+mn-lt"/>
              <a:cs typeface="Arial" pitchFamily="34" charset="0"/>
            </a:rPr>
            <a:t>NÁZEV:VY_22_INOVACE_01_NJ7_Člen </a:t>
          </a:r>
          <a:r>
            <a:rPr lang="cs-CZ" sz="2000" b="0" kern="1200" dirty="0" smtClean="0">
              <a:latin typeface="+mn-lt"/>
              <a:cs typeface="Arial" pitchFamily="34" charset="0"/>
            </a:rPr>
            <a:t>určitý</a:t>
          </a:r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/>
        </a:p>
      </dsp:txBody>
      <dsp:txXfrm>
        <a:off x="1620180" y="1036915"/>
        <a:ext cx="6152220" cy="518457"/>
      </dsp:txXfrm>
    </dsp:sp>
    <dsp:sp modelId="{71A5FEA7-FE77-4220-960F-2AB7AE466FE5}">
      <dsp:nvSpPr>
        <dsp:cNvPr id="0" name=""/>
        <dsp:cNvSpPr/>
      </dsp:nvSpPr>
      <dsp:spPr>
        <a:xfrm>
          <a:off x="1020713" y="1555372"/>
          <a:ext cx="1198933" cy="11989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8857ABF-5052-4733-A46C-0F8B764FF76F}">
      <dsp:nvSpPr>
        <dsp:cNvPr id="0" name=""/>
        <dsp:cNvSpPr/>
      </dsp:nvSpPr>
      <dsp:spPr>
        <a:xfrm>
          <a:off x="1620180" y="1555372"/>
          <a:ext cx="6152220" cy="11989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+mn-lt"/>
              <a:cs typeface="Arial" pitchFamily="34" charset="0"/>
            </a:rPr>
            <a:t>TÉMA:  </a:t>
          </a:r>
          <a:r>
            <a:rPr lang="cs-CZ" sz="2000" kern="1200" dirty="0" err="1" smtClean="0">
              <a:latin typeface="+mn-lt"/>
              <a:cs typeface="Arial" pitchFamily="34" charset="0"/>
            </a:rPr>
            <a:t>Schulsachen</a:t>
          </a:r>
          <a:endParaRPr lang="cs-CZ" sz="2000" kern="1200" dirty="0">
            <a:latin typeface="+mn-lt"/>
            <a:cs typeface="Arial" pitchFamily="34" charset="0"/>
          </a:endParaRPr>
        </a:p>
      </dsp:txBody>
      <dsp:txXfrm>
        <a:off x="1620180" y="1555372"/>
        <a:ext cx="6152220" cy="518457"/>
      </dsp:txXfrm>
    </dsp:sp>
    <dsp:sp modelId="{914F10DC-A7FA-462B-9334-03354AC7EA9F}">
      <dsp:nvSpPr>
        <dsp:cNvPr id="0" name=""/>
        <dsp:cNvSpPr/>
      </dsp:nvSpPr>
      <dsp:spPr>
        <a:xfrm>
          <a:off x="1360951" y="2073830"/>
          <a:ext cx="518457" cy="51845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83D5C5-FAFF-4548-819C-80E289F73770}">
      <dsp:nvSpPr>
        <dsp:cNvPr id="0" name=""/>
        <dsp:cNvSpPr/>
      </dsp:nvSpPr>
      <dsp:spPr>
        <a:xfrm>
          <a:off x="1620180" y="2073830"/>
          <a:ext cx="6152220" cy="51845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+mn-lt"/>
              <a:cs typeface="Arial" pitchFamily="34" charset="0"/>
            </a:rPr>
            <a:t>ČÍSLO PROJEKTU: OPVK 1.4</a:t>
          </a:r>
          <a:endParaRPr lang="cs-CZ" sz="2000" kern="1200" dirty="0">
            <a:latin typeface="+mn-lt"/>
            <a:cs typeface="Arial" pitchFamily="34" charset="0"/>
          </a:endParaRPr>
        </a:p>
      </dsp:txBody>
      <dsp:txXfrm>
        <a:off x="1620180" y="2073830"/>
        <a:ext cx="6152220" cy="51845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de-DE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EC4A5E-EB50-439C-9B8F-2C7A7C297588}" type="datetimeFigureOut">
              <a:rPr lang="de-DE" smtClean="0"/>
              <a:pPr/>
              <a:t>28.03.2013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A4489C-F746-4CCF-A534-9A111A745E8A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EC4A5E-EB50-439C-9B8F-2C7A7C297588}" type="datetimeFigureOut">
              <a:rPr lang="de-DE" smtClean="0"/>
              <a:pPr/>
              <a:t>28.03.2013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A4489C-F746-4CCF-A534-9A111A745E8A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EC4A5E-EB50-439C-9B8F-2C7A7C297588}" type="datetimeFigureOut">
              <a:rPr lang="de-DE" smtClean="0"/>
              <a:pPr/>
              <a:t>28.03.2013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A4489C-F746-4CCF-A534-9A111A745E8A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EC4A5E-EB50-439C-9B8F-2C7A7C297588}" type="datetimeFigureOut">
              <a:rPr lang="de-DE" smtClean="0"/>
              <a:pPr/>
              <a:t>28.03.2013</a:t>
            </a:fld>
            <a:endParaRPr lang="de-DE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A4489C-F746-4CCF-A534-9A111A745E8A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EC4A5E-EB50-439C-9B8F-2C7A7C297588}" type="datetimeFigureOut">
              <a:rPr lang="de-DE" smtClean="0"/>
              <a:pPr/>
              <a:t>28.03.2013</a:t>
            </a:fld>
            <a:endParaRPr lang="de-DE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A4489C-F746-4CCF-A534-9A111A745E8A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EC4A5E-EB50-439C-9B8F-2C7A7C297588}" type="datetimeFigureOut">
              <a:rPr lang="de-DE" smtClean="0"/>
              <a:pPr/>
              <a:t>28.03.2013</a:t>
            </a:fld>
            <a:endParaRPr lang="de-DE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A4489C-F746-4CCF-A534-9A111A745E8A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EC4A5E-EB50-439C-9B8F-2C7A7C297588}" type="datetimeFigureOut">
              <a:rPr lang="de-DE" smtClean="0"/>
              <a:pPr/>
              <a:t>28.03.2013</a:t>
            </a:fld>
            <a:endParaRPr lang="de-DE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A4489C-F746-4CCF-A534-9A111A745E8A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EC4A5E-EB50-439C-9B8F-2C7A7C297588}" type="datetimeFigureOut">
              <a:rPr lang="de-DE" smtClean="0"/>
              <a:pPr/>
              <a:t>28.03.2013</a:t>
            </a:fld>
            <a:endParaRPr lang="de-DE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A4489C-F746-4CCF-A534-9A111A745E8A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de-DE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EC4A5E-EB50-439C-9B8F-2C7A7C297588}" type="datetimeFigureOut">
              <a:rPr lang="de-DE" smtClean="0"/>
              <a:pPr/>
              <a:t>28.03.2013</a:t>
            </a:fld>
            <a:endParaRPr lang="de-DE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A4489C-F746-4CCF-A534-9A111A745E8A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EC4A5E-EB50-439C-9B8F-2C7A7C297588}" type="datetimeFigureOut">
              <a:rPr lang="de-DE" smtClean="0"/>
              <a:pPr/>
              <a:t>28.03.2013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A4489C-F746-4CCF-A534-9A111A745E8A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EC4A5E-EB50-439C-9B8F-2C7A7C297588}" type="datetimeFigureOut">
              <a:rPr lang="de-DE" smtClean="0"/>
              <a:pPr/>
              <a:t>28.03.2013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A4489C-F746-4CCF-A534-9A111A745E8A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EC4A5E-EB50-439C-9B8F-2C7A7C297588}" type="datetimeFigureOut">
              <a:rPr lang="de-DE" smtClean="0"/>
              <a:pPr/>
              <a:t>28.03.2013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AA4489C-F746-4CCF-A534-9A111A745E8A}" type="slidenum">
              <a:rPr lang="de-DE" smtClean="0"/>
              <a:pPr/>
              <a:t>‹#›</a:t>
            </a:fld>
            <a:endParaRPr lang="de-DE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3" Type="http://schemas.openxmlformats.org/officeDocument/2006/relationships/image" Target="../media/image3.jpeg"/><Relationship Id="rId7" Type="http://schemas.openxmlformats.org/officeDocument/2006/relationships/image" Target="../media/image7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wmf"/><Relationship Id="rId11" Type="http://schemas.openxmlformats.org/officeDocument/2006/relationships/image" Target="../media/image11.jpeg"/><Relationship Id="rId5" Type="http://schemas.openxmlformats.org/officeDocument/2006/relationships/image" Target="../media/image5.wmf"/><Relationship Id="rId10" Type="http://schemas.openxmlformats.org/officeDocument/2006/relationships/image" Target="../media/image10.wmf"/><Relationship Id="rId4" Type="http://schemas.openxmlformats.org/officeDocument/2006/relationships/image" Target="../media/image4.jpeg"/><Relationship Id="rId9" Type="http://schemas.openxmlformats.org/officeDocument/2006/relationships/image" Target="../media/image9.wmf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4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wmf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wmf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wmf"/><Relationship Id="rId2" Type="http://schemas.openxmlformats.org/officeDocument/2006/relationships/image" Target="../media/image20.wmf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2764261219"/>
              </p:ext>
            </p:extLst>
          </p:nvPr>
        </p:nvGraphicFramePr>
        <p:xfrm>
          <a:off x="539552" y="908720"/>
          <a:ext cx="7772400" cy="32403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683568" y="1412776"/>
            <a:ext cx="8245424" cy="592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400" dirty="0" smtClean="0">
                <a:solidFill>
                  <a:prstClr val="black"/>
                </a:solidFill>
                <a:cs typeface="Arial" pitchFamily="34" charset="0"/>
              </a:rPr>
              <a:t>Materiál je určen pro výuku německého jazyka v 7. ročníku ZŠ.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400" dirty="0" smtClean="0">
                <a:solidFill>
                  <a:prstClr val="black"/>
                </a:solidFill>
                <a:cs typeface="Arial" pitchFamily="34" charset="0"/>
              </a:rPr>
              <a:t>Interaktivní procvičování slovíček – téma </a:t>
            </a:r>
            <a:r>
              <a:rPr lang="cs-CZ" sz="2400" dirty="0" err="1" smtClean="0">
                <a:solidFill>
                  <a:prstClr val="black"/>
                </a:solidFill>
                <a:cs typeface="Arial" pitchFamily="34" charset="0"/>
              </a:rPr>
              <a:t>Schulsachen</a:t>
            </a:r>
            <a:r>
              <a:rPr lang="cs-CZ" sz="2400" dirty="0" smtClean="0">
                <a:solidFill>
                  <a:prstClr val="black"/>
                </a:solidFill>
                <a:cs typeface="Arial" pitchFamily="34" charset="0"/>
              </a:rPr>
              <a:t>- vhodné pro počáteční seznámení s členem určitým.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400" dirty="0" smtClean="0">
                <a:solidFill>
                  <a:prstClr val="black"/>
                </a:solidFill>
                <a:cs typeface="Arial" pitchFamily="34" charset="0"/>
              </a:rPr>
              <a:t>Č. 3 – po kliknutí se objeví obrázek, žák vybírá odpovídající slovíčko z nabídky.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400" dirty="0" smtClean="0">
                <a:solidFill>
                  <a:prstClr val="black"/>
                </a:solidFill>
                <a:cs typeface="Arial" pitchFamily="34" charset="0"/>
              </a:rPr>
              <a:t>Č.4 – přiřazujeme ke správnému členu s podporou barevného značení.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400" dirty="0" smtClean="0">
                <a:solidFill>
                  <a:prstClr val="black"/>
                </a:solidFill>
                <a:cs typeface="Arial" pitchFamily="34" charset="0"/>
              </a:rPr>
              <a:t>Č.5 – těžší varianta bez barevného značení.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400" dirty="0" smtClean="0">
                <a:solidFill>
                  <a:prstClr val="black"/>
                </a:solidFill>
                <a:cs typeface="Arial" pitchFamily="34" charset="0"/>
              </a:rPr>
              <a:t>Č. 6- 18 lze využít při nácviku i prověřování slovní zásoby.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400" dirty="0" smtClean="0">
                <a:solidFill>
                  <a:prstClr val="black"/>
                </a:solidFill>
                <a:cs typeface="Arial" pitchFamily="34" charset="0"/>
              </a:rPr>
              <a:t>Č. 19-  </a:t>
            </a:r>
            <a:r>
              <a:rPr lang="cs-CZ" sz="2400" dirty="0" err="1" smtClean="0">
                <a:solidFill>
                  <a:prstClr val="black"/>
                </a:solidFill>
                <a:cs typeface="Arial" pitchFamily="34" charset="0"/>
              </a:rPr>
              <a:t>fixou</a:t>
            </a:r>
            <a:r>
              <a:rPr lang="cs-CZ" sz="2400" dirty="0" smtClean="0">
                <a:solidFill>
                  <a:prstClr val="black"/>
                </a:solidFill>
                <a:cs typeface="Arial" pitchFamily="34" charset="0"/>
              </a:rPr>
              <a:t> dopisujeme  slova do patřičného sloupečku, kvůli kontrole je třeba dodržet zadané pořadí slov. Kontrola jednorázová kliknutím.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endParaRPr lang="cs-CZ" sz="2400" dirty="0" smtClean="0">
              <a:solidFill>
                <a:prstClr val="black"/>
              </a:solidFill>
              <a:cs typeface="Arial" pitchFamily="34" charset="0"/>
            </a:endParaRP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endParaRPr lang="cs-CZ" sz="2800" dirty="0" smtClean="0"/>
          </a:p>
        </p:txBody>
      </p:sp>
      <p:sp>
        <p:nvSpPr>
          <p:cNvPr id="5" name="Obdélník 4"/>
          <p:cNvSpPr/>
          <p:nvPr/>
        </p:nvSpPr>
        <p:spPr>
          <a:xfrm>
            <a:off x="2771800" y="476672"/>
            <a:ext cx="3240360" cy="86177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cs-CZ" sz="3200" dirty="0" smtClean="0">
                <a:solidFill>
                  <a:prstClr val="black"/>
                </a:solidFill>
                <a:cs typeface="Arial" pitchFamily="34" charset="0"/>
              </a:rPr>
              <a:t>Anotace</a:t>
            </a:r>
            <a:r>
              <a:rPr lang="cs-CZ" sz="44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44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</a:br>
            <a:endParaRPr lang="de-DE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195736" y="5517232"/>
            <a:ext cx="4572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 </a:t>
            </a:r>
            <a:endParaRPr lang="de-DE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1484784"/>
            <a:ext cx="19442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 </a:t>
            </a:r>
            <a:r>
              <a:rPr lang="cs-CZ" sz="3600" dirty="0" err="1" smtClean="0"/>
              <a:t>Bleistift</a:t>
            </a:r>
            <a:endParaRPr lang="de-DE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779912" y="1844824"/>
            <a:ext cx="21602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 </a:t>
            </a:r>
            <a:r>
              <a:rPr lang="cs-CZ" sz="3600" dirty="0" err="1" smtClean="0"/>
              <a:t>Landkarte</a:t>
            </a:r>
            <a:endParaRPr lang="de-DE" sz="3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067944" y="2636912"/>
            <a:ext cx="15121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err="1" smtClean="0"/>
              <a:t>Schere</a:t>
            </a:r>
            <a:endParaRPr lang="de-DE" sz="3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7020272" y="3140968"/>
            <a:ext cx="15121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 </a:t>
            </a:r>
            <a:r>
              <a:rPr lang="cs-CZ" sz="3600" dirty="0" err="1" smtClean="0"/>
              <a:t>Buch</a:t>
            </a:r>
            <a:endParaRPr lang="de-DE" sz="3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7092280" y="1556792"/>
            <a:ext cx="10081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Heft</a:t>
            </a:r>
            <a:endParaRPr lang="de-DE" sz="36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95536" y="2852936"/>
            <a:ext cx="17281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 </a:t>
            </a:r>
            <a:r>
              <a:rPr lang="cs-CZ" sz="3600" dirty="0" err="1" smtClean="0"/>
              <a:t>Filzstift</a:t>
            </a:r>
            <a:endParaRPr lang="de-DE" sz="36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39552" y="2132856"/>
            <a:ext cx="165618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err="1" smtClean="0"/>
              <a:t>Spitzer</a:t>
            </a:r>
            <a:endParaRPr lang="de-DE" sz="36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39552" y="3501008"/>
            <a:ext cx="15121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</a:t>
            </a:r>
            <a:r>
              <a:rPr lang="cs-CZ" sz="3600" dirty="0" err="1" smtClean="0"/>
              <a:t>Zirkel</a:t>
            </a:r>
            <a:endParaRPr lang="de-DE" sz="36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51520" y="4149080"/>
            <a:ext cx="28803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err="1" smtClean="0"/>
              <a:t>Radiergummi</a:t>
            </a:r>
            <a:endParaRPr lang="de-DE" sz="36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67544" y="4869160"/>
            <a:ext cx="201622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 </a:t>
            </a:r>
            <a:r>
              <a:rPr lang="cs-CZ" sz="3600" dirty="0" err="1" smtClean="0"/>
              <a:t>Buntstift</a:t>
            </a:r>
            <a:endParaRPr lang="de-DE" sz="36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23528" y="6021288"/>
            <a:ext cx="201622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err="1" smtClean="0"/>
              <a:t>Rucksack</a:t>
            </a:r>
            <a:endParaRPr lang="de-DE" sz="36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923928" y="1124744"/>
            <a:ext cx="15121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</a:t>
            </a:r>
            <a:r>
              <a:rPr lang="cs-CZ" sz="3600" dirty="0" err="1" smtClean="0"/>
              <a:t>Kreide</a:t>
            </a:r>
            <a:endParaRPr lang="de-DE" sz="36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67544" y="332656"/>
            <a:ext cx="1584176" cy="923330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5400" dirty="0" smtClean="0"/>
              <a:t> der</a:t>
            </a:r>
            <a:endParaRPr lang="de-DE" sz="54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923928" y="0"/>
            <a:ext cx="1584176" cy="923330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r>
              <a:rPr lang="cs-CZ" sz="5400" dirty="0" smtClean="0"/>
              <a:t> </a:t>
            </a:r>
            <a:r>
              <a:rPr lang="cs-CZ" sz="5400" dirty="0" err="1" smtClean="0"/>
              <a:t>die</a:t>
            </a:r>
            <a:endParaRPr lang="de-DE" sz="54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804248" y="404664"/>
            <a:ext cx="1584176" cy="923330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5400" dirty="0" smtClean="0"/>
              <a:t> </a:t>
            </a:r>
            <a:r>
              <a:rPr lang="cs-CZ" sz="5400" dirty="0" err="1" smtClean="0"/>
              <a:t>das</a:t>
            </a:r>
            <a:endParaRPr lang="de-DE" sz="54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444208" y="2420888"/>
            <a:ext cx="23762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 </a:t>
            </a:r>
            <a:r>
              <a:rPr lang="cs-CZ" sz="3600" dirty="0" err="1" smtClean="0"/>
              <a:t>Mäppchen</a:t>
            </a:r>
            <a:endParaRPr lang="de-DE" sz="36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11560" y="5517232"/>
            <a:ext cx="14046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 Kuli</a:t>
            </a:r>
            <a:endParaRPr lang="de-DE" sz="36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3563888" y="3284984"/>
            <a:ext cx="27363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 </a:t>
            </a:r>
            <a:r>
              <a:rPr lang="cs-CZ" sz="3600" dirty="0" err="1" smtClean="0"/>
              <a:t>Federtasche</a:t>
            </a:r>
            <a:endParaRPr lang="de-DE" sz="3600" dirty="0"/>
          </a:p>
        </p:txBody>
      </p:sp>
      <p:pic>
        <p:nvPicPr>
          <p:cNvPr id="16387" name="Picture 3" descr="C:\Users\Hana\AppData\Local\Microsoft\Windows\Temporary Internet Files\Content.IE5\LNBR7O7C\MP900174983[1].jpg"/>
          <p:cNvPicPr>
            <a:picLocks noChangeAspect="1" noChangeArrowheads="1"/>
          </p:cNvPicPr>
          <p:nvPr/>
        </p:nvPicPr>
        <p:blipFill>
          <a:blip r:embed="rId2" cstate="print"/>
          <a:srcRect l="8657" t="32282" r="10625" b="-3155"/>
          <a:stretch>
            <a:fillRect/>
          </a:stretch>
        </p:blipFill>
        <p:spPr bwMode="auto">
          <a:xfrm>
            <a:off x="3635896" y="4481736"/>
            <a:ext cx="4059452" cy="2376264"/>
          </a:xfrm>
          <a:prstGeom prst="rect">
            <a:avLst/>
          </a:prstGeom>
          <a:noFill/>
        </p:spPr>
      </p:pic>
      <p:pic>
        <p:nvPicPr>
          <p:cNvPr id="23" name="Picture 4" descr="fotografie,kancelá&amp;rcaron;ské vybavení,kru&amp;zcaron;ítka,rýsovací pot&amp;rcaron;eby,školy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24128" y="4625752"/>
            <a:ext cx="2232248" cy="2232248"/>
          </a:xfrm>
          <a:prstGeom prst="rect">
            <a:avLst/>
          </a:prstGeom>
          <a:noFill/>
        </p:spPr>
      </p:pic>
      <p:pic>
        <p:nvPicPr>
          <p:cNvPr id="24" name="Picture 6" descr="kancelá&amp;rcaron;e,školy,tu&amp;zcaron;ky"/>
          <p:cNvPicPr>
            <a:picLocks noChangeAspect="1" noChangeArrowheads="1"/>
          </p:cNvPicPr>
          <p:nvPr/>
        </p:nvPicPr>
        <p:blipFill>
          <a:blip r:embed="rId4" cstate="print"/>
          <a:srcRect t="24146" b="23238"/>
          <a:stretch>
            <a:fillRect/>
          </a:stretch>
        </p:blipFill>
        <p:spPr bwMode="auto">
          <a:xfrm>
            <a:off x="4211960" y="4797152"/>
            <a:ext cx="3916756" cy="2060848"/>
          </a:xfrm>
          <a:prstGeom prst="rect">
            <a:avLst/>
          </a:prstGeom>
          <a:noFill/>
        </p:spPr>
      </p:pic>
      <p:pic>
        <p:nvPicPr>
          <p:cNvPr id="16391" name="Picture 7" descr="C:\Users\Hana\AppData\Local\Microsoft\Windows\Temporary Internet Files\Content.IE5\LM0M6FD6\MC900308088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779912" y="5013176"/>
            <a:ext cx="4320480" cy="108012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</p:pic>
      <p:pic>
        <p:nvPicPr>
          <p:cNvPr id="16392" name="Picture 8" descr="C:\Users\Hana\AppData\Local\Microsoft\Windows\Temporary Internet Files\Content.IE5\40TFEIQ3\MC900234087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932040" y="4365104"/>
            <a:ext cx="2822321" cy="2492896"/>
          </a:xfrm>
          <a:prstGeom prst="rect">
            <a:avLst/>
          </a:prstGeom>
          <a:noFill/>
        </p:spPr>
      </p:pic>
      <p:pic>
        <p:nvPicPr>
          <p:cNvPr id="16398" name="Picture 14" descr="C:\Users\Hana\AppData\Local\Microsoft\Windows\Temporary Internet Files\Content.IE5\2103U7KE\MP900386763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 rot="21405967">
            <a:off x="4347976" y="4403629"/>
            <a:ext cx="3312368" cy="2362823"/>
          </a:xfrm>
          <a:prstGeom prst="rect">
            <a:avLst/>
          </a:prstGeom>
          <a:solidFill>
            <a:srgbClr val="92D050"/>
          </a:solidFill>
        </p:spPr>
      </p:pic>
      <p:pic>
        <p:nvPicPr>
          <p:cNvPr id="16401" name="Picture 17" descr="C:\Users\Hana\AppData\Local\Microsoft\Windows\Temporary Internet Files\Content.IE5\DG0AQIJ7\MC900354829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716016" y="3971919"/>
            <a:ext cx="2304256" cy="2886081"/>
          </a:xfrm>
          <a:prstGeom prst="rect">
            <a:avLst/>
          </a:prstGeom>
          <a:noFill/>
        </p:spPr>
      </p:pic>
      <p:pic>
        <p:nvPicPr>
          <p:cNvPr id="16402" name="Picture 18" descr="C:\Users\Hana\AppData\Local\Microsoft\Windows\Temporary Internet Files\Content.IE5\LNBR7O7C\MC900234090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3131840" y="4293096"/>
            <a:ext cx="4275895" cy="2564904"/>
          </a:xfrm>
          <a:prstGeom prst="rect">
            <a:avLst/>
          </a:prstGeom>
          <a:solidFill>
            <a:srgbClr val="92D050"/>
          </a:solidFill>
        </p:spPr>
      </p:pic>
      <p:pic>
        <p:nvPicPr>
          <p:cNvPr id="16403" name="Picture 19" descr="C:\Users\Hana\AppData\Local\Microsoft\Windows\Temporary Internet Files\Content.IE5\2103U7KE\MC900349573[1].wmf"/>
          <p:cNvPicPr>
            <a:picLocks noChangeAspect="1" noChangeArrowheads="1"/>
          </p:cNvPicPr>
          <p:nvPr/>
        </p:nvPicPr>
        <p:blipFill>
          <a:blip r:embed="rId10" cstate="print"/>
          <a:srcRect b="32002"/>
          <a:stretch>
            <a:fillRect/>
          </a:stretch>
        </p:blipFill>
        <p:spPr bwMode="auto">
          <a:xfrm>
            <a:off x="3563888" y="4221088"/>
            <a:ext cx="3780420" cy="2160240"/>
          </a:xfrm>
          <a:prstGeom prst="rect">
            <a:avLst/>
          </a:prstGeom>
          <a:solidFill>
            <a:srgbClr val="00B0F0"/>
          </a:solidFill>
        </p:spPr>
      </p:pic>
      <p:pic>
        <p:nvPicPr>
          <p:cNvPr id="16406" name="Picture 22" descr="C:\Users\Hana\AppData\Local\Microsoft\Windows\Temporary Internet Files\Content.IE5\J7RCU7LJ\MP900410080[1].jpg"/>
          <p:cNvPicPr>
            <a:picLocks noChangeAspect="1" noChangeArrowheads="1"/>
          </p:cNvPicPr>
          <p:nvPr/>
        </p:nvPicPr>
        <p:blipFill>
          <a:blip r:embed="rId11" cstate="print"/>
          <a:srcRect t="21564" r="3861" b="36603"/>
          <a:stretch>
            <a:fillRect/>
          </a:stretch>
        </p:blipFill>
        <p:spPr bwMode="auto">
          <a:xfrm>
            <a:off x="3203848" y="4247622"/>
            <a:ext cx="4874295" cy="2610378"/>
          </a:xfrm>
          <a:prstGeom prst="rect">
            <a:avLst/>
          </a:prstGeom>
          <a:noFill/>
        </p:spPr>
      </p:pic>
      <p:sp>
        <p:nvSpPr>
          <p:cNvPr id="14" name="TextovéPole 13"/>
          <p:cNvSpPr txBox="1"/>
          <p:nvPr/>
        </p:nvSpPr>
        <p:spPr>
          <a:xfrm>
            <a:off x="7092280" y="3789040"/>
            <a:ext cx="15121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</a:t>
            </a:r>
            <a:r>
              <a:rPr lang="cs-CZ" sz="3600" dirty="0" err="1" smtClean="0"/>
              <a:t>Lineal</a:t>
            </a:r>
            <a:endParaRPr lang="de-DE" sz="3600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3275856" y="5085184"/>
            <a:ext cx="475252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 Klikni, objeví se obrázek, vyber odpovídající slovíčko i s členem.</a:t>
            </a:r>
            <a:endParaRPr lang="de-DE" sz="3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6" dur="1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>
                                      <p:cBhvr>
                                        <p:cTn id="7" dur="1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8" dur="1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1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Rot by="120000">
                                      <p:cBhvr>
                                        <p:cTn id="1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638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63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8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in)">
                                      <p:cBhvr>
                                        <p:cTn id="29" dur="2000"/>
                                        <p:tgtEl>
                                          <p:spTgt spid="1638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63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1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4)">
                                      <p:cBhvr>
                                        <p:cTn id="40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6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0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6" dur="500"/>
                                        <p:tgtEl>
                                          <p:spTgt spid="163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60" dur="1000"/>
                                        <p:tgtEl>
                                          <p:spTgt spid="1639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3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66" dur="2000"/>
                                        <p:tgtEl>
                                          <p:spTgt spid="163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7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0" dur="2000"/>
                                        <p:tgtEl>
                                          <p:spTgt spid="1639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" dur="2000"/>
                                        <p:tgtEl>
                                          <p:spTgt spid="163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63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7" dur="500"/>
                                        <p:tgtEl>
                                          <p:spTgt spid="163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81" dur="500"/>
                                        <p:tgtEl>
                                          <p:spTgt spid="1639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3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87" dur="500"/>
                                        <p:tgtEl>
                                          <p:spTgt spid="164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3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91" dur="500"/>
                                        <p:tgtEl>
                                          <p:spTgt spid="1640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4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97" dur="2000"/>
                                        <p:tgtEl>
                                          <p:spTgt spid="164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01" dur="500"/>
                                        <p:tgtEl>
                                          <p:spTgt spid="1640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4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7" dur="500"/>
                                        <p:tgtEl>
                                          <p:spTgt spid="164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2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111" dur="2000"/>
                                        <p:tgtEl>
                                          <p:spTgt spid="1640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64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17" dur="2000"/>
                                        <p:tgtEl>
                                          <p:spTgt spid="164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2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121" dur="1000"/>
                                        <p:tgtEl>
                                          <p:spTgt spid="1640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4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" grpId="0"/>
      <p:bldP spid="31" grpId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339752" y="836712"/>
            <a:ext cx="19442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3600" b="1" dirty="0" err="1" smtClean="0">
                <a:solidFill>
                  <a:schemeClr val="tx2">
                    <a:lumMod val="75000"/>
                  </a:schemeClr>
                </a:solidFill>
              </a:rPr>
              <a:t>Bleistift</a:t>
            </a:r>
            <a:endParaRPr lang="de-DE" sz="3600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987824" y="2996952"/>
            <a:ext cx="216024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 </a:t>
            </a:r>
            <a:r>
              <a:rPr lang="cs-CZ" sz="3600" b="1" dirty="0" err="1" smtClean="0">
                <a:solidFill>
                  <a:srgbClr val="FF0000"/>
                </a:solidFill>
              </a:rPr>
              <a:t>Landkarte</a:t>
            </a:r>
            <a:endParaRPr lang="de-DE" sz="3600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339752" y="5301208"/>
            <a:ext cx="15121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err="1" smtClean="0">
                <a:solidFill>
                  <a:srgbClr val="FF0000"/>
                </a:solidFill>
              </a:rPr>
              <a:t>Schere</a:t>
            </a:r>
            <a:endParaRPr lang="de-DE" sz="36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771800" y="1628800"/>
            <a:ext cx="15121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 </a:t>
            </a:r>
            <a:r>
              <a:rPr lang="cs-CZ" sz="3600" b="1" dirty="0" err="1" smtClean="0">
                <a:solidFill>
                  <a:srgbClr val="FFC000"/>
                </a:solidFill>
              </a:rPr>
              <a:t>Buch</a:t>
            </a:r>
            <a:endParaRPr lang="de-DE" sz="3600" b="1" dirty="0">
              <a:solidFill>
                <a:srgbClr val="FFC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932040" y="1844824"/>
            <a:ext cx="10081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C000"/>
                </a:solidFill>
              </a:rPr>
              <a:t>Heft</a:t>
            </a:r>
            <a:endParaRPr lang="de-DE" sz="3600" b="1" dirty="0">
              <a:solidFill>
                <a:srgbClr val="FFC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364088" y="4509120"/>
            <a:ext cx="17281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 </a:t>
            </a:r>
            <a:r>
              <a:rPr lang="cs-CZ" sz="3600" b="1" dirty="0" err="1" smtClean="0">
                <a:solidFill>
                  <a:schemeClr val="tx2">
                    <a:lumMod val="75000"/>
                  </a:schemeClr>
                </a:solidFill>
              </a:rPr>
              <a:t>Filzstift</a:t>
            </a:r>
            <a:endParaRPr lang="de-DE" sz="3600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004048" y="2492896"/>
            <a:ext cx="165618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err="1" smtClean="0">
                <a:solidFill>
                  <a:schemeClr val="tx2">
                    <a:lumMod val="75000"/>
                  </a:schemeClr>
                </a:solidFill>
              </a:rPr>
              <a:t>Spitzer</a:t>
            </a:r>
            <a:endParaRPr lang="de-DE" sz="3600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059832" y="2276872"/>
            <a:ext cx="15121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3600" b="1" dirty="0" err="1" smtClean="0">
                <a:solidFill>
                  <a:schemeClr val="tx2">
                    <a:lumMod val="75000"/>
                  </a:schemeClr>
                </a:solidFill>
              </a:rPr>
              <a:t>Zirkel</a:t>
            </a:r>
            <a:endParaRPr lang="de-DE" sz="3600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707904" y="3645024"/>
            <a:ext cx="28803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err="1" smtClean="0">
                <a:solidFill>
                  <a:schemeClr val="tx2">
                    <a:lumMod val="75000"/>
                  </a:schemeClr>
                </a:solidFill>
              </a:rPr>
              <a:t>Radiergummi</a:t>
            </a:r>
            <a:endParaRPr lang="de-DE" sz="3600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131840" y="4221088"/>
            <a:ext cx="201622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3600" b="1" dirty="0" err="1" smtClean="0">
                <a:solidFill>
                  <a:schemeClr val="tx2">
                    <a:lumMod val="75000"/>
                  </a:schemeClr>
                </a:solidFill>
              </a:rPr>
              <a:t>Buntstift</a:t>
            </a:r>
            <a:endParaRPr lang="de-DE" sz="3600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364088" y="5373216"/>
            <a:ext cx="201622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err="1" smtClean="0">
                <a:solidFill>
                  <a:schemeClr val="tx2">
                    <a:lumMod val="75000"/>
                  </a:schemeClr>
                </a:solidFill>
              </a:rPr>
              <a:t>Rucksack</a:t>
            </a:r>
            <a:endParaRPr lang="de-DE" sz="3600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004048" y="764704"/>
            <a:ext cx="15121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</a:t>
            </a:r>
            <a:r>
              <a:rPr lang="cs-CZ" sz="3600" b="1" dirty="0" err="1" smtClean="0">
                <a:solidFill>
                  <a:srgbClr val="FF0000"/>
                </a:solidFill>
              </a:rPr>
              <a:t>Kreide</a:t>
            </a:r>
            <a:endParaRPr lang="de-DE" sz="3600" b="1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563888" y="5733256"/>
            <a:ext cx="15121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C000"/>
                </a:solidFill>
              </a:rPr>
              <a:t> </a:t>
            </a:r>
            <a:r>
              <a:rPr lang="cs-CZ" sz="3600" b="1" dirty="0" err="1" smtClean="0">
                <a:solidFill>
                  <a:srgbClr val="FFC000"/>
                </a:solidFill>
              </a:rPr>
              <a:t>Lineal</a:t>
            </a:r>
            <a:endParaRPr lang="de-DE" sz="3600" b="1" dirty="0">
              <a:solidFill>
                <a:srgbClr val="FFC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67544" y="332656"/>
            <a:ext cx="1584176" cy="923330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5400" dirty="0" smtClean="0"/>
              <a:t> der</a:t>
            </a:r>
            <a:endParaRPr lang="de-DE" sz="54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923928" y="0"/>
            <a:ext cx="1584176" cy="923330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r>
              <a:rPr lang="cs-CZ" sz="5400" dirty="0" smtClean="0"/>
              <a:t> </a:t>
            </a:r>
            <a:r>
              <a:rPr lang="cs-CZ" sz="5400" dirty="0" err="1" smtClean="0"/>
              <a:t>die</a:t>
            </a:r>
            <a:endParaRPr lang="de-DE" sz="54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804248" y="404664"/>
            <a:ext cx="1584176" cy="923330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5400" dirty="0" smtClean="0"/>
              <a:t> </a:t>
            </a:r>
            <a:r>
              <a:rPr lang="cs-CZ" sz="5400" dirty="0" err="1" smtClean="0"/>
              <a:t>das</a:t>
            </a:r>
            <a:endParaRPr lang="de-DE" sz="54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652120" y="3212976"/>
            <a:ext cx="27363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C000"/>
                </a:solidFill>
              </a:rPr>
              <a:t> </a:t>
            </a:r>
            <a:r>
              <a:rPr lang="cs-CZ" sz="3600" b="1" dirty="0" err="1" smtClean="0">
                <a:solidFill>
                  <a:srgbClr val="FFC000"/>
                </a:solidFill>
              </a:rPr>
              <a:t>Mäppchen</a:t>
            </a:r>
            <a:endParaRPr lang="de-DE" sz="3600" b="1" dirty="0">
              <a:solidFill>
                <a:srgbClr val="FFC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6444208" y="3861048"/>
            <a:ext cx="14046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 </a:t>
            </a:r>
            <a:r>
              <a:rPr lang="cs-CZ" sz="3600" b="1" dirty="0" smtClean="0">
                <a:solidFill>
                  <a:schemeClr val="tx2">
                    <a:lumMod val="75000"/>
                  </a:schemeClr>
                </a:solidFill>
              </a:rPr>
              <a:t>Kuli</a:t>
            </a:r>
            <a:endParaRPr lang="de-DE" sz="3600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6156176" y="4797152"/>
            <a:ext cx="27363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 </a:t>
            </a:r>
            <a:r>
              <a:rPr lang="cs-CZ" sz="3600" b="1" dirty="0" err="1" smtClean="0">
                <a:solidFill>
                  <a:srgbClr val="FF0000"/>
                </a:solidFill>
              </a:rPr>
              <a:t>Federtasche</a:t>
            </a:r>
            <a:endParaRPr lang="de-DE" sz="36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5886 0.01641 L -0.22431 0.06867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83" y="2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979 0.037 L -0.13767 0.05804 " pathEditMode="relative" rAng="0" ptsTypes="AA">
                                      <p:cBhvr>
                                        <p:cTn id="20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9" y="1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8889E-6 -1.84971E-6 L 0.44497 -0.04693 " pathEditMode="relative" rAng="0" ptsTypes="AA">
                                      <p:cBhvr>
                                        <p:cTn id="2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22" y="-2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3.06358E-6 L 0.22848 0.02659 " pathEditMode="relative" rAng="0" ptsTypes="AA">
                                      <p:cBhvr>
                                        <p:cTn id="3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14" y="1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2.89017E-6 L -0.27952 -0.0259 " pathEditMode="relative" rAng="0" ptsTypes="AA">
                                      <p:cBhvr>
                                        <p:cTn id="47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0" y="-1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61111E-6 -2.19653E-6 L -0.5 0.04763 " pathEditMode="relative" rAng="0" ptsTypes="AA">
                                      <p:cBhvr>
                                        <p:cTn id="5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50" y="2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72222E-6 4.21965E-6 L 0.07483 -0.05711 " pathEditMode="relative" rAng="0" ptsTypes="AA">
                                      <p:cBhvr>
                                        <p:cTn id="65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7" y="-2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0243 0.01596 L -0.40955 0.08925 " pathEditMode="relative" rAng="0" ptsTypes="AA">
                                      <p:cBhvr>
                                        <p:cTn id="74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4" y="3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-4.10405E-6 L -0.32292 0.08948 " pathEditMode="relative" rAng="0" ptsTypes="AA">
                                      <p:cBhvr>
                                        <p:cTn id="83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1" y="4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8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2361 -0.00509 L -0.55122 0.1052 " pathEditMode="relative" rAng="0" ptsTypes="AA">
                                      <p:cBhvr>
                                        <p:cTn id="9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87" y="5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9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4.62428E-7 L 0.17726 -0.0363 " pathEditMode="relative" rAng="0" ptsTypes="AA">
                                      <p:cBhvr>
                                        <p:cTn id="10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89" y="-1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2362 -0.00509 L -0.55921 0.08416 " pathEditMode="relative" rAng="0" ptsTypes="AA">
                                      <p:cBhvr>
                                        <p:cTn id="110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91" y="4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6" fill="hold">
                      <p:stCondLst>
                        <p:cond delay="indefinite"/>
                      </p:stCondLst>
                      <p:childTnLst>
                        <p:par>
                          <p:cTn id="117" fill="hold">
                            <p:stCondLst>
                              <p:cond delay="0"/>
                            </p:stCondLst>
                            <p:childTnLst>
                              <p:par>
                                <p:cTn id="118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-9.24855E-7 L 0.38194 -0.20439 " pathEditMode="relative" rAng="0" ptsTypes="AA">
                                      <p:cBhvr>
                                        <p:cTn id="119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91" y="-10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>
                      <p:stCondLst>
                        <p:cond delay="indefinite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4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5" fill="hold">
                      <p:stCondLst>
                        <p:cond delay="indefinite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07101 -0.0104 " pathEditMode="relative" ptsTypes="AA">
                                      <p:cBhvr>
                                        <p:cTn id="128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3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4" fill="hold">
                      <p:stCondLst>
                        <p:cond delay="indefinite"/>
                      </p:stCondLst>
                      <p:childTnLst>
                        <p:par>
                          <p:cTn id="135" fill="hold">
                            <p:stCondLst>
                              <p:cond delay="0"/>
                            </p:stCondLst>
                            <p:childTnLst>
                              <p:par>
                                <p:cTn id="136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4.39306E-6 L -0.63177 -0.05757 " pathEditMode="relative" rAng="0" ptsTypes="AA">
                                      <p:cBhvr>
                                        <p:cTn id="137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16" y="-2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8" fill="hold">
                      <p:stCondLst>
                        <p:cond delay="indefinite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4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4.79769E-6 L -0.30712 -0.14151 " pathEditMode="relative" rAng="0" ptsTypes="AA">
                                      <p:cBhvr>
                                        <p:cTn id="146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4" y="-7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 build="allAtOnce"/>
      <p:bldP spid="4" grpId="0"/>
      <p:bldP spid="4" grpId="1"/>
      <p:bldP spid="5" grpId="0"/>
      <p:bldP spid="5" grpId="1"/>
      <p:bldP spid="6" grpId="0"/>
      <p:bldP spid="6" grpId="1"/>
      <p:bldP spid="7" grpId="0"/>
      <p:bldP spid="7" grpId="1"/>
      <p:bldP spid="8" grpId="0"/>
      <p:bldP spid="8" grpId="1"/>
      <p:bldP spid="9" grpId="0"/>
      <p:bldP spid="9" grpId="1"/>
      <p:bldP spid="10" grpId="0"/>
      <p:bldP spid="10" grpId="1"/>
      <p:bldP spid="11" grpId="0"/>
      <p:bldP spid="11" grpId="1"/>
      <p:bldP spid="12" grpId="0"/>
      <p:bldP spid="12" grpId="1"/>
      <p:bldP spid="13" grpId="0"/>
      <p:bldP spid="13" grpId="1"/>
      <p:bldP spid="14" grpId="0"/>
      <p:bldP spid="14" grpId="1"/>
      <p:bldP spid="19" grpId="0"/>
      <p:bldP spid="19" grpId="1"/>
      <p:bldP spid="20" grpId="0"/>
      <p:bldP spid="20" grpId="1"/>
      <p:bldP spid="21" grpId="0"/>
      <p:bldP spid="21" grpId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411760" y="836712"/>
            <a:ext cx="19442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 </a:t>
            </a:r>
            <a:r>
              <a:rPr lang="cs-CZ" sz="3600" dirty="0" err="1" smtClean="0"/>
              <a:t>Bleistift</a:t>
            </a:r>
            <a:endParaRPr lang="de-DE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987824" y="2996952"/>
            <a:ext cx="21602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 </a:t>
            </a:r>
            <a:r>
              <a:rPr lang="cs-CZ" sz="3600" dirty="0" err="1" smtClean="0"/>
              <a:t>Landkarte</a:t>
            </a:r>
            <a:endParaRPr lang="de-DE" sz="3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339752" y="5301208"/>
            <a:ext cx="15121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err="1" smtClean="0"/>
              <a:t>Schere</a:t>
            </a:r>
            <a:endParaRPr lang="de-DE" sz="3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771800" y="1628800"/>
            <a:ext cx="15121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 </a:t>
            </a:r>
            <a:r>
              <a:rPr lang="cs-CZ" sz="3600" dirty="0" err="1" smtClean="0"/>
              <a:t>Buch</a:t>
            </a:r>
            <a:endParaRPr lang="de-DE" sz="3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932040" y="1844824"/>
            <a:ext cx="10081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Heft</a:t>
            </a:r>
            <a:endParaRPr lang="de-DE" sz="36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364088" y="4509120"/>
            <a:ext cx="17281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 </a:t>
            </a:r>
            <a:r>
              <a:rPr lang="cs-CZ" sz="3600" dirty="0" err="1" smtClean="0"/>
              <a:t>Filzstift</a:t>
            </a:r>
            <a:endParaRPr lang="de-DE" sz="36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004048" y="2492896"/>
            <a:ext cx="165618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err="1" smtClean="0"/>
              <a:t>Spitzer</a:t>
            </a:r>
            <a:endParaRPr lang="de-DE" sz="36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3059832" y="2276872"/>
            <a:ext cx="15121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</a:t>
            </a:r>
            <a:r>
              <a:rPr lang="cs-CZ" sz="3600" dirty="0" err="1" smtClean="0"/>
              <a:t>Zirkel</a:t>
            </a:r>
            <a:endParaRPr lang="de-DE" sz="36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707904" y="3645024"/>
            <a:ext cx="28803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err="1" smtClean="0"/>
              <a:t>Radiergummi</a:t>
            </a:r>
            <a:endParaRPr lang="de-DE" sz="36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131840" y="4221088"/>
            <a:ext cx="201622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 </a:t>
            </a:r>
            <a:r>
              <a:rPr lang="cs-CZ" sz="3600" dirty="0" err="1" smtClean="0"/>
              <a:t>Buntstift</a:t>
            </a:r>
            <a:endParaRPr lang="de-DE" sz="36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364088" y="5373216"/>
            <a:ext cx="201622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err="1" smtClean="0"/>
              <a:t>Rucksack</a:t>
            </a:r>
            <a:endParaRPr lang="de-DE" sz="36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004048" y="764704"/>
            <a:ext cx="15121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</a:t>
            </a:r>
            <a:r>
              <a:rPr lang="cs-CZ" sz="3600" dirty="0" err="1" smtClean="0"/>
              <a:t>Kreide</a:t>
            </a:r>
            <a:endParaRPr lang="de-DE" sz="36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563888" y="5733256"/>
            <a:ext cx="15121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</a:t>
            </a:r>
            <a:r>
              <a:rPr lang="cs-CZ" sz="3600" dirty="0" err="1" smtClean="0"/>
              <a:t>Lineal</a:t>
            </a:r>
            <a:endParaRPr lang="de-DE" sz="36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67544" y="332656"/>
            <a:ext cx="1584176" cy="923330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5400" dirty="0" smtClean="0"/>
              <a:t> der</a:t>
            </a:r>
            <a:endParaRPr lang="de-DE" sz="54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923928" y="0"/>
            <a:ext cx="1584176" cy="923330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r>
              <a:rPr lang="cs-CZ" sz="5400" dirty="0" smtClean="0"/>
              <a:t> </a:t>
            </a:r>
            <a:r>
              <a:rPr lang="cs-CZ" sz="5400" dirty="0" err="1" smtClean="0"/>
              <a:t>die</a:t>
            </a:r>
            <a:endParaRPr lang="de-DE" sz="54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804248" y="404664"/>
            <a:ext cx="1584176" cy="923330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5400" dirty="0" smtClean="0"/>
              <a:t> </a:t>
            </a:r>
            <a:r>
              <a:rPr lang="cs-CZ" sz="5400" dirty="0" err="1" smtClean="0"/>
              <a:t>das</a:t>
            </a:r>
            <a:endParaRPr lang="de-DE" sz="54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652120" y="3212976"/>
            <a:ext cx="27363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 </a:t>
            </a:r>
            <a:r>
              <a:rPr lang="cs-CZ" sz="3600" dirty="0" err="1" smtClean="0"/>
              <a:t>Mäppchen</a:t>
            </a:r>
            <a:endParaRPr lang="de-DE" sz="36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444208" y="3861048"/>
            <a:ext cx="14046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 Kuli</a:t>
            </a:r>
            <a:endParaRPr lang="de-DE" sz="36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6156176" y="4797152"/>
            <a:ext cx="27363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 </a:t>
            </a:r>
            <a:r>
              <a:rPr lang="cs-CZ" sz="3600" dirty="0" err="1" smtClean="0"/>
              <a:t>Federtasche</a:t>
            </a:r>
            <a:endParaRPr lang="de-DE" sz="36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5886 0.01641 L -0.22431 0.06867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83" y="2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979 0.037 L -0.13767 0.05804 " pathEditMode="relative" rAng="0" ptsTypes="AA">
                                      <p:cBhvr>
                                        <p:cTn id="20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9" y="1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8889E-6 -1.84971E-6 L 0.44497 -0.04693 " pathEditMode="relative" rAng="0" ptsTypes="AA">
                                      <p:cBhvr>
                                        <p:cTn id="2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22" y="-2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3.06358E-6 L 0.22848 0.02659 " pathEditMode="relative" rAng="0" ptsTypes="AA">
                                      <p:cBhvr>
                                        <p:cTn id="3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14" y="1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2.89017E-6 L -0.27952 -0.0259 " pathEditMode="relative" rAng="0" ptsTypes="AA">
                                      <p:cBhvr>
                                        <p:cTn id="47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0" y="-1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61111E-6 -2.19653E-6 L -0.5 0.04763 " pathEditMode="relative" rAng="0" ptsTypes="AA">
                                      <p:cBhvr>
                                        <p:cTn id="5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50" y="2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72222E-6 4.21965E-6 L 0.07483 -0.05711 " pathEditMode="relative" rAng="0" ptsTypes="AA">
                                      <p:cBhvr>
                                        <p:cTn id="65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7" y="-2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0243 0.01596 L -0.40955 0.08925 " pathEditMode="relative" rAng="0" ptsTypes="AA">
                                      <p:cBhvr>
                                        <p:cTn id="74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4" y="3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-4.10405E-6 L -0.32292 0.08948 " pathEditMode="relative" rAng="0" ptsTypes="AA">
                                      <p:cBhvr>
                                        <p:cTn id="83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1" y="4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8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2361 -0.00509 L -0.55122 0.1052 " pathEditMode="relative" rAng="0" ptsTypes="AA">
                                      <p:cBhvr>
                                        <p:cTn id="9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87" y="5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9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4.62428E-7 L 0.17726 -0.0363 " pathEditMode="relative" rAng="0" ptsTypes="AA">
                                      <p:cBhvr>
                                        <p:cTn id="10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89" y="-1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2362 -0.00509 L -0.55921 0.08416 " pathEditMode="relative" rAng="0" ptsTypes="AA">
                                      <p:cBhvr>
                                        <p:cTn id="110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91" y="4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6" fill="hold">
                      <p:stCondLst>
                        <p:cond delay="indefinite"/>
                      </p:stCondLst>
                      <p:childTnLst>
                        <p:par>
                          <p:cTn id="117" fill="hold">
                            <p:stCondLst>
                              <p:cond delay="0"/>
                            </p:stCondLst>
                            <p:childTnLst>
                              <p:par>
                                <p:cTn id="118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-9.24855E-7 L 0.38194 -0.20439 " pathEditMode="relative" rAng="0" ptsTypes="AA">
                                      <p:cBhvr>
                                        <p:cTn id="119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91" y="-10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>
                      <p:stCondLst>
                        <p:cond delay="indefinite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4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5" fill="hold">
                      <p:stCondLst>
                        <p:cond delay="indefinite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07101 -0.0104 " pathEditMode="relative" ptsTypes="AA">
                                      <p:cBhvr>
                                        <p:cTn id="128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3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4" fill="hold">
                      <p:stCondLst>
                        <p:cond delay="indefinite"/>
                      </p:stCondLst>
                      <p:childTnLst>
                        <p:par>
                          <p:cTn id="135" fill="hold">
                            <p:stCondLst>
                              <p:cond delay="0"/>
                            </p:stCondLst>
                            <p:childTnLst>
                              <p:par>
                                <p:cTn id="136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4.39306E-6 L -0.63177 -0.05757 " pathEditMode="relative" rAng="0" ptsTypes="AA">
                                      <p:cBhvr>
                                        <p:cTn id="137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16" y="-2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8" fill="hold">
                      <p:stCondLst>
                        <p:cond delay="indefinite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4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4.79769E-6 L -0.30712 -0.14151 " pathEditMode="relative" rAng="0" ptsTypes="AA">
                                      <p:cBhvr>
                                        <p:cTn id="146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4" y="-7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 build="allAtOnce"/>
      <p:bldP spid="4" grpId="0"/>
      <p:bldP spid="4" grpId="1"/>
      <p:bldP spid="5" grpId="0"/>
      <p:bldP spid="5" grpId="1"/>
      <p:bldP spid="6" grpId="0"/>
      <p:bldP spid="6" grpId="1"/>
      <p:bldP spid="7" grpId="0"/>
      <p:bldP spid="7" grpId="1"/>
      <p:bldP spid="8" grpId="0"/>
      <p:bldP spid="8" grpId="1"/>
      <p:bldP spid="9" grpId="0"/>
      <p:bldP spid="9" grpId="1"/>
      <p:bldP spid="10" grpId="0"/>
      <p:bldP spid="10" grpId="1"/>
      <p:bldP spid="11" grpId="0"/>
      <p:bldP spid="11" grpId="1"/>
      <p:bldP spid="12" grpId="0"/>
      <p:bldP spid="12" grpId="1"/>
      <p:bldP spid="13" grpId="0"/>
      <p:bldP spid="13" grpId="1"/>
      <p:bldP spid="14" grpId="0"/>
      <p:bldP spid="14" grpId="1"/>
      <p:bldP spid="19" grpId="0"/>
      <p:bldP spid="19" grpId="1"/>
      <p:bldP spid="20" grpId="0"/>
      <p:bldP spid="20" grpId="1"/>
      <p:bldP spid="21" grpId="0"/>
      <p:bldP spid="21" grpId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2" descr="C:\Users\Hana\AppData\Local\Microsoft\Windows\Temporary Internet Files\Content.IE5\J7RCU7LJ\MP900410080[1].jpg"/>
          <p:cNvPicPr>
            <a:picLocks noChangeAspect="1" noChangeArrowheads="1"/>
          </p:cNvPicPr>
          <p:nvPr/>
        </p:nvPicPr>
        <p:blipFill>
          <a:blip r:embed="rId2" cstate="print"/>
          <a:srcRect t="21564" r="3861" b="36603"/>
          <a:stretch>
            <a:fillRect/>
          </a:stretch>
        </p:blipFill>
        <p:spPr bwMode="auto">
          <a:xfrm>
            <a:off x="793805" y="548680"/>
            <a:ext cx="7529691" cy="4536504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1691680" y="5301208"/>
            <a:ext cx="691276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dirty="0" err="1" smtClean="0"/>
              <a:t>die</a:t>
            </a:r>
            <a:r>
              <a:rPr lang="cs-CZ" sz="8000" dirty="0" smtClean="0"/>
              <a:t> </a:t>
            </a:r>
            <a:r>
              <a:rPr lang="cs-CZ" sz="8000" dirty="0" err="1" smtClean="0"/>
              <a:t>Landkarte</a:t>
            </a:r>
            <a:endParaRPr lang="de-DE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8" descr="C:\Users\Hana\AppData\Local\Microsoft\Windows\Temporary Internet Files\Content.IE5\LNBR7O7C\MC90023409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9592" y="404664"/>
            <a:ext cx="7757141" cy="4653136"/>
          </a:xfrm>
          <a:prstGeom prst="rect">
            <a:avLst/>
          </a:prstGeom>
          <a:solidFill>
            <a:srgbClr val="92D050"/>
          </a:solidFill>
        </p:spPr>
      </p:pic>
      <p:sp>
        <p:nvSpPr>
          <p:cNvPr id="3" name="TextovéPole 2"/>
          <p:cNvSpPr txBox="1"/>
          <p:nvPr/>
        </p:nvSpPr>
        <p:spPr>
          <a:xfrm>
            <a:off x="683568" y="4941168"/>
            <a:ext cx="540060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 der </a:t>
            </a:r>
            <a:r>
              <a:rPr lang="cs-CZ" sz="4800" dirty="0" err="1" smtClean="0"/>
              <a:t>Spitzer</a:t>
            </a:r>
            <a:endParaRPr lang="cs-CZ" sz="4800" dirty="0" smtClean="0"/>
          </a:p>
          <a:p>
            <a:r>
              <a:rPr lang="cs-CZ" sz="4800" dirty="0" smtClean="0"/>
              <a:t> der </a:t>
            </a:r>
            <a:r>
              <a:rPr lang="cs-CZ" sz="4800" dirty="0" err="1" smtClean="0"/>
              <a:t>Bleistift</a:t>
            </a:r>
            <a:endParaRPr lang="de-DE" sz="4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7" descr="C:\Users\Hana\AppData\Local\Microsoft\Windows\Temporary Internet Files\Content.IE5\LM0M6FD6\MC90030808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764704"/>
            <a:ext cx="8064896" cy="2664296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</p:pic>
      <p:sp>
        <p:nvSpPr>
          <p:cNvPr id="4" name="TextovéPole 3"/>
          <p:cNvSpPr txBox="1"/>
          <p:nvPr/>
        </p:nvSpPr>
        <p:spPr>
          <a:xfrm>
            <a:off x="1547664" y="3789040"/>
            <a:ext cx="345638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/>
              <a:t> </a:t>
            </a:r>
            <a:r>
              <a:rPr lang="cs-CZ" sz="6000" dirty="0" err="1" smtClean="0"/>
              <a:t>das</a:t>
            </a:r>
            <a:r>
              <a:rPr lang="cs-CZ" sz="6000" dirty="0" smtClean="0"/>
              <a:t> </a:t>
            </a:r>
            <a:r>
              <a:rPr lang="cs-CZ" sz="6000" dirty="0" err="1" smtClean="0"/>
              <a:t>Lineal</a:t>
            </a:r>
            <a:endParaRPr lang="de-DE" sz="6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9" descr="C:\Users\Hana\AppData\Local\Microsoft\Windows\Temporary Internet Files\Content.IE5\2103U7KE\MC900349573[1].wmf"/>
          <p:cNvPicPr>
            <a:picLocks noChangeAspect="1" noChangeArrowheads="1"/>
          </p:cNvPicPr>
          <p:nvPr/>
        </p:nvPicPr>
        <p:blipFill>
          <a:blip r:embed="rId2" cstate="print"/>
          <a:srcRect b="32002"/>
          <a:stretch>
            <a:fillRect/>
          </a:stretch>
        </p:blipFill>
        <p:spPr bwMode="auto">
          <a:xfrm>
            <a:off x="1115616" y="404664"/>
            <a:ext cx="7134876" cy="4077072"/>
          </a:xfrm>
          <a:prstGeom prst="rect">
            <a:avLst/>
          </a:prstGeom>
          <a:solidFill>
            <a:srgbClr val="00B0F0"/>
          </a:solidFill>
        </p:spPr>
      </p:pic>
      <p:sp>
        <p:nvSpPr>
          <p:cNvPr id="3" name="TextovéPole 2"/>
          <p:cNvSpPr txBox="1"/>
          <p:nvPr/>
        </p:nvSpPr>
        <p:spPr>
          <a:xfrm>
            <a:off x="1763688" y="5445224"/>
            <a:ext cx="619268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/>
              <a:t> der </a:t>
            </a:r>
            <a:r>
              <a:rPr lang="cs-CZ" sz="6000" dirty="0" err="1" smtClean="0"/>
              <a:t>Radiergummi</a:t>
            </a:r>
            <a:endParaRPr lang="de-DE" sz="6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4" descr="C:\Users\Hana\AppData\Local\Microsoft\Windows\Temporary Internet Files\Content.IE5\2103U7KE\MP900386763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21405967">
            <a:off x="2217507" y="526983"/>
            <a:ext cx="6152899" cy="4389069"/>
          </a:xfrm>
          <a:prstGeom prst="rect">
            <a:avLst/>
          </a:prstGeom>
          <a:solidFill>
            <a:srgbClr val="92D050"/>
          </a:solidFill>
        </p:spPr>
      </p:pic>
      <p:sp>
        <p:nvSpPr>
          <p:cNvPr id="3" name="TextovéPole 2"/>
          <p:cNvSpPr txBox="1"/>
          <p:nvPr/>
        </p:nvSpPr>
        <p:spPr>
          <a:xfrm>
            <a:off x="1619672" y="4941168"/>
            <a:ext cx="496855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/>
              <a:t> </a:t>
            </a:r>
            <a:r>
              <a:rPr lang="cs-CZ" sz="6000" dirty="0" err="1" smtClean="0"/>
              <a:t>die</a:t>
            </a:r>
            <a:r>
              <a:rPr lang="cs-CZ" sz="6000" dirty="0" smtClean="0"/>
              <a:t> </a:t>
            </a:r>
            <a:r>
              <a:rPr lang="cs-CZ" sz="6000" dirty="0" err="1" smtClean="0"/>
              <a:t>Schere</a:t>
            </a:r>
            <a:endParaRPr lang="de-DE" sz="6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7" descr="C:\Users\Hana\AppData\Local\Microsoft\Windows\Temporary Internet Files\Content.IE5\DG0AQIJ7\MC90035482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427984" y="1052736"/>
            <a:ext cx="4248472" cy="5321212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539552" y="2780928"/>
            <a:ext cx="360040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/>
              <a:t> der </a:t>
            </a:r>
            <a:r>
              <a:rPr lang="cs-CZ" sz="6000" dirty="0" err="1" smtClean="0"/>
              <a:t>Rucksack</a:t>
            </a:r>
            <a:endParaRPr lang="de-DE" sz="6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6" descr="kancelá&amp;rcaron;e,školy,tu&amp;zcaron;ky"/>
          <p:cNvPicPr>
            <a:picLocks noChangeAspect="1" noChangeArrowheads="1"/>
          </p:cNvPicPr>
          <p:nvPr/>
        </p:nvPicPr>
        <p:blipFill>
          <a:blip r:embed="rId2" cstate="print"/>
          <a:srcRect t="24146" b="23238"/>
          <a:stretch>
            <a:fillRect/>
          </a:stretch>
        </p:blipFill>
        <p:spPr bwMode="auto">
          <a:xfrm>
            <a:off x="1331640" y="692696"/>
            <a:ext cx="7201281" cy="3789040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899592" y="4653136"/>
            <a:ext cx="446449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/>
              <a:t> der </a:t>
            </a:r>
            <a:r>
              <a:rPr lang="cs-CZ" sz="6000" dirty="0" err="1" smtClean="0"/>
              <a:t>Bleistift</a:t>
            </a:r>
            <a:endParaRPr lang="de-DE" sz="6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8" descr="C:\Users\Hana\AppData\Local\Microsoft\Windows\Temporary Internet Files\Content.IE5\40TFEIQ3\MC90023408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59832" y="188640"/>
            <a:ext cx="5431074" cy="4797152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1043608" y="4725144"/>
            <a:ext cx="7704856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/>
              <a:t> </a:t>
            </a:r>
            <a:r>
              <a:rPr lang="cs-CZ" sz="6000" dirty="0" err="1" smtClean="0"/>
              <a:t>das</a:t>
            </a:r>
            <a:r>
              <a:rPr lang="cs-CZ" sz="6000" dirty="0" smtClean="0"/>
              <a:t> </a:t>
            </a:r>
            <a:r>
              <a:rPr lang="cs-CZ" sz="6000" dirty="0" err="1" smtClean="0"/>
              <a:t>Mäppchen</a:t>
            </a:r>
            <a:endParaRPr lang="cs-CZ" sz="6000" dirty="0" smtClean="0"/>
          </a:p>
          <a:p>
            <a:r>
              <a:rPr lang="cs-CZ" sz="6000" dirty="0" smtClean="0"/>
              <a:t> </a:t>
            </a:r>
            <a:r>
              <a:rPr lang="cs-CZ" sz="6000" dirty="0" err="1" smtClean="0"/>
              <a:t>die</a:t>
            </a:r>
            <a:r>
              <a:rPr lang="cs-CZ" sz="6000" dirty="0" smtClean="0"/>
              <a:t> </a:t>
            </a:r>
            <a:r>
              <a:rPr lang="cs-CZ" sz="6000" dirty="0" err="1" smtClean="0"/>
              <a:t>Federtasche</a:t>
            </a:r>
            <a:endParaRPr lang="de-DE" sz="6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6" name="Picture 8" descr="C:\Users\Hana\AppData\Local\Microsoft\Windows\Temporary Internet Files\Content.IE5\40TFEIQ3\MP900341509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16015" y="908720"/>
            <a:ext cx="4239723" cy="3024336"/>
          </a:xfrm>
          <a:prstGeom prst="rect">
            <a:avLst/>
          </a:prstGeom>
          <a:noFill/>
        </p:spPr>
      </p:pic>
      <p:pic>
        <p:nvPicPr>
          <p:cNvPr id="17418" name="Picture 10" descr="C:\Users\Hana\AppData\Local\Microsoft\Windows\Temporary Internet Files\Content.IE5\40TFEIQ3\MP900401194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27584" y="692696"/>
            <a:ext cx="3901440" cy="3121152"/>
          </a:xfrm>
          <a:prstGeom prst="rect">
            <a:avLst/>
          </a:prstGeom>
          <a:noFill/>
        </p:spPr>
      </p:pic>
      <p:pic>
        <p:nvPicPr>
          <p:cNvPr id="17422" name="Picture 14" descr="C:\Users\Hana\AppData\Local\Microsoft\Windows\Temporary Internet Files\Content.IE5\LNBR7O7C\MP900406878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-2124744" y="7605464"/>
            <a:ext cx="6950546" cy="5560437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1691680" y="3933056"/>
            <a:ext cx="5472608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/>
              <a:t> der </a:t>
            </a:r>
            <a:r>
              <a:rPr lang="cs-CZ" sz="6000" dirty="0" err="1" smtClean="0"/>
              <a:t>Buntstift</a:t>
            </a:r>
            <a:endParaRPr lang="cs-CZ" sz="6000" dirty="0" smtClean="0"/>
          </a:p>
          <a:p>
            <a:r>
              <a:rPr lang="cs-CZ" sz="6000" dirty="0" smtClean="0"/>
              <a:t>  </a:t>
            </a:r>
            <a:r>
              <a:rPr lang="cs-CZ" sz="6000" dirty="0" err="1" smtClean="0"/>
              <a:t>Buntstifte</a:t>
            </a:r>
            <a:endParaRPr lang="de-DE" sz="6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4" name="Picture 2" descr="C:\Users\Hana\AppData\Local\Microsoft\Windows\Temporary Internet Files\Content.IE5\FXW0IL8W\MC900432585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11760" y="0"/>
            <a:ext cx="5904656" cy="5904656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</p:pic>
      <p:pic>
        <p:nvPicPr>
          <p:cNvPr id="18435" name="Picture 3" descr="C:\Users\Hana\AppData\Local\Microsoft\Windows\Temporary Internet Files\Content.IE5\LNBR7O7C\MC90023406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64088" y="2420888"/>
            <a:ext cx="3528392" cy="3748917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323528" y="4725144"/>
            <a:ext cx="540060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/>
              <a:t> der </a:t>
            </a:r>
            <a:r>
              <a:rPr lang="cs-CZ" sz="6000" dirty="0" err="1" smtClean="0"/>
              <a:t>Filzstift</a:t>
            </a:r>
            <a:endParaRPr lang="cs-CZ" sz="6000" dirty="0" smtClean="0"/>
          </a:p>
          <a:p>
            <a:r>
              <a:rPr lang="cs-CZ" sz="6000" dirty="0" smtClean="0"/>
              <a:t> </a:t>
            </a:r>
            <a:r>
              <a:rPr lang="cs-CZ" sz="6000" dirty="0" err="1" smtClean="0"/>
              <a:t>Filzstifte</a:t>
            </a:r>
            <a:endParaRPr lang="de-DE" sz="6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8" name="Picture 2" descr="C:\Users\Hana\AppData\Local\Microsoft\Windows\Temporary Internet Files\Content.IE5\40TFEIQ3\MC90035962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332656"/>
            <a:ext cx="7241151" cy="5184577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</p:pic>
      <p:sp>
        <p:nvSpPr>
          <p:cNvPr id="3" name="TextovéPole 2"/>
          <p:cNvSpPr txBox="1"/>
          <p:nvPr/>
        </p:nvSpPr>
        <p:spPr>
          <a:xfrm>
            <a:off x="539552" y="4941168"/>
            <a:ext cx="4248472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/>
              <a:t> </a:t>
            </a:r>
            <a:r>
              <a:rPr lang="cs-CZ" sz="6000" dirty="0" err="1" smtClean="0"/>
              <a:t>das</a:t>
            </a:r>
            <a:r>
              <a:rPr lang="cs-CZ" sz="6000" dirty="0" smtClean="0"/>
              <a:t> Heft</a:t>
            </a:r>
          </a:p>
          <a:p>
            <a:r>
              <a:rPr lang="cs-CZ" sz="6000" dirty="0" smtClean="0"/>
              <a:t> Hefte</a:t>
            </a:r>
            <a:endParaRPr lang="de-DE" sz="6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2" name="Picture 2" descr="C:\Users\Hana\AppData\Local\Microsoft\Windows\Temporary Internet Files\Content.IE5\40TFEIQ3\MC900441726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811099">
            <a:off x="4056238" y="441409"/>
            <a:ext cx="4467944" cy="5832648"/>
          </a:xfrm>
          <a:prstGeom prst="rect">
            <a:avLst/>
          </a:prstGeom>
          <a:solidFill>
            <a:schemeClr val="bg2">
              <a:lumMod val="25000"/>
            </a:schemeClr>
          </a:solidFill>
        </p:spPr>
      </p:pic>
      <p:pic>
        <p:nvPicPr>
          <p:cNvPr id="3" name="Picture 4" descr="C:\Users\Hana\AppData\Local\Microsoft\Windows\Temporary Internet Files\Content.IE5\FXW0IL8W\MP900309047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20238603">
            <a:off x="1931972" y="875040"/>
            <a:ext cx="3657600" cy="2353056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251520" y="4077072"/>
            <a:ext cx="345638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/>
              <a:t> der </a:t>
            </a:r>
            <a:r>
              <a:rPr lang="cs-CZ" sz="6000" dirty="0" err="1" smtClean="0"/>
              <a:t>Füller</a:t>
            </a:r>
            <a:endParaRPr lang="de-DE" sz="6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9" name="Picture 5" descr="C:\Users\Hana\AppData\Local\Microsoft\Windows\Temporary Internet Files\Content.IE5\40TFEIQ3\MC90035012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9592" y="404664"/>
            <a:ext cx="4680520" cy="4447077"/>
          </a:xfrm>
          <a:prstGeom prst="rect">
            <a:avLst/>
          </a:prstGeom>
          <a:noFill/>
        </p:spPr>
      </p:pic>
      <p:pic>
        <p:nvPicPr>
          <p:cNvPr id="21513" name="Picture 9" descr="C:\Users\Hana\AppData\Local\Microsoft\Windows\Temporary Internet Files\Content.IE5\LNBR7O7C\MC90031268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652120" y="260648"/>
            <a:ext cx="2626752" cy="2664296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2771800" y="5373216"/>
            <a:ext cx="482453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/>
              <a:t> der </a:t>
            </a:r>
            <a:r>
              <a:rPr lang="cs-CZ" sz="6000" dirty="0" err="1" smtClean="0"/>
              <a:t>Kalender</a:t>
            </a:r>
            <a:endParaRPr lang="de-DE" sz="6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0"/>
            <a:ext cx="8435280" cy="68580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err="1" smtClean="0"/>
              <a:t>Lehrerin</a:t>
            </a:r>
            <a:r>
              <a:rPr lang="cs-CZ" sz="2800" dirty="0" smtClean="0"/>
              <a:t>,  </a:t>
            </a:r>
            <a:r>
              <a:rPr lang="cs-CZ" sz="2800" dirty="0" err="1" smtClean="0"/>
              <a:t>Spitzer</a:t>
            </a:r>
            <a:r>
              <a:rPr lang="cs-CZ" sz="2800" dirty="0" smtClean="0"/>
              <a:t>,  </a:t>
            </a:r>
            <a:r>
              <a:rPr lang="cs-CZ" sz="2800" dirty="0" err="1" smtClean="0"/>
              <a:t>Schere</a:t>
            </a:r>
            <a:r>
              <a:rPr lang="cs-CZ" sz="2800" dirty="0" smtClean="0"/>
              <a:t>,  </a:t>
            </a:r>
            <a:r>
              <a:rPr lang="cs-CZ" sz="2800" dirty="0" err="1" smtClean="0"/>
              <a:t>Lineal</a:t>
            </a:r>
            <a:r>
              <a:rPr lang="cs-CZ" sz="2800" dirty="0" smtClean="0"/>
              <a:t>,   Heft,  </a:t>
            </a:r>
            <a:r>
              <a:rPr lang="cs-CZ" sz="2800" dirty="0" err="1" smtClean="0"/>
              <a:t>Landkarte</a:t>
            </a:r>
            <a:r>
              <a:rPr lang="cs-CZ" sz="2800" dirty="0" smtClean="0"/>
              <a:t>, </a:t>
            </a:r>
            <a:r>
              <a:rPr lang="cs-CZ" sz="2800" dirty="0" err="1" smtClean="0"/>
              <a:t>Bleistift</a:t>
            </a:r>
            <a:r>
              <a:rPr lang="cs-CZ" sz="2800" dirty="0" smtClean="0"/>
              <a:t>,  </a:t>
            </a:r>
            <a:r>
              <a:rPr lang="cs-CZ" sz="2800" dirty="0" err="1" smtClean="0"/>
              <a:t>Kreide</a:t>
            </a:r>
            <a:r>
              <a:rPr lang="cs-CZ" sz="2800" dirty="0" smtClean="0"/>
              <a:t>,   </a:t>
            </a:r>
            <a:r>
              <a:rPr lang="cs-CZ" sz="2800" dirty="0" err="1" smtClean="0"/>
              <a:t>Rucksack</a:t>
            </a:r>
            <a:r>
              <a:rPr lang="cs-CZ" sz="2800" dirty="0" smtClean="0"/>
              <a:t>,   </a:t>
            </a:r>
            <a:r>
              <a:rPr lang="cs-CZ" sz="2800" dirty="0" err="1" smtClean="0"/>
              <a:t>Schule</a:t>
            </a:r>
            <a:r>
              <a:rPr lang="cs-CZ" sz="2800" dirty="0" smtClean="0"/>
              <a:t>,   </a:t>
            </a:r>
            <a:r>
              <a:rPr lang="cs-CZ" sz="2800" dirty="0" err="1" smtClean="0"/>
              <a:t>Mäppchen</a:t>
            </a:r>
            <a:r>
              <a:rPr lang="cs-CZ" sz="2800" dirty="0" smtClean="0"/>
              <a:t> , </a:t>
            </a:r>
            <a:r>
              <a:rPr lang="cs-CZ" sz="2800" dirty="0" err="1" smtClean="0"/>
              <a:t>Zirkel</a:t>
            </a:r>
            <a:r>
              <a:rPr lang="cs-CZ" sz="2800" dirty="0" smtClean="0"/>
              <a:t>, </a:t>
            </a:r>
            <a:r>
              <a:rPr lang="cs-CZ" sz="2800" dirty="0" err="1" smtClean="0"/>
              <a:t>Handy</a:t>
            </a:r>
            <a:r>
              <a:rPr lang="cs-CZ" sz="2800" dirty="0" smtClean="0"/>
              <a:t>,  </a:t>
            </a:r>
            <a:r>
              <a:rPr lang="cs-CZ" sz="2800" dirty="0" err="1" smtClean="0"/>
              <a:t>Radiergummi</a:t>
            </a:r>
            <a:r>
              <a:rPr lang="cs-CZ" sz="2800" dirty="0" smtClean="0"/>
              <a:t>,   </a:t>
            </a:r>
            <a:r>
              <a:rPr lang="cs-CZ" sz="2800" dirty="0" err="1" smtClean="0"/>
              <a:t>Klasse</a:t>
            </a:r>
            <a:r>
              <a:rPr lang="cs-CZ" sz="2800" dirty="0" smtClean="0"/>
              <a:t>,   Kuli,    </a:t>
            </a:r>
            <a:r>
              <a:rPr lang="cs-CZ" sz="2800" dirty="0" err="1" smtClean="0"/>
              <a:t>Buch</a:t>
            </a:r>
            <a:r>
              <a:rPr lang="cs-CZ" sz="2800" dirty="0" smtClean="0"/>
              <a:t>,  </a:t>
            </a:r>
            <a:r>
              <a:rPr lang="cs-CZ" sz="2800" dirty="0" err="1" smtClean="0"/>
              <a:t>Bild</a:t>
            </a:r>
            <a:endParaRPr lang="cs-CZ" sz="2800" dirty="0"/>
          </a:p>
        </p:txBody>
      </p:sp>
      <p:graphicFrame>
        <p:nvGraphicFramePr>
          <p:cNvPr id="12" name="Tabulka 1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632664984"/>
              </p:ext>
            </p:extLst>
          </p:nvPr>
        </p:nvGraphicFramePr>
        <p:xfrm>
          <a:off x="395536" y="1700805"/>
          <a:ext cx="8352929" cy="5157194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2759451"/>
                <a:gridCol w="2809169"/>
                <a:gridCol w="2784309"/>
              </a:tblGrid>
              <a:tr h="736742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DER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DIE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DAS</a:t>
                      </a:r>
                      <a:endParaRPr lang="cs-CZ" sz="2400" dirty="0"/>
                    </a:p>
                  </a:txBody>
                  <a:tcPr/>
                </a:tc>
              </a:tr>
              <a:tr h="73674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73674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73674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73674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73674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73674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pSp>
        <p:nvGrpSpPr>
          <p:cNvPr id="29" name="Skupina 28"/>
          <p:cNvGrpSpPr/>
          <p:nvPr/>
        </p:nvGrpSpPr>
        <p:grpSpPr>
          <a:xfrm>
            <a:off x="539552" y="2492896"/>
            <a:ext cx="7920880" cy="4365104"/>
            <a:chOff x="539552" y="2492896"/>
            <a:chExt cx="7920880" cy="4365104"/>
          </a:xfrm>
        </p:grpSpPr>
        <p:sp>
          <p:nvSpPr>
            <p:cNvPr id="13" name="TextovéPole 12"/>
            <p:cNvSpPr txBox="1"/>
            <p:nvPr/>
          </p:nvSpPr>
          <p:spPr>
            <a:xfrm>
              <a:off x="3707904" y="2492896"/>
              <a:ext cx="1944216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3200" dirty="0" err="1" smtClean="0"/>
                <a:t>Lehrerin</a:t>
              </a:r>
              <a:endParaRPr lang="cs-CZ" sz="3200" dirty="0"/>
            </a:p>
          </p:txBody>
        </p:sp>
        <p:sp>
          <p:nvSpPr>
            <p:cNvPr id="14" name="TextovéPole 13"/>
            <p:cNvSpPr txBox="1"/>
            <p:nvPr/>
          </p:nvSpPr>
          <p:spPr>
            <a:xfrm>
              <a:off x="899592" y="2492896"/>
              <a:ext cx="1944216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3200" dirty="0" err="1" smtClean="0"/>
                <a:t>Spitzer</a:t>
              </a:r>
              <a:endParaRPr lang="cs-CZ" sz="3200" dirty="0"/>
            </a:p>
          </p:txBody>
        </p:sp>
        <p:sp>
          <p:nvSpPr>
            <p:cNvPr id="15" name="TextovéPole 14"/>
            <p:cNvSpPr txBox="1"/>
            <p:nvPr/>
          </p:nvSpPr>
          <p:spPr>
            <a:xfrm>
              <a:off x="3563888" y="3337828"/>
              <a:ext cx="1944216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3200" dirty="0" err="1" smtClean="0"/>
                <a:t>Schere</a:t>
              </a:r>
              <a:endParaRPr lang="cs-CZ" sz="3200" dirty="0"/>
            </a:p>
          </p:txBody>
        </p:sp>
        <p:sp>
          <p:nvSpPr>
            <p:cNvPr id="16" name="TextovéPole 15"/>
            <p:cNvSpPr txBox="1"/>
            <p:nvPr/>
          </p:nvSpPr>
          <p:spPr>
            <a:xfrm>
              <a:off x="6372200" y="2492896"/>
              <a:ext cx="1944216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3200" dirty="0" err="1" smtClean="0"/>
                <a:t>Lineal</a:t>
              </a:r>
              <a:endParaRPr lang="cs-CZ" sz="3200" dirty="0" smtClean="0"/>
            </a:p>
          </p:txBody>
        </p:sp>
        <p:sp>
          <p:nvSpPr>
            <p:cNvPr id="17" name="TextovéPole 16"/>
            <p:cNvSpPr txBox="1"/>
            <p:nvPr/>
          </p:nvSpPr>
          <p:spPr>
            <a:xfrm>
              <a:off x="6300192" y="3337828"/>
              <a:ext cx="1944216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3200" dirty="0" smtClean="0"/>
                <a:t>Heft</a:t>
              </a:r>
              <a:endParaRPr lang="cs-CZ" sz="3200" dirty="0"/>
            </a:p>
          </p:txBody>
        </p:sp>
        <p:sp>
          <p:nvSpPr>
            <p:cNvPr id="18" name="TextovéPole 17"/>
            <p:cNvSpPr txBox="1"/>
            <p:nvPr/>
          </p:nvSpPr>
          <p:spPr>
            <a:xfrm>
              <a:off x="3563888" y="4005064"/>
              <a:ext cx="1944216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3200" dirty="0" err="1" smtClean="0"/>
                <a:t>Landkarte</a:t>
              </a:r>
              <a:endParaRPr lang="cs-CZ" sz="3200" dirty="0"/>
            </a:p>
          </p:txBody>
        </p:sp>
        <p:sp>
          <p:nvSpPr>
            <p:cNvPr id="19" name="TextovéPole 18"/>
            <p:cNvSpPr txBox="1"/>
            <p:nvPr/>
          </p:nvSpPr>
          <p:spPr>
            <a:xfrm>
              <a:off x="899592" y="3337828"/>
              <a:ext cx="1944216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3200" dirty="0" err="1" smtClean="0"/>
                <a:t>Bleistift</a:t>
              </a:r>
              <a:endParaRPr lang="cs-CZ" sz="3200" dirty="0"/>
            </a:p>
          </p:txBody>
        </p:sp>
        <p:sp>
          <p:nvSpPr>
            <p:cNvPr id="20" name="TextovéPole 19"/>
            <p:cNvSpPr txBox="1"/>
            <p:nvPr/>
          </p:nvSpPr>
          <p:spPr>
            <a:xfrm>
              <a:off x="3635896" y="4725144"/>
              <a:ext cx="1944216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3200" dirty="0" err="1" smtClean="0"/>
                <a:t>Kreide</a:t>
              </a:r>
              <a:endParaRPr lang="cs-CZ" sz="3200" dirty="0"/>
            </a:p>
          </p:txBody>
        </p:sp>
        <p:sp>
          <p:nvSpPr>
            <p:cNvPr id="21" name="TextovéPole 20"/>
            <p:cNvSpPr txBox="1"/>
            <p:nvPr/>
          </p:nvSpPr>
          <p:spPr>
            <a:xfrm>
              <a:off x="899592" y="4005064"/>
              <a:ext cx="1944216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3200" dirty="0" err="1" smtClean="0"/>
                <a:t>Rucksack</a:t>
              </a:r>
              <a:endParaRPr lang="cs-CZ" sz="3200" dirty="0"/>
            </a:p>
          </p:txBody>
        </p:sp>
        <p:sp>
          <p:nvSpPr>
            <p:cNvPr id="22" name="TextovéPole 21"/>
            <p:cNvSpPr txBox="1"/>
            <p:nvPr/>
          </p:nvSpPr>
          <p:spPr>
            <a:xfrm>
              <a:off x="3635896" y="5445224"/>
              <a:ext cx="1944216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3200" dirty="0" err="1" smtClean="0"/>
                <a:t>Schule</a:t>
              </a:r>
              <a:endParaRPr lang="cs-CZ" sz="3200" dirty="0"/>
            </a:p>
          </p:txBody>
        </p:sp>
        <p:sp>
          <p:nvSpPr>
            <p:cNvPr id="23" name="TextovéPole 22"/>
            <p:cNvSpPr txBox="1"/>
            <p:nvPr/>
          </p:nvSpPr>
          <p:spPr>
            <a:xfrm>
              <a:off x="6372200" y="4077072"/>
              <a:ext cx="2088232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3200" dirty="0" err="1" smtClean="0"/>
                <a:t>Mäppchen</a:t>
              </a:r>
              <a:endParaRPr lang="cs-CZ" sz="3200" dirty="0"/>
            </a:p>
          </p:txBody>
        </p:sp>
        <p:sp>
          <p:nvSpPr>
            <p:cNvPr id="24" name="TextovéPole 23"/>
            <p:cNvSpPr txBox="1"/>
            <p:nvPr/>
          </p:nvSpPr>
          <p:spPr>
            <a:xfrm>
              <a:off x="827584" y="4725144"/>
              <a:ext cx="1944216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3200" dirty="0" err="1" smtClean="0"/>
                <a:t>Zirkel</a:t>
              </a:r>
              <a:endParaRPr lang="cs-CZ" sz="3200" dirty="0"/>
            </a:p>
          </p:txBody>
        </p:sp>
        <p:sp>
          <p:nvSpPr>
            <p:cNvPr id="25" name="TextovéPole 24"/>
            <p:cNvSpPr txBox="1"/>
            <p:nvPr/>
          </p:nvSpPr>
          <p:spPr>
            <a:xfrm>
              <a:off x="6300192" y="4797152"/>
              <a:ext cx="1944216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3200" dirty="0" err="1" smtClean="0"/>
                <a:t>Handy</a:t>
              </a:r>
              <a:endParaRPr lang="cs-CZ" sz="3200" dirty="0"/>
            </a:p>
          </p:txBody>
        </p:sp>
        <p:sp>
          <p:nvSpPr>
            <p:cNvPr id="26" name="TextovéPole 25"/>
            <p:cNvSpPr txBox="1"/>
            <p:nvPr/>
          </p:nvSpPr>
          <p:spPr>
            <a:xfrm>
              <a:off x="539552" y="5445224"/>
              <a:ext cx="2592288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3200" dirty="0" err="1" smtClean="0"/>
                <a:t>Radiergummi</a:t>
              </a:r>
              <a:endParaRPr lang="cs-CZ" sz="3200" dirty="0"/>
            </a:p>
          </p:txBody>
        </p:sp>
        <p:sp>
          <p:nvSpPr>
            <p:cNvPr id="27" name="TextovéPole 26"/>
            <p:cNvSpPr txBox="1"/>
            <p:nvPr/>
          </p:nvSpPr>
          <p:spPr>
            <a:xfrm>
              <a:off x="3707904" y="6273225"/>
              <a:ext cx="1944216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3200" dirty="0" err="1" smtClean="0"/>
                <a:t>Klasse</a:t>
              </a:r>
              <a:endParaRPr lang="cs-CZ" sz="3200" dirty="0"/>
            </a:p>
          </p:txBody>
        </p:sp>
        <p:sp>
          <p:nvSpPr>
            <p:cNvPr id="28" name="TextovéPole 27"/>
            <p:cNvSpPr txBox="1"/>
            <p:nvPr/>
          </p:nvSpPr>
          <p:spPr>
            <a:xfrm>
              <a:off x="899592" y="6093296"/>
              <a:ext cx="1944216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3200" dirty="0" smtClean="0"/>
                <a:t>Kuli</a:t>
              </a:r>
              <a:endParaRPr lang="cs-CZ" sz="3200" dirty="0"/>
            </a:p>
          </p:txBody>
        </p:sp>
        <p:sp>
          <p:nvSpPr>
            <p:cNvPr id="31" name="TextovéPole 30"/>
            <p:cNvSpPr txBox="1"/>
            <p:nvPr/>
          </p:nvSpPr>
          <p:spPr>
            <a:xfrm>
              <a:off x="6372200" y="5445224"/>
              <a:ext cx="1944216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3200" dirty="0" err="1" smtClean="0"/>
                <a:t>Buch</a:t>
              </a:r>
              <a:endParaRPr lang="cs-CZ" sz="3200" dirty="0"/>
            </a:p>
          </p:txBody>
        </p:sp>
        <p:sp>
          <p:nvSpPr>
            <p:cNvPr id="33" name="TextovéPole 32"/>
            <p:cNvSpPr txBox="1"/>
            <p:nvPr/>
          </p:nvSpPr>
          <p:spPr>
            <a:xfrm>
              <a:off x="6372200" y="6093296"/>
              <a:ext cx="1944216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3200" dirty="0" err="1" smtClean="0"/>
                <a:t>Bild</a:t>
              </a:r>
              <a:endParaRPr lang="cs-CZ" sz="3200" dirty="0"/>
            </a:p>
          </p:txBody>
        </p:sp>
      </p:grpSp>
      <p:sp>
        <p:nvSpPr>
          <p:cNvPr id="30" name="TextovéPole 29"/>
          <p:cNvSpPr txBox="1"/>
          <p:nvPr/>
        </p:nvSpPr>
        <p:spPr>
          <a:xfrm>
            <a:off x="467544" y="2636912"/>
            <a:ext cx="6264696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>
                <a:solidFill>
                  <a:srgbClr val="FF0000"/>
                </a:solidFill>
              </a:rPr>
              <a:t> Přepište  </a:t>
            </a:r>
            <a:r>
              <a:rPr lang="cs-CZ" sz="6000" dirty="0" err="1" smtClean="0">
                <a:solidFill>
                  <a:srgbClr val="FF0000"/>
                </a:solidFill>
              </a:rPr>
              <a:t>fixou</a:t>
            </a:r>
            <a:r>
              <a:rPr lang="cs-CZ" sz="6000" dirty="0" smtClean="0">
                <a:solidFill>
                  <a:srgbClr val="FF0000"/>
                </a:solidFill>
              </a:rPr>
              <a:t> slova do tabulky, postupujte podle zadaného pořádku. </a:t>
            </a:r>
            <a:endParaRPr lang="de-DE" sz="60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665307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http</a:t>
            </a:r>
            <a:r>
              <a:rPr lang="cs-CZ" dirty="0" smtClean="0"/>
              <a:t>://office.</a:t>
            </a:r>
            <a:r>
              <a:rPr lang="cs-CZ" dirty="0" err="1" smtClean="0"/>
              <a:t>microsoft.com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619</TotalTime>
  <Words>360</Words>
  <Application>Microsoft Office PowerPoint</Application>
  <PresentationFormat>Předvádění na obrazovce (4:3)</PresentationFormat>
  <Paragraphs>123</Paragraphs>
  <Slides>20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1" baseType="lpstr">
      <vt:lpstr>Motiv sady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Hana</dc:creator>
  <cp:lastModifiedBy>Hana</cp:lastModifiedBy>
  <cp:revision>49</cp:revision>
  <dcterms:created xsi:type="dcterms:W3CDTF">2013-02-02T18:35:45Z</dcterms:created>
  <dcterms:modified xsi:type="dcterms:W3CDTF">2013-03-28T08:37:12Z</dcterms:modified>
</cp:coreProperties>
</file>