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4" r:id="rId2"/>
    <p:sldId id="262" r:id="rId3"/>
    <p:sldId id="256" r:id="rId4"/>
    <p:sldId id="257" r:id="rId5"/>
    <p:sldId id="258" r:id="rId6"/>
    <p:sldId id="259" r:id="rId7"/>
    <p:sldId id="261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>
              <a:solidFill>
                <a:schemeClr val="bg1"/>
              </a:solidFill>
            </a:rPr>
            <a:t>VY_32_INOVACE_01_CJ_18</a:t>
          </a:r>
          <a:endParaRPr lang="cs-CZ" sz="2000" dirty="0">
            <a:solidFill>
              <a:schemeClr val="bg1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chemeClr val="bg1"/>
              </a:solidFill>
            </a:rPr>
            <a:t>Mgr. Miluše Vosáhlová</a:t>
          </a:r>
          <a:endParaRPr lang="cs-CZ" sz="2000" dirty="0">
            <a:solidFill>
              <a:schemeClr val="bg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CJ</a:t>
          </a:r>
          <a:r>
            <a:rPr lang="cs-CZ" sz="2000" dirty="0" smtClean="0">
              <a:solidFill>
                <a:srgbClr val="FF0000"/>
              </a:solidFill>
            </a:rPr>
            <a:t> </a:t>
          </a:r>
          <a:r>
            <a:rPr lang="cs-CZ" sz="2000" dirty="0" smtClean="0">
              <a:solidFill>
                <a:schemeClr val="bg1"/>
              </a:solidFill>
            </a:rPr>
            <a:t>– 3.A – ABECEDA</a:t>
          </a:r>
          <a:endParaRPr lang="cs-CZ" sz="2000" dirty="0">
            <a:solidFill>
              <a:schemeClr val="bg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F4E729D-CA57-4F0E-9991-DC50DAB78843}" type="presOf" srcId="{D1B46980-6531-4606-95E6-44980827E919}" destId="{2BE915AB-18AA-4053-B92C-3BFC9ED204BB}" srcOrd="1" destOrd="0" presId="urn:microsoft.com/office/officeart/2005/8/layout/target3"/>
    <dgm:cxn modelId="{BFF89EA5-7117-4FB8-8FC3-1D88B8B57CAB}" type="presOf" srcId="{757F3AB3-0718-4624-B441-E567A8F0AB56}" destId="{333A1088-737F-45CB-B68E-254E46348037}" srcOrd="0" destOrd="0" presId="urn:microsoft.com/office/officeart/2005/8/layout/target3"/>
    <dgm:cxn modelId="{C47C9427-6E96-4688-8DED-A261482B0BD1}" type="presOf" srcId="{B651F6E3-6281-48DB-9319-2AEAFDAE7572}" destId="{619D679B-A015-4ECF-8348-D1034C574F40}" srcOrd="0" destOrd="0" presId="urn:microsoft.com/office/officeart/2005/8/layout/target3"/>
    <dgm:cxn modelId="{B6ACD629-9AD3-4BF2-BFE7-DF77981E860D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32D14B8-4A83-41C8-929A-4954F952B545}" type="presOf" srcId="{B651F6E3-6281-48DB-9319-2AEAFDAE7572}" destId="{6BB5E863-4638-4E1D-BFDE-399D028AC4ED}" srcOrd="1" destOrd="0" presId="urn:microsoft.com/office/officeart/2005/8/layout/target3"/>
    <dgm:cxn modelId="{C984E04C-6DDA-4705-8F87-A17EC704A45D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25AB51A-A319-4B31-A08A-305BE027E4E2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EDA40C8-ABF1-4C19-8D96-0DBE731593C1}" type="presOf" srcId="{D8197B8C-B260-4A16-BDF4-0947B075E274}" destId="{5A5FFA88-C948-4069-8E93-59FA12366E83}" srcOrd="1" destOrd="0" presId="urn:microsoft.com/office/officeart/2005/8/layout/target3"/>
    <dgm:cxn modelId="{65438F4C-F7D4-4805-A314-E432E733C682}" type="presOf" srcId="{D8197B8C-B260-4A16-BDF4-0947B075E274}" destId="{25B08C86-7E15-44DC-BE7F-FFB55DD49D12}" srcOrd="0" destOrd="0" presId="urn:microsoft.com/office/officeart/2005/8/layout/target3"/>
    <dgm:cxn modelId="{DAF9C665-01A5-42CB-A633-9789BAEAC02F}" type="presOf" srcId="{4C35D32F-0EAB-4CD7-82EE-45574DC2A586}" destId="{8BEBB6EC-1DAA-4CAC-8A25-BC0FCBD5DBD5}" srcOrd="0" destOrd="0" presId="urn:microsoft.com/office/officeart/2005/8/layout/target3"/>
    <dgm:cxn modelId="{36E25070-89D6-4972-9D2C-8F1B9FE9C07B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F6EA6CD-70CA-4032-B47B-9C4273B5176D}" type="presParOf" srcId="{333A1088-737F-45CB-B68E-254E46348037}" destId="{F5ABB229-8D3B-4694-996A-96F23CF14429}" srcOrd="0" destOrd="0" presId="urn:microsoft.com/office/officeart/2005/8/layout/target3"/>
    <dgm:cxn modelId="{2F057AF3-BC36-42BA-A909-67B8FEE4240F}" type="presParOf" srcId="{333A1088-737F-45CB-B68E-254E46348037}" destId="{F41139FD-01EE-4571-8B17-4FB00FC51163}" srcOrd="1" destOrd="0" presId="urn:microsoft.com/office/officeart/2005/8/layout/target3"/>
    <dgm:cxn modelId="{12EAB4C3-47EA-4F4B-B608-E0A369F842B4}" type="presParOf" srcId="{333A1088-737F-45CB-B68E-254E46348037}" destId="{D005CE8C-CC26-4C3E-AC11-E15060ECD759}" srcOrd="2" destOrd="0" presId="urn:microsoft.com/office/officeart/2005/8/layout/target3"/>
    <dgm:cxn modelId="{EA72301B-08E7-4E69-A8B5-4EED8DF27BE3}" type="presParOf" srcId="{333A1088-737F-45CB-B68E-254E46348037}" destId="{2C702D82-9B77-49B7-9568-BB8EB47C3372}" srcOrd="3" destOrd="0" presId="urn:microsoft.com/office/officeart/2005/8/layout/target3"/>
    <dgm:cxn modelId="{A57F7176-09EF-4CE2-9BB3-51878EB42348}" type="presParOf" srcId="{333A1088-737F-45CB-B68E-254E46348037}" destId="{A52A0455-90FF-4808-ABD0-F02540D31D5A}" srcOrd="4" destOrd="0" presId="urn:microsoft.com/office/officeart/2005/8/layout/target3"/>
    <dgm:cxn modelId="{116923DC-8F36-4873-8B84-C3DDD6C971EB}" type="presParOf" srcId="{333A1088-737F-45CB-B68E-254E46348037}" destId="{6140AFEC-043D-4C43-A2F9-D0F5331DF3A3}" srcOrd="5" destOrd="0" presId="urn:microsoft.com/office/officeart/2005/8/layout/target3"/>
    <dgm:cxn modelId="{0C853B85-8D25-43E8-829F-A9A6F838D025}" type="presParOf" srcId="{333A1088-737F-45CB-B68E-254E46348037}" destId="{9358AC05-5D7D-4327-9F80-1AD486AEA664}" srcOrd="6" destOrd="0" presId="urn:microsoft.com/office/officeart/2005/8/layout/target3"/>
    <dgm:cxn modelId="{5A237B39-7AEC-4C8E-9F92-EA7B30FAAC3D}" type="presParOf" srcId="{333A1088-737F-45CB-B68E-254E46348037}" destId="{313FC574-E1CD-4FB4-B054-0B805CE0447D}" srcOrd="7" destOrd="0" presId="urn:microsoft.com/office/officeart/2005/8/layout/target3"/>
    <dgm:cxn modelId="{3DEA3CA2-55B4-4E26-9648-FAD9908DA30E}" type="presParOf" srcId="{333A1088-737F-45CB-B68E-254E46348037}" destId="{619D679B-A015-4ECF-8348-D1034C574F40}" srcOrd="8" destOrd="0" presId="urn:microsoft.com/office/officeart/2005/8/layout/target3"/>
    <dgm:cxn modelId="{65904B84-A5FE-437B-AEB1-0DE4A415382E}" type="presParOf" srcId="{333A1088-737F-45CB-B68E-254E46348037}" destId="{322283A8-4A27-4CDA-BAE3-F381106A9174}" srcOrd="9" destOrd="0" presId="urn:microsoft.com/office/officeart/2005/8/layout/target3"/>
    <dgm:cxn modelId="{011C1925-91E8-444A-80E7-6FC4C31BE174}" type="presParOf" srcId="{333A1088-737F-45CB-B68E-254E46348037}" destId="{FFC9F71D-1B4F-4AD9-A4A6-86ADEFC8AF5C}" srcOrd="10" destOrd="0" presId="urn:microsoft.com/office/officeart/2005/8/layout/target3"/>
    <dgm:cxn modelId="{422C8DF8-C3DB-499C-909D-80DD3F24A7FB}" type="presParOf" srcId="{333A1088-737F-45CB-B68E-254E46348037}" destId="{25B08C86-7E15-44DC-BE7F-FFB55DD49D12}" srcOrd="11" destOrd="0" presId="urn:microsoft.com/office/officeart/2005/8/layout/target3"/>
    <dgm:cxn modelId="{0D725AE0-6C3D-4F12-B125-19AF2877E9FF}" type="presParOf" srcId="{333A1088-737F-45CB-B68E-254E46348037}" destId="{76644BE8-9D7C-4C09-B250-3D10AF48CBB7}" srcOrd="12" destOrd="0" presId="urn:microsoft.com/office/officeart/2005/8/layout/target3"/>
    <dgm:cxn modelId="{4512D388-554F-4EE0-8982-F6B2549E3891}" type="presParOf" srcId="{333A1088-737F-45CB-B68E-254E46348037}" destId="{EE85B701-7295-41C0-BA7A-34D3756A2AE6}" srcOrd="13" destOrd="0" presId="urn:microsoft.com/office/officeart/2005/8/layout/target3"/>
    <dgm:cxn modelId="{54C1300E-61E5-4E8F-8136-6FF3FBF04830}" type="presParOf" srcId="{333A1088-737F-45CB-B68E-254E46348037}" destId="{8BEBB6EC-1DAA-4CAC-8A25-BC0FCBD5DBD5}" srcOrd="14" destOrd="0" presId="urn:microsoft.com/office/officeart/2005/8/layout/target3"/>
    <dgm:cxn modelId="{030079D5-AB10-450E-862B-D2E18E76AEFA}" type="presParOf" srcId="{333A1088-737F-45CB-B68E-254E46348037}" destId="{AED2198E-93D5-4001-81B4-73124B309672}" srcOrd="15" destOrd="0" presId="urn:microsoft.com/office/officeart/2005/8/layout/target3"/>
    <dgm:cxn modelId="{A364AE40-6E9E-4BDC-9D75-F7CDF9DAE5AB}" type="presParOf" srcId="{333A1088-737F-45CB-B68E-254E46348037}" destId="{2BE915AB-18AA-4053-B92C-3BFC9ED204BB}" srcOrd="16" destOrd="0" presId="urn:microsoft.com/office/officeart/2005/8/layout/target3"/>
    <dgm:cxn modelId="{3110B6BE-4CDB-49D5-9A18-D357CDC76811}" type="presParOf" srcId="{333A1088-737F-45CB-B68E-254E46348037}" destId="{6BB5E863-4638-4E1D-BFDE-399D028AC4ED}" srcOrd="17" destOrd="0" presId="urn:microsoft.com/office/officeart/2005/8/layout/target3"/>
    <dgm:cxn modelId="{624D4746-512C-41E6-8766-B1FE46850ECC}" type="presParOf" srcId="{333A1088-737F-45CB-B68E-254E46348037}" destId="{5A5FFA88-C948-4069-8E93-59FA12366E83}" srcOrd="18" destOrd="0" presId="urn:microsoft.com/office/officeart/2005/8/layout/target3"/>
    <dgm:cxn modelId="{B7B60212-C798-417A-8048-5E84B6C3025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1800000"/>
          </a:lightRig>
        </a:scene3d>
        <a:sp3d prstMaterial="matte">
          <a:bevelT h="2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1800000"/>
          </a:lightRig>
        </a:scene3d>
        <a:sp3d prstMaterial="matte">
          <a:bevelT h="2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chemeClr val="bg1"/>
              </a:solidFill>
            </a:rPr>
            <a:t>Mgr. Miluše Vosáhlová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1800000"/>
          </a:lightRig>
        </a:scene3d>
        <a:sp3d prstMaterial="matte">
          <a:bevelT h="2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>
              <a:solidFill>
                <a:schemeClr val="bg1"/>
              </a:solidFill>
            </a:rPr>
            <a:t>VY_32_INOVACE_01_CJ_18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1800000"/>
          </a:lightRig>
        </a:scene3d>
        <a:sp3d prstMaterial="matte">
          <a:bevelT h="2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CJ</a:t>
          </a:r>
          <a:r>
            <a:rPr lang="cs-CZ" sz="2000" kern="1200" dirty="0" smtClean="0">
              <a:solidFill>
                <a:srgbClr val="FF0000"/>
              </a:solidFill>
            </a:rPr>
            <a:t> </a:t>
          </a:r>
          <a:r>
            <a:rPr lang="cs-CZ" sz="2000" kern="1200" dirty="0" smtClean="0">
              <a:solidFill>
                <a:schemeClr val="bg1"/>
              </a:solidFill>
            </a:rPr>
            <a:t>– 3.A – ABECEDA</a:t>
          </a:r>
          <a:endParaRPr lang="cs-CZ" sz="2000" kern="1200" dirty="0">
            <a:solidFill>
              <a:schemeClr val="bg1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1800000"/>
          </a:lightRig>
        </a:scene3d>
        <a:sp3d prstMaterial="matte">
          <a:bevelT h="200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F2DF7B-794D-425D-86A6-2FC843B260A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C2E87C-C936-4AC7-AEDF-04D1C21014D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278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78E91-8EBA-4E9E-B071-C98C0AF312C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EB74E-577C-4063-AFB2-21EF12B6FD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78E91-8EBA-4E9E-B071-C98C0AF312C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EB74E-577C-4063-AFB2-21EF12B6FD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78E91-8EBA-4E9E-B071-C98C0AF312C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EB74E-577C-4063-AFB2-21EF12B6FD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78E91-8EBA-4E9E-B071-C98C0AF312C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EB74E-577C-4063-AFB2-21EF12B6FD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78E91-8EBA-4E9E-B071-C98C0AF312C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EB74E-577C-4063-AFB2-21EF12B6FD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78E91-8EBA-4E9E-B071-C98C0AF312C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EB74E-577C-4063-AFB2-21EF12B6FD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78E91-8EBA-4E9E-B071-C98C0AF312C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EB74E-577C-4063-AFB2-21EF12B6FD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78E91-8EBA-4E9E-B071-C98C0AF312C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EB74E-577C-4063-AFB2-21EF12B6FD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E7B78E91-8EBA-4E9E-B071-C98C0AF312C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67EEB74E-577C-4063-AFB2-21EF12B6FD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78E91-8EBA-4E9E-B071-C98C0AF312C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EB74E-577C-4063-AFB2-21EF12B6FD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78E91-8EBA-4E9E-B071-C98C0AF312C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EB74E-577C-4063-AFB2-21EF12B6FD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E7B78E91-8EBA-4E9E-B071-C98C0AF312CF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67EEB74E-577C-4063-AFB2-21EF12B6FDF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8137032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Materiál je určen pro žáky 3. ročníku (případně 2. ročníku) ZŠ do hodiny českého jazyka k vyvození a následnému procvičování abecedy. </a:t>
            </a:r>
          </a:p>
          <a:p>
            <a:pPr algn="just"/>
            <a:r>
              <a:rPr lang="cs-CZ" dirty="0" smtClean="0"/>
              <a:t>Žáci se učí řazení písmen v abecedě. Po jejich zapamatování  plní následující úkoly, které pamětnou znalost abecedy již vyžadují.</a:t>
            </a:r>
          </a:p>
          <a:p>
            <a:pPr algn="just"/>
            <a:r>
              <a:rPr lang="cs-CZ" dirty="0" smtClean="0"/>
              <a:t>Žáci úkoly </a:t>
            </a:r>
            <a:r>
              <a:rPr lang="cs-CZ" dirty="0" smtClean="0"/>
              <a:t>splnili </a:t>
            </a:r>
            <a:r>
              <a:rPr lang="cs-CZ" dirty="0" smtClean="0"/>
              <a:t>bez potíží formou skupinové hry.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A B E C E D A</a:t>
            </a:r>
            <a:endParaRPr lang="cs-CZ" sz="6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</a:t>
            </a:r>
            <a:r>
              <a:rPr lang="cs-CZ" sz="6000" dirty="0" smtClean="0">
                <a:solidFill>
                  <a:srgbClr val="FF0000"/>
                </a:solidFill>
              </a:rPr>
              <a:t>A</a:t>
            </a:r>
            <a:r>
              <a:rPr lang="cs-CZ" sz="6000" dirty="0" smtClean="0"/>
              <a:t>  B  C  Č  D  Ď  </a:t>
            </a:r>
            <a:r>
              <a:rPr lang="cs-CZ" sz="6000" dirty="0" smtClean="0">
                <a:solidFill>
                  <a:srgbClr val="FF0000"/>
                </a:solidFill>
              </a:rPr>
              <a:t>E</a:t>
            </a:r>
            <a:r>
              <a:rPr lang="cs-CZ" sz="6000" dirty="0" smtClean="0"/>
              <a:t>  F   G   H</a:t>
            </a:r>
          </a:p>
          <a:p>
            <a:pPr>
              <a:buNone/>
            </a:pPr>
            <a:r>
              <a:rPr lang="cs-CZ" sz="6000" dirty="0" smtClean="0"/>
              <a:t>CH  </a:t>
            </a:r>
            <a:r>
              <a:rPr lang="cs-CZ" sz="6000" dirty="0" smtClean="0">
                <a:solidFill>
                  <a:srgbClr val="FF0000"/>
                </a:solidFill>
              </a:rPr>
              <a:t>I</a:t>
            </a:r>
            <a:r>
              <a:rPr lang="cs-CZ" sz="6000" dirty="0" smtClean="0"/>
              <a:t>  J   K  L  M  N  Ň  </a:t>
            </a:r>
            <a:r>
              <a:rPr lang="cs-CZ" sz="6000" dirty="0" smtClean="0">
                <a:solidFill>
                  <a:srgbClr val="FF0000"/>
                </a:solidFill>
              </a:rPr>
              <a:t>O</a:t>
            </a:r>
            <a:r>
              <a:rPr lang="cs-CZ" sz="6000" dirty="0" smtClean="0"/>
              <a:t>  P</a:t>
            </a:r>
          </a:p>
          <a:p>
            <a:pPr>
              <a:buNone/>
            </a:pPr>
            <a:r>
              <a:rPr lang="cs-CZ" sz="6000" dirty="0" smtClean="0"/>
              <a:t>Q   R   Ř   S   Š   T   Ť   </a:t>
            </a:r>
            <a:r>
              <a:rPr lang="cs-CZ" sz="6000" dirty="0" smtClean="0">
                <a:solidFill>
                  <a:srgbClr val="FF0000"/>
                </a:solidFill>
              </a:rPr>
              <a:t>U </a:t>
            </a:r>
            <a:r>
              <a:rPr lang="cs-CZ" sz="6000" dirty="0" smtClean="0"/>
              <a:t>  V </a:t>
            </a:r>
          </a:p>
          <a:p>
            <a:pPr>
              <a:buNone/>
            </a:pPr>
            <a:r>
              <a:rPr lang="cs-CZ" sz="6000" dirty="0"/>
              <a:t> </a:t>
            </a:r>
            <a:r>
              <a:rPr lang="cs-CZ" sz="6000" dirty="0" smtClean="0"/>
              <a:t>W   X   </a:t>
            </a:r>
            <a:r>
              <a:rPr lang="cs-CZ" sz="6000" dirty="0" smtClean="0">
                <a:solidFill>
                  <a:srgbClr val="FF0000"/>
                </a:solidFill>
              </a:rPr>
              <a:t>Y</a:t>
            </a:r>
            <a:r>
              <a:rPr lang="cs-CZ" sz="6000" dirty="0" smtClean="0"/>
              <a:t>   Z   Ž</a:t>
            </a:r>
            <a:endParaRPr lang="cs-CZ" sz="6000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Úkoly: Napište abecedu malými písmeny.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Samohlásky vyznač červeně.</a:t>
            </a:r>
          </a:p>
          <a:p>
            <a:r>
              <a:rPr lang="cs-CZ" dirty="0" smtClean="0"/>
              <a:t>Souhlásky tvrdé vyznač modře.</a:t>
            </a:r>
          </a:p>
          <a:p>
            <a:r>
              <a:rPr lang="cs-CZ" dirty="0" smtClean="0"/>
              <a:t>Souhlásky měkké vyznač žlutě.</a:t>
            </a:r>
          </a:p>
          <a:p>
            <a:r>
              <a:rPr lang="cs-CZ" dirty="0" smtClean="0"/>
              <a:t>Souhlásky g,q,w,x  podtrhni černou tužkou.</a:t>
            </a:r>
          </a:p>
          <a:p>
            <a:endParaRPr lang="cs-CZ" dirty="0" smtClean="0"/>
          </a:p>
          <a:p>
            <a:r>
              <a:rPr lang="cs-CZ" dirty="0" smtClean="0"/>
              <a:t>Které souhlásky v abecedě zbyly? Vypiš je.</a:t>
            </a:r>
          </a:p>
          <a:p>
            <a:r>
              <a:rPr lang="cs-CZ" dirty="0" smtClean="0"/>
              <a:t>Jaké jsou to souhlásky? Jak jim říkáme?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  <a:r>
              <a:rPr lang="cs-CZ" sz="4000" dirty="0" smtClean="0">
                <a:solidFill>
                  <a:srgbClr val="FF0000"/>
                </a:solidFill>
              </a:rPr>
              <a:t>a</a:t>
            </a:r>
            <a:r>
              <a:rPr lang="cs-CZ" sz="4000" dirty="0" smtClean="0"/>
              <a:t>  b  </a:t>
            </a:r>
            <a:r>
              <a:rPr lang="cs-CZ" sz="4000" dirty="0" smtClean="0">
                <a:solidFill>
                  <a:srgbClr val="FFFF00"/>
                </a:solidFill>
              </a:rPr>
              <a:t>c  č</a:t>
            </a:r>
            <a:r>
              <a:rPr lang="cs-CZ" sz="4000" dirty="0" smtClean="0"/>
              <a:t>  </a:t>
            </a:r>
            <a:r>
              <a:rPr lang="cs-CZ" sz="4000" dirty="0" smtClean="0">
                <a:solidFill>
                  <a:srgbClr val="0070C0"/>
                </a:solidFill>
              </a:rPr>
              <a:t>d</a:t>
            </a:r>
            <a:r>
              <a:rPr lang="cs-CZ" sz="4000" dirty="0" smtClean="0"/>
              <a:t>  </a:t>
            </a:r>
            <a:r>
              <a:rPr lang="cs-CZ" sz="4000" dirty="0" smtClean="0">
                <a:solidFill>
                  <a:srgbClr val="FFFF00"/>
                </a:solidFill>
              </a:rPr>
              <a:t>ď</a:t>
            </a:r>
            <a:r>
              <a:rPr lang="cs-CZ" sz="4000" dirty="0" smtClean="0"/>
              <a:t>  </a:t>
            </a:r>
            <a:r>
              <a:rPr lang="cs-CZ" sz="4000" dirty="0" smtClean="0">
                <a:solidFill>
                  <a:srgbClr val="FF0000"/>
                </a:solidFill>
              </a:rPr>
              <a:t>e</a:t>
            </a:r>
            <a:r>
              <a:rPr lang="cs-CZ" sz="4000" dirty="0" smtClean="0"/>
              <a:t>  f  </a:t>
            </a:r>
            <a:r>
              <a:rPr lang="cs-CZ" sz="4000" u="sng" dirty="0" smtClean="0"/>
              <a:t>g</a:t>
            </a:r>
            <a:r>
              <a:rPr lang="cs-CZ" sz="4000" dirty="0" smtClean="0"/>
              <a:t>  </a:t>
            </a:r>
            <a:r>
              <a:rPr lang="cs-CZ" sz="4000" dirty="0" smtClean="0">
                <a:solidFill>
                  <a:srgbClr val="0070C0"/>
                </a:solidFill>
              </a:rPr>
              <a:t>h ch</a:t>
            </a:r>
            <a:r>
              <a:rPr lang="cs-CZ" sz="4000" dirty="0" smtClean="0"/>
              <a:t>  </a:t>
            </a:r>
            <a:r>
              <a:rPr lang="cs-CZ" sz="4000" dirty="0" smtClean="0">
                <a:solidFill>
                  <a:srgbClr val="FF0000"/>
                </a:solidFill>
              </a:rPr>
              <a:t>i </a:t>
            </a:r>
            <a:r>
              <a:rPr lang="cs-CZ" sz="4000" dirty="0" smtClean="0"/>
              <a:t> </a:t>
            </a:r>
            <a:r>
              <a:rPr lang="cs-CZ" sz="4000" dirty="0" smtClean="0">
                <a:solidFill>
                  <a:srgbClr val="FFFF00"/>
                </a:solidFill>
              </a:rPr>
              <a:t>j</a:t>
            </a:r>
            <a:r>
              <a:rPr lang="cs-CZ" sz="4000" dirty="0" smtClean="0"/>
              <a:t>  </a:t>
            </a:r>
            <a:r>
              <a:rPr lang="cs-CZ" sz="4000" dirty="0" smtClean="0">
                <a:solidFill>
                  <a:srgbClr val="0070C0"/>
                </a:solidFill>
              </a:rPr>
              <a:t>k</a:t>
            </a:r>
            <a:r>
              <a:rPr lang="cs-CZ" sz="4000" dirty="0" smtClean="0"/>
              <a:t>  l  m  </a:t>
            </a:r>
            <a:r>
              <a:rPr lang="cs-CZ" sz="4000" dirty="0" smtClean="0">
                <a:solidFill>
                  <a:srgbClr val="0070C0"/>
                </a:solidFill>
              </a:rPr>
              <a:t>n</a:t>
            </a:r>
            <a:r>
              <a:rPr lang="cs-CZ" sz="4000" dirty="0" smtClean="0"/>
              <a:t>  </a:t>
            </a:r>
            <a:r>
              <a:rPr lang="cs-CZ" sz="4000" dirty="0" smtClean="0">
                <a:solidFill>
                  <a:srgbClr val="FFFF00"/>
                </a:solidFill>
              </a:rPr>
              <a:t>ň</a:t>
            </a:r>
            <a:r>
              <a:rPr lang="cs-CZ" sz="4000" dirty="0" smtClean="0"/>
              <a:t>  </a:t>
            </a:r>
            <a:r>
              <a:rPr lang="cs-CZ" sz="4000" dirty="0" smtClean="0">
                <a:solidFill>
                  <a:srgbClr val="FF0000"/>
                </a:solidFill>
              </a:rPr>
              <a:t>o</a:t>
            </a:r>
            <a:r>
              <a:rPr lang="cs-CZ" sz="4000" dirty="0" smtClean="0"/>
              <a:t>   p   </a:t>
            </a:r>
            <a:r>
              <a:rPr lang="cs-CZ" sz="4000" u="sng" dirty="0" smtClean="0"/>
              <a:t>q</a:t>
            </a:r>
            <a:r>
              <a:rPr lang="cs-CZ" sz="4000" dirty="0" smtClean="0"/>
              <a:t>   </a:t>
            </a:r>
            <a:r>
              <a:rPr lang="cs-CZ" sz="4000" dirty="0" smtClean="0">
                <a:solidFill>
                  <a:srgbClr val="0070C0"/>
                </a:solidFill>
              </a:rPr>
              <a:t>r  </a:t>
            </a:r>
            <a:r>
              <a:rPr lang="cs-CZ" sz="4000" dirty="0" smtClean="0"/>
              <a:t> </a:t>
            </a:r>
            <a:r>
              <a:rPr lang="cs-CZ" sz="4000" dirty="0" smtClean="0">
                <a:solidFill>
                  <a:srgbClr val="FFFF00"/>
                </a:solidFill>
              </a:rPr>
              <a:t>ř </a:t>
            </a:r>
            <a:r>
              <a:rPr lang="cs-CZ" sz="4000" dirty="0" smtClean="0"/>
              <a:t> s  </a:t>
            </a:r>
            <a:r>
              <a:rPr lang="cs-CZ" sz="4000" dirty="0" smtClean="0">
                <a:solidFill>
                  <a:srgbClr val="FFFF00"/>
                </a:solidFill>
              </a:rPr>
              <a:t>š</a:t>
            </a:r>
            <a:r>
              <a:rPr lang="cs-CZ" sz="4000" dirty="0" smtClean="0"/>
              <a:t>  </a:t>
            </a:r>
            <a:r>
              <a:rPr lang="cs-CZ" sz="4000" dirty="0" smtClean="0">
                <a:solidFill>
                  <a:srgbClr val="0070C0"/>
                </a:solidFill>
              </a:rPr>
              <a:t>t</a:t>
            </a:r>
            <a:r>
              <a:rPr lang="cs-CZ" sz="4000" dirty="0" smtClean="0"/>
              <a:t>   </a:t>
            </a:r>
            <a:r>
              <a:rPr lang="cs-CZ" sz="4000" dirty="0" smtClean="0">
                <a:solidFill>
                  <a:srgbClr val="FFFF00"/>
                </a:solidFill>
              </a:rPr>
              <a:t>ť </a:t>
            </a:r>
            <a:r>
              <a:rPr lang="cs-CZ" sz="4000" dirty="0" smtClean="0"/>
              <a:t>  </a:t>
            </a:r>
            <a:r>
              <a:rPr lang="cs-CZ" sz="4000" dirty="0" smtClean="0">
                <a:solidFill>
                  <a:srgbClr val="FF0000"/>
                </a:solidFill>
              </a:rPr>
              <a:t>u </a:t>
            </a:r>
            <a:r>
              <a:rPr lang="cs-CZ" sz="4000" dirty="0" smtClean="0"/>
              <a:t> v  </a:t>
            </a:r>
            <a:r>
              <a:rPr lang="cs-CZ" sz="4000" u="sng" dirty="0" smtClean="0"/>
              <a:t>w  x</a:t>
            </a:r>
            <a:r>
              <a:rPr lang="cs-CZ" sz="4000" dirty="0" smtClean="0"/>
              <a:t>   </a:t>
            </a:r>
            <a:r>
              <a:rPr lang="cs-CZ" sz="4000" dirty="0" smtClean="0">
                <a:solidFill>
                  <a:srgbClr val="FF0000"/>
                </a:solidFill>
              </a:rPr>
              <a:t>y</a:t>
            </a:r>
            <a:r>
              <a:rPr lang="cs-CZ" sz="4000" dirty="0" smtClean="0"/>
              <a:t>  z  </a:t>
            </a:r>
            <a:r>
              <a:rPr lang="cs-CZ" sz="4000" dirty="0" smtClean="0">
                <a:solidFill>
                  <a:srgbClr val="FFFF00"/>
                </a:solidFill>
              </a:rPr>
              <a:t>ž</a:t>
            </a:r>
          </a:p>
          <a:p>
            <a:pPr>
              <a:buNone/>
            </a:pPr>
            <a:endParaRPr lang="cs-CZ" sz="4000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sz="4000" dirty="0" smtClean="0"/>
              <a:t>Zbyly tyto souhlásky: </a:t>
            </a:r>
            <a:r>
              <a:rPr lang="cs-CZ" sz="4000" b="1" dirty="0" smtClean="0"/>
              <a:t>b,f,l,m,p,s,v,z,</a:t>
            </a:r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cs-CZ" sz="4000" dirty="0" smtClean="0"/>
              <a:t>Říkáme jim </a:t>
            </a:r>
            <a:r>
              <a:rPr lang="cs-CZ" sz="4000" b="1" dirty="0" smtClean="0"/>
              <a:t>souhlásky obojetné</a:t>
            </a:r>
            <a:r>
              <a:rPr lang="cs-CZ" sz="4000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Seřaď podle abecedy tato příjmení: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Nováková, </a:t>
            </a:r>
            <a:r>
              <a:rPr lang="cs-CZ" dirty="0" err="1" smtClean="0"/>
              <a:t>Abrhám</a:t>
            </a:r>
            <a:r>
              <a:rPr lang="cs-CZ" dirty="0" smtClean="0"/>
              <a:t>, Skalická, Zajícová, Váňová, Barták, Šišková, Malinová, Tomečková, Říha, Horníček, Císař, Dobrovolný, Lamač, Pešek, Opočenský, Ulrichová, </a:t>
            </a:r>
            <a:r>
              <a:rPr lang="cs-CZ" dirty="0" err="1" smtClean="0"/>
              <a:t>Grygerová</a:t>
            </a:r>
            <a:r>
              <a:rPr lang="cs-CZ" dirty="0" smtClean="0"/>
              <a:t>, Čechová, </a:t>
            </a:r>
            <a:r>
              <a:rPr lang="cs-CZ" dirty="0" err="1" smtClean="0"/>
              <a:t>Ertl</a:t>
            </a:r>
            <a:r>
              <a:rPr lang="cs-CZ" dirty="0" smtClean="0"/>
              <a:t>, Frydrychová, Chytilová, Jonáš, Žáková, Klíma,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Seřaď podle abecedy tato příjmení – 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err="1" smtClean="0"/>
              <a:t>Abrhám</a:t>
            </a:r>
            <a:r>
              <a:rPr lang="cs-CZ" dirty="0" smtClean="0"/>
              <a:t>, Barták, Císař,  Čechová,  Dobrovolný, </a:t>
            </a:r>
            <a:r>
              <a:rPr lang="cs-CZ" dirty="0" err="1" smtClean="0"/>
              <a:t>Ertl</a:t>
            </a:r>
            <a:r>
              <a:rPr lang="cs-CZ" dirty="0" smtClean="0"/>
              <a:t>, Frydrychová, </a:t>
            </a:r>
            <a:r>
              <a:rPr lang="cs-CZ" dirty="0" err="1" smtClean="0"/>
              <a:t>Grygerová</a:t>
            </a:r>
            <a:r>
              <a:rPr lang="cs-CZ" dirty="0" smtClean="0"/>
              <a:t>, Horníček, Chytilová, Jonáš, Klíma, Lamač, Malinová,  Nováková, Opočenský, Pešek, Říha, Skalická, Šišková, Tomečková, Ulrychová,  Váňová,  Zajícová,  Žáková,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CITACE</a:t>
            </a:r>
            <a:br>
              <a:rPr lang="cs-CZ" smtClean="0"/>
            </a:br>
            <a:r>
              <a:rPr lang="cs-CZ" smtClean="0"/>
              <a:t>Text</a:t>
            </a:r>
            <a:r>
              <a:rPr lang="cs-CZ" dirty="0" smtClean="0"/>
              <a:t>: Vlastní autorské dílo.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48</TotalTime>
  <Words>346</Words>
  <Application>Microsoft Office PowerPoint</Application>
  <PresentationFormat>Předvádění na obrazovce (4:3)</PresentationFormat>
  <Paragraphs>34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Modul</vt:lpstr>
      <vt:lpstr>Prezentace aplikace PowerPoint</vt:lpstr>
      <vt:lpstr>ANOTACE:</vt:lpstr>
      <vt:lpstr>A B E C E D A</vt:lpstr>
      <vt:lpstr>Úkoly: Napište abecedu malými písmeny.</vt:lpstr>
      <vt:lpstr>Řešení:</vt:lpstr>
      <vt:lpstr>Seřaď podle abecedy tato příjmení:</vt:lpstr>
      <vt:lpstr>Seřaď podle abecedy tato příjmení – řešení:</vt:lpstr>
      <vt:lpstr>CITACE Text: Vlastní autorské dílo.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B E C E D A</dc:title>
  <dc:creator>Radek</dc:creator>
  <cp:lastModifiedBy>Učitel</cp:lastModifiedBy>
  <cp:revision>8</cp:revision>
  <dcterms:created xsi:type="dcterms:W3CDTF">2011-12-13T14:05:52Z</dcterms:created>
  <dcterms:modified xsi:type="dcterms:W3CDTF">2012-03-13T13:50:24Z</dcterms:modified>
</cp:coreProperties>
</file>