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5" r:id="rId15"/>
    <p:sldId id="274" r:id="rId16"/>
    <p:sldId id="272" r:id="rId17"/>
    <p:sldId id="282" r:id="rId18"/>
    <p:sldId id="281" r:id="rId19"/>
    <p:sldId id="277" r:id="rId20"/>
    <p:sldId id="279" r:id="rId21"/>
    <p:sldId id="269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C8CCED-9FEC-4799-81E0-88F8F713B14D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E731B8-173B-4471-AD6E-7D5C405808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003232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7813"/>
            <a:ext cx="8229600" cy="585311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04E879-E322-4809-A317-93C5422C44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17463D-D04F-4456-AF07-5742F47A944D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43824330"/>
              </p:ext>
            </p:extLst>
          </p:nvPr>
        </p:nvGraphicFramePr>
        <p:xfrm>
          <a:off x="323850" y="1844675"/>
          <a:ext cx="8496300" cy="5053204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OBN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2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Migrace V.</a:t>
                      </a:r>
                      <a:b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– významné události </a:t>
                      </a:r>
                      <a:b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 historii holocaustu (</a:t>
                      </a:r>
                      <a:r>
                        <a:rPr kumimoji="0" lang="cs-CZ" sz="3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šoa</a:t>
                      </a: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)</a:t>
                      </a: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Člověk v lidském společenství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Mgr. Ludmila Klavíková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: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březen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2013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OPVK_1.5_DUM_III/2_OBN_KA015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VY_32_INOVACE_OBN_KA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015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7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 Významné události v historii holocaustu.a jejich důsledky.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837398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Významné události v historii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šoa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Norimberské zákony, „křišťálová noc“,  koncentrační tábor Osvětim – Březinka, koncentrační tábor Terezín, konference </a:t>
            </a:r>
            <a:b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ve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Wannsee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povstání ve varšavském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ghettu, pochody smrti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Leden 1933 – jmenování Adolfa Hitlera kancléřem Německa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 čela německého státu– tzv. Výmarské republiky, byl jmenován nový kancléř, představitel nejsilnější politické strany NSDAP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 jeho vedením se proměnilo Německo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 totalitní diktaturu s nacistickou ideologií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Německá (Velkoněmecká říše) říše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Hitler soustředil veškerou moc do svých rukou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stal se vůdcem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ásledovaly první útoky na židovské obyvatelstvo (např. zákaz zastávat některé úřady, zákaz vykonávat některá povolání)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Září 1935 – vyhlášení norimberských zákonů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nacistickém Německu byly vyhlášeny tzv.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norimberské zákony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rasisticky orientované zákony na „ochranu německé cti a krve“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základě rasové teorie vymezovaly pojem Žid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idé, kteří spadali pod toto označení, se stali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občany druhé kategorie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ztratili právo volební, byl jim znemožněn sňatek s „árijci“ aj.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Listopad 1938 – „křišťálová noc“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 záminkou odplaty za zavraždění nacistického diplomata v Paříži židovským mladíkem proběhl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Německu, včetně již tehdy připojeného Rakouska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Sudet, státem organizovaný pogrom zaměřený proti synagogám a židovským obchodům, zvaný „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křišťálová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noc“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ázev zaveden údajně podle tříštění skla z rozbitých výloh a oken židovských obchodů, domů a synagog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Židé byli šikanováni,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zabíjeni (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asi 100-500 lidí), deportováni do koncentračních táborů (asi 30 000</a:t>
            </a:r>
            <a:r>
              <a:rPr lang="cs-CZ" dirty="0" smtClean="0"/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lidí)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Podzim 1939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Německo porazilo velmi rychle Polsko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získalo území, kde žilo přes 2 miliony Židů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Němci vydali na obsazeném území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výnosy proti židovskému obyvatelstvu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zavedli pracovní povinnost, povinné označení aj.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začali vytvářet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ghetta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(Varšava, Lodž, Krakov), do kterých byla deportována většina polské židovské populace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064896" cy="114300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Březen 1941 – vybudování koncentračního tábora Osvětim - Březinka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ř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íšský vůdce SS Heinrich Himmler rozhodl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 vybudování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koncentračního tábora Osvětim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Březinka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Auschwitz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II .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Birkenau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ylo to největší vyvražďovací středisko, kde došlo v září 1941 k prvnímu zplynování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Osvětimi bylo postupně zavražděno asi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 milion Židů, 75 000 Poláků, přes 20 000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Romů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další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Léto 1941 – útok Německa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na Sovětský svaz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dobytém území Sovětského svazu působily speciální jednotky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Einsatzgruppen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tzv.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jednotky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nasazení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jejichž cílem bylo vyhledávat, shromažďovat a také likvidovat židovské obyvatelstvo, partyzány a další skupiny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ětšina židovských obětí byla zastřelena z těsné blízkosti a pohřbena v hromadných hrobech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adatelé dnes odhadují, že bylo zavražděno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území Sovětského svazu okolo 1,25 milionů Židů a stovky tisíc dalších obětí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Listopad 1941 – zprovoznění ghetta Terezín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listopadu 1941 dorazil do Terezína první transport židovských vězňů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ostupně plnil Terezín účel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decimační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nevhodné podmínky vedly k ohromné úmrtnosti,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tranzitní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Židé byli dál z Terezína deportováni na východ,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propagandistický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měl být světu ukazován jako „vzorové“ místo nacistického zacházení se Židy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ostupně byla zahájena činnost čistě vyhlazovacích táborů 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Chelmnu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Belzecu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Sobiboru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Treblince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Leden 1942 – konference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                        ve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Wannsee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 vedením zastupujícího  říšského protektora Reinharda Heydricha se sešli  představitelé různých částí nacistické správy ve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Wannsee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ílem schůzky bylo rozpracovat technické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organizační detaily k zajištění „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konečného řešení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“ týkající se deportací Židů ze střední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západní Evropy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Varšavské ghetto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jaře 1942 začaly masové deportace Židů z různých částí Evropy do Osvětimi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varšavského ghetta od července do září 1942 probíhaly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hromadné deportace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asi 5000 lidí denně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 vyhlazovacího tábora Treblinka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ghettu zůstalo z původních 450 tisíc jen 60 tisíc lidí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 obnovení deportací v lednu 1943 vyzvala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Židovská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odbojová organizace k odporu, nacisté ale ghetto srovnali se zemí, obyvatelé byli postříleni a deportováni do tábora v Treblince nebo Lublinu.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Pochody smrti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konci války se rozhodli nacisté zahladit stopy po koncentračních táborech, byla likvidována zařízení, krematoria, písemnosti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ězni byli hnáni na tzv.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pochody smrti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ětšina z nich zemřela vyčerpáním, hladem, mrazen nebo byli cestou zavražděni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ředpokládá se, že z Osvětimi jich bylo takto odvedeno kolem 60 tisíc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Leden 1945 – osvobození Osvětimi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sovětští vojáci osvobodili Osvětim 27. ledna 1945, dnes je 27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leden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Mezinárodním dnem obětí holocaustu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místě bylo nalezeno jen několik tisíc vězňů neschopných chůze, proto nebyli zařazeni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 transportů smrti, zničené plynové komory,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 skladech tuny lidských vlasů, obuvi, statisíce mužských a ženských šatů, brýlí, kufrů, plechovek od Cyklonu B (od roku 1941 začal být používán jako nástroj genocidy v plynových komorách)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Koncentrační tábor Osvětim 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4339" name="Zástupný symbol pro obsah 3" descr="P413200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828800" y="2014538"/>
            <a:ext cx="6172200" cy="46291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Koncentrační tábor Osvětim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                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Březinka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H:\Marcelka-Po stopách holocaustu\Polsko 2007\Polsko 2007\Polsko-foto2007\P9201642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8200" y="2348706"/>
            <a:ext cx="4038600" cy="3028950"/>
          </a:xfrm>
          <a:prstGeom prst="rect">
            <a:avLst/>
          </a:prstGeom>
          <a:noFill/>
        </p:spPr>
      </p:pic>
      <p:pic>
        <p:nvPicPr>
          <p:cNvPr id="3075" name="Picture 3" descr="H:\Marcelka-Po stopách holocaustu\Polsko 2007\Polsko 2007\Polsko-foto2007\P9201674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" y="2348706"/>
            <a:ext cx="4038600" cy="30289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Koncentrační tábor Osvětim –  vlasy a brýle obětí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H:\Marcelka-Po stopách holocaustu\Polsko 2007\Polsko 2007\Polsko-foto2007\P9201648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70264" y="1600200"/>
            <a:ext cx="3394472" cy="4525963"/>
          </a:xfrm>
          <a:prstGeom prst="rect">
            <a:avLst/>
          </a:prstGeom>
          <a:noFill/>
        </p:spPr>
      </p:pic>
      <p:pic>
        <p:nvPicPr>
          <p:cNvPr id="6" name="Picture 5" descr="DSC_0055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457200" y="2348706"/>
            <a:ext cx="4038600" cy="3028950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5" descr="DSC_0052"/>
          <p:cNvPicPr>
            <a:picLocks noGrp="1"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57200" y="468313"/>
            <a:ext cx="8229600" cy="5472112"/>
          </a:xfrm>
          <a:noFill/>
        </p:spPr>
      </p:pic>
    </p:spTree>
  </p:cSld>
  <p:clrMapOvr>
    <a:masterClrMapping/>
  </p:clrMapOvr>
  <p:transition advTm="5000"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7" descr="DSC_0081"/>
          <p:cNvPicPr>
            <a:picLocks noGrp="1"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0"/>
            <a:ext cx="9144000" cy="6858000"/>
          </a:xfrm>
          <a:noFill/>
        </p:spPr>
      </p:pic>
    </p:spTree>
  </p:cSld>
  <p:clrMapOvr>
    <a:masterClrMapping/>
  </p:clrMapOvr>
  <p:transition advTm="5000"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Picture 5" descr="DSC_007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5" descr="DSC_0070"/>
          <p:cNvPicPr>
            <a:picLocks noGrp="1"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0"/>
            <a:ext cx="9144000" cy="6858000"/>
          </a:xfrm>
          <a:noFill/>
        </p:spPr>
      </p:pic>
    </p:spTree>
  </p:cSld>
  <p:clrMapOvr>
    <a:masterClrMapping/>
  </p:clrMapOvr>
  <p:transition advTm="5000"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Literatura, citace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STRACHOTA, Karel.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Příběhy bezpráví - holocaust: filmy o československých dějinách III.: metodická příručka : [Jeden svět na školách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Editor Kateřina Suchá. Praha: Člověk v tísni, 2010, 89 s. ISBN 978-80-87456-03-3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Foto – soukromý archiv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</TotalTime>
  <Words>530</Words>
  <Application>Microsoft Office PowerPoint</Application>
  <PresentationFormat>Předvádění na obrazovce (4:3)</PresentationFormat>
  <Paragraphs>70</Paragraphs>
  <Slides>21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sady Office</vt:lpstr>
      <vt:lpstr>Digitální učební materiál</vt:lpstr>
      <vt:lpstr>Významné události v historii šoa</vt:lpstr>
      <vt:lpstr>Leden 1933 – jmenování Adolfa Hitlera kancléřem Německa</vt:lpstr>
      <vt:lpstr>Září 1935 – vyhlášení norimberských zákonů</vt:lpstr>
      <vt:lpstr>Listopad 1938 – „křišťálová noc“</vt:lpstr>
      <vt:lpstr>Podzim 1939</vt:lpstr>
      <vt:lpstr>Březen 1941 – vybudování koncentračního tábora Osvětim - Březinka</vt:lpstr>
      <vt:lpstr>Léto 1941 – útok Německa  na Sovětský svaz</vt:lpstr>
      <vt:lpstr>Listopad 1941 – zprovoznění ghetta Terezín</vt:lpstr>
      <vt:lpstr>Leden 1942 – konference                               ve Wannsee</vt:lpstr>
      <vt:lpstr> Varšavské ghetto</vt:lpstr>
      <vt:lpstr>Pochody smrti</vt:lpstr>
      <vt:lpstr>Leden 1945 – osvobození Osvětimi</vt:lpstr>
      <vt:lpstr>Koncentrační tábor Osvětim </vt:lpstr>
      <vt:lpstr>Koncentrační tábor Osvětim                       a Březinka</vt:lpstr>
      <vt:lpstr>Koncentrační tábor Osvětim –  vlasy a brýle obětí</vt:lpstr>
      <vt:lpstr>Snímek 17</vt:lpstr>
      <vt:lpstr>Snímek 18</vt:lpstr>
      <vt:lpstr>Snímek 19</vt:lpstr>
      <vt:lpstr>Snímek 20</vt:lpstr>
      <vt:lpstr>Literatura, citace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Památky2</dc:title>
  <dc:creator>Ludmila Klavíková</dc:creator>
  <cp:lastModifiedBy>Dum</cp:lastModifiedBy>
  <cp:revision>31</cp:revision>
  <dcterms:created xsi:type="dcterms:W3CDTF">2013-01-28T04:57:37Z</dcterms:created>
  <dcterms:modified xsi:type="dcterms:W3CDTF">2013-03-28T18:53:38Z</dcterms:modified>
</cp:coreProperties>
</file>