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B3CAFE3-6EE4-4C84-869B-659D32FC0BAA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A1914F6-8E18-44C6-8154-D29EFAF0F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2344D-D1BB-4624-9882-5C49D6EBDAB3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BE374-9448-4D2A-8FA5-428365DA8E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9A241-71F2-4850-9B9E-D0C22F353A04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F7D9A-1D09-4B7A-819B-55823BB4A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6D387-C65A-411E-A2F5-45D2A753B700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1E52C-422D-4D7E-8614-CC13DCB665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25E94-EF9F-4B17-A1F9-869D16440157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EB986-C915-4B34-B7E1-9FA12BAE9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EB4E8-72FF-4B97-81FB-21195BF7F851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CBD6F-9FA2-427F-8522-60F3207043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0FE9A-EB38-49D7-BBD9-B32325453104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6BF09-F9CE-44C5-BB6D-C3A1C20AB0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F419E-7B52-4CC0-9A1C-E5485EE0FAF5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FDE56-ADDF-40FB-A48D-945D4ED1B7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30AD2-0FD3-4D38-86B9-8997CE088EE5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6B98B-3341-4DA6-B111-777E9C348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71DCD-A944-4170-AA44-4B53F29FC530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A77CE4-0E8B-4026-BBC4-3582243E1B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2ADA8-CBB1-4F73-A94F-472CE97662F9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98674-1D51-4006-8F33-9337037CF0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4F151-6A62-4002-A402-B21932FA02AA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E9F1D-39BB-46F3-95C8-539E5E9980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5A1252-F8BC-4329-B327-9A01498D3D18}" type="datetimeFigureOut">
              <a:rPr lang="cs-CZ"/>
              <a:pPr>
                <a:defRPr/>
              </a:pPr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BEC825D-A8EA-42E2-B2DD-2C8A25E323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Zesilovač s unipolárním tranzistorem 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březen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OPVK_1.5_DUM_III/2_TAP3_SR006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VY_32_INOVACE_TAP3_SR006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Zesilovač s unipolárním tranzistorem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– 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500" y="0"/>
            <a:ext cx="7772400" cy="12144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Zesilovač s unipolárním tranzistorem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785813" y="1000125"/>
            <a:ext cx="7572375" cy="5857875"/>
          </a:xfrm>
        </p:spPr>
        <p:txBody>
          <a:bodyPr/>
          <a:lstStyle/>
          <a:p>
            <a:pPr algn="l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 Nízkofrekvenční zesilovače patří do oblíbené kategorie nejen amatérských konstrukcí</a:t>
            </a:r>
          </a:p>
          <a:p>
            <a:pPr algn="l">
              <a:buFont typeface="Arial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 Následující zapojení sestavené převážně z tranzistorů a využívající koncový stupeň ze součástek typu MOSFET</a:t>
            </a:r>
          </a:p>
          <a:p>
            <a:pPr algn="l"/>
            <a:r>
              <a:rPr lang="cs-CZ" smtClean="0">
                <a:solidFill>
                  <a:schemeClr val="tx1"/>
                </a:solidFill>
              </a:rPr>
              <a:t> </a:t>
            </a:r>
            <a:r>
              <a:rPr lang="en-US" sz="2400" smtClean="0">
                <a:solidFill>
                  <a:schemeClr val="tx1"/>
                </a:solidFill>
              </a:rPr>
              <a:t>[1]</a:t>
            </a:r>
            <a:endParaRPr lang="cs-CZ" sz="24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Zástupný symbol pro obsah 3" descr="nf_zes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57250" y="500063"/>
            <a:ext cx="7226300" cy="5857875"/>
          </a:xfrm>
        </p:spPr>
      </p:pic>
      <p:sp>
        <p:nvSpPr>
          <p:cNvPr id="4099" name="Obdélník 4"/>
          <p:cNvSpPr>
            <a:spLocks noChangeArrowheads="1"/>
          </p:cNvSpPr>
          <p:nvPr/>
        </p:nvSpPr>
        <p:spPr bwMode="auto">
          <a:xfrm>
            <a:off x="2143125" y="6215063"/>
            <a:ext cx="528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>
                <a:latin typeface="Calibri" pitchFamily="34" charset="0"/>
              </a:rPr>
              <a:t>[2]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r>
              <a:rPr lang="cs-CZ" smtClean="0"/>
              <a:t>Zesilovač je navrhnut kolem obvodu TL071 (IO1) či podobném, tvořícím jeho základní zesílení a především pak diferenciální signál</a:t>
            </a:r>
          </a:p>
          <a:p>
            <a:r>
              <a:rPr lang="cs-CZ" smtClean="0"/>
              <a:t>Zesílený nízkofrekvenční signál není odebírán z jeho výstupu, </a:t>
            </a:r>
            <a:r>
              <a:rPr lang="pl-PL" smtClean="0"/>
              <a:t>ale z jeho napájecích pinů č.4 a 7</a:t>
            </a:r>
          </a:p>
          <a:p>
            <a:r>
              <a:rPr lang="cs-CZ" smtClean="0"/>
              <a:t>Zde je k dispozici jak dostatečný rozkmit, tak i klidová úroveň pro přímé buzení výkonových tranzistorů MOSFET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r>
              <a:rPr lang="cs-CZ" smtClean="0"/>
              <a:t>Tranzistory T2 a T3 včetně okolních součástek slouží ke stabilizaci pracovního bodu a trimrem R12 by měla být nastavena správná symetrie jednotlivých půlvln při zatíženém zesilovači</a:t>
            </a:r>
          </a:p>
          <a:p>
            <a:r>
              <a:rPr lang="cs-CZ" smtClean="0"/>
              <a:t>Oživení zesilovače se provede nejlépe přivedením sinusového signálu na jeho vstup a zatížením bezindukčním rezistorem</a:t>
            </a:r>
            <a:endParaRPr lang="en-US" smtClean="0"/>
          </a:p>
          <a:p>
            <a:pPr>
              <a:buFont typeface="Arial" charset="0"/>
              <a:buNone/>
            </a:pPr>
            <a:r>
              <a:rPr lang="en-US" smtClean="0"/>
              <a:t>	</a:t>
            </a:r>
            <a:r>
              <a:rPr lang="en-US" sz="2400" smtClean="0"/>
              <a:t>[3]</a:t>
            </a:r>
            <a:endParaRPr lang="cs-CZ" sz="24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nf_zesilova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4576" y="285728"/>
            <a:ext cx="3995460" cy="3071834"/>
          </a:xfrm>
          <a:effectLst>
            <a:softEdge rad="112500"/>
          </a:effectLst>
        </p:spPr>
      </p:pic>
      <p:pic>
        <p:nvPicPr>
          <p:cNvPr id="7171" name="Obrázek 4" descr="vystupni_nap.g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5" y="2786063"/>
            <a:ext cx="4395788" cy="321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Obdélník 5"/>
          <p:cNvSpPr>
            <a:spLocks noChangeArrowheads="1"/>
          </p:cNvSpPr>
          <p:nvPr/>
        </p:nvSpPr>
        <p:spPr bwMode="auto">
          <a:xfrm>
            <a:off x="557213" y="3357563"/>
            <a:ext cx="530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>
                <a:latin typeface="Calibri" pitchFamily="34" charset="0"/>
              </a:rPr>
              <a:t>[4]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7173" name="Obdélník 6"/>
          <p:cNvSpPr>
            <a:spLocks noChangeArrowheads="1"/>
          </p:cNvSpPr>
          <p:nvPr/>
        </p:nvSpPr>
        <p:spPr bwMode="auto">
          <a:xfrm>
            <a:off x="4429125" y="6000750"/>
            <a:ext cx="3622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>
                <a:latin typeface="Calibri" pitchFamily="34" charset="0"/>
              </a:rPr>
              <a:t>[5]</a:t>
            </a:r>
            <a:r>
              <a:rPr lang="cs-CZ" sz="2400">
                <a:latin typeface="Calibri" pitchFamily="34" charset="0"/>
              </a:rPr>
              <a:t>                        </a:t>
            </a:r>
            <a:r>
              <a:rPr lang="cs-CZ">
                <a:latin typeface="Calibri" pitchFamily="34" charset="0"/>
              </a:rPr>
              <a:t>Výstupní napětí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357188" y="0"/>
            <a:ext cx="8229600" cy="1000125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268913"/>
          </a:xfrm>
        </p:spPr>
        <p:txBody>
          <a:bodyPr/>
          <a:lstStyle/>
          <a:p>
            <a:r>
              <a:rPr lang="en-US" sz="1300" smtClean="0"/>
              <a:t>[</a:t>
            </a:r>
            <a:r>
              <a:rPr lang="it-IT" sz="1300" smtClean="0"/>
              <a:t>1]. [online]. [cit. 2013-03-25]. Dostupné z: http://pandatron.cz/?824&amp;70w_nf_zesilovac_s_tranzistory_mosfet</a:t>
            </a:r>
            <a:endParaRPr lang="cs-CZ" sz="1300" smtClean="0"/>
          </a:p>
          <a:p>
            <a:endParaRPr lang="cs-CZ" sz="1300" smtClean="0"/>
          </a:p>
          <a:p>
            <a:r>
              <a:rPr lang="it-IT" sz="1300" smtClean="0"/>
              <a:t>[2]. [online]. [cit. 2013-03-25]. Dostupné z: http://pandatron.cz/?824&amp;70w_nf_zesilovac_s_tranzistory_mosfet</a:t>
            </a:r>
            <a:endParaRPr lang="cs-CZ" sz="1300" smtClean="0"/>
          </a:p>
          <a:p>
            <a:endParaRPr lang="cs-CZ" sz="1300" smtClean="0"/>
          </a:p>
          <a:p>
            <a:r>
              <a:rPr lang="it-IT" sz="1300" smtClean="0"/>
              <a:t>[3].[online]. [cit. 2013-03-25]. Dostupné z: http://pandatron.cz/?824&amp;70w_nf_zesilovac_s_tranzistory_mosfet</a:t>
            </a:r>
            <a:endParaRPr lang="cs-CZ" sz="1300" smtClean="0"/>
          </a:p>
          <a:p>
            <a:endParaRPr lang="cs-CZ" sz="1300" smtClean="0"/>
          </a:p>
          <a:p>
            <a:r>
              <a:rPr lang="it-IT" sz="1300" smtClean="0"/>
              <a:t>[4]. [online]. [cit. 2013-03-25]. Dostupné z: http://pandatron.cz/?824&amp;70w_nf_zesilovac_s_tranzistory_mosfet</a:t>
            </a:r>
            <a:endParaRPr lang="cs-CZ" sz="1300" smtClean="0"/>
          </a:p>
          <a:p>
            <a:endParaRPr lang="cs-CZ" sz="1300" smtClean="0"/>
          </a:p>
          <a:p>
            <a:r>
              <a:rPr lang="it-IT" sz="1300" smtClean="0"/>
              <a:t>[5].[online]. [cit. 2013-03-25]. Dostupné z: http://pandatron.cz/?824&amp;70w_nf_zesilovac_s_tranzistory_mosfet</a:t>
            </a:r>
            <a:endParaRPr lang="cs-CZ" sz="13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306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Zesilovač s unipolárním tranzistorem</vt:lpstr>
      <vt:lpstr>Snímek 3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Windows User</dc:creator>
  <cp:lastModifiedBy>siroky</cp:lastModifiedBy>
  <cp:revision>7</cp:revision>
  <dcterms:created xsi:type="dcterms:W3CDTF">2013-03-25T18:57:16Z</dcterms:created>
  <dcterms:modified xsi:type="dcterms:W3CDTF">2013-03-28T18:58:48Z</dcterms:modified>
</cp:coreProperties>
</file>