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4"/>
  </p:notesMasterIdLst>
  <p:sldIdLst>
    <p:sldId id="257" r:id="rId2"/>
    <p:sldId id="266" r:id="rId3"/>
    <p:sldId id="263" r:id="rId4"/>
    <p:sldId id="264" r:id="rId5"/>
    <p:sldId id="265" r:id="rId6"/>
    <p:sldId id="258" r:id="rId7"/>
    <p:sldId id="259" r:id="rId8"/>
    <p:sldId id="260" r:id="rId9"/>
    <p:sldId id="261" r:id="rId10"/>
    <p:sldId id="267" r:id="rId11"/>
    <p:sldId id="268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42789"/>
    <a:srgbClr val="ED61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E3EBBC-C8F3-4CC4-98D2-03BAEE80A369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1A1CD2-8AF9-43DC-8F2B-BDB8B7CA37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6710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907A76D-71AB-4BB4-85A3-C6C59A6F6541}" type="datetimeFigureOut">
              <a:rPr lang="cs-CZ" smtClean="0"/>
              <a:t>29.3.2013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3FFD25-E503-40B3-BD53-8947FE1409FE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11" Type="http://schemas.openxmlformats.org/officeDocument/2006/relationships/image" Target="../media/image21.wmf"/><Relationship Id="rId5" Type="http://schemas.openxmlformats.org/officeDocument/2006/relationships/image" Target="../media/image15.png"/><Relationship Id="rId10" Type="http://schemas.openxmlformats.org/officeDocument/2006/relationships/image" Target="../media/image20.jpeg"/><Relationship Id="rId4" Type="http://schemas.openxmlformats.org/officeDocument/2006/relationships/image" Target="../media/image14.png"/><Relationship Id="rId9" Type="http://schemas.openxmlformats.org/officeDocument/2006/relationships/image" Target="../media/image1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5237976"/>
              </p:ext>
            </p:extLst>
          </p:nvPr>
        </p:nvGraphicFramePr>
        <p:xfrm>
          <a:off x="611560" y="764704"/>
          <a:ext cx="7920880" cy="3782293"/>
        </p:xfrm>
        <a:graphic>
          <a:graphicData uri="http://schemas.openxmlformats.org/drawingml/2006/table">
            <a:tbl>
              <a:tblPr firstRow="1" firstCol="1" bandRow="1" bandCol="1">
                <a:tableStyleId>{08FB837D-C827-4EFA-A057-4D05807E0F7C}</a:tableStyleId>
              </a:tblPr>
              <a:tblGrid>
                <a:gridCol w="1998726"/>
                <a:gridCol w="5922154"/>
              </a:tblGrid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Dagmar Horká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4839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Sada DUM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Inovace a zkvalitnění výuky směřující k rozvoji čtenářské a informační gramotnosti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5501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Vyhledat potřebné informace na  internetu.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Stahování informací a potřebných dokumentů z internetu.</a:t>
                      </a:r>
                      <a:endParaRPr lang="cs-CZ" sz="12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Počítač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Aktivita/prezentace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základní školy praktické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vzdělávání -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II. stupeň,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Ověřeno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lang="cs-CZ" sz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3. 2013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  VII.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 pracoviště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Komenského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Střední škola, Základní škola a Mateřská škola, Karviná, příspěvková organizace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475656" y="332656"/>
            <a:ext cx="6408711" cy="3046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1200" dirty="0" smtClean="0">
                <a:solidFill>
                  <a:schemeClr val="accent1">
                    <a:lumMod val="50000"/>
                  </a:schemeClr>
                </a:solidFill>
                <a:effectLst/>
                <a:latin typeface="Times New Roman" pitchFamily="18" charset="0"/>
                <a:ea typeface="Calibri"/>
                <a:cs typeface="Times New Roman" pitchFamily="18" charset="0"/>
              </a:rPr>
              <a:t>VY_12_INOVACE_20_POČÍTAČE KOLEM NÁS_ INFORMAČNÍ GRAMOSTNOST _HORKÁ</a:t>
            </a:r>
            <a:endParaRPr lang="cs-CZ" sz="12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98" y="4797152"/>
            <a:ext cx="5762625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5185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8601" y="548680"/>
            <a:ext cx="777715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Comic Sans MS" pitchFamily="66" charset="0"/>
              </a:rPr>
              <a:t>První počítače </a:t>
            </a:r>
            <a:r>
              <a:rPr lang="cs-CZ" u="sng" dirty="0" smtClean="0">
                <a:latin typeface="Comic Sans MS" pitchFamily="66" charset="0"/>
              </a:rPr>
              <a:t>sloužily ke zjednodušení </a:t>
            </a:r>
            <a:r>
              <a:rPr lang="cs-CZ" u="sng" dirty="0">
                <a:latin typeface="Comic Sans MS" pitchFamily="66" charset="0"/>
              </a:rPr>
              <a:t> </a:t>
            </a:r>
            <a:r>
              <a:rPr lang="cs-CZ" u="sng" dirty="0" smtClean="0">
                <a:latin typeface="Comic Sans MS" pitchFamily="66" charset="0"/>
              </a:rPr>
              <a:t>početních úkonů.</a:t>
            </a:r>
          </a:p>
          <a:p>
            <a:endParaRPr lang="cs-CZ" u="sng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V</a:t>
            </a:r>
            <a:r>
              <a:rPr lang="cs-CZ" dirty="0">
                <a:latin typeface="Comic Sans MS" pitchFamily="66" charset="0"/>
              </a:rPr>
              <a:t> době vzniku prvních počítačů </a:t>
            </a:r>
            <a:r>
              <a:rPr lang="cs-CZ" dirty="0" smtClean="0">
                <a:latin typeface="Comic Sans MS" pitchFamily="66" charset="0"/>
              </a:rPr>
              <a:t>určitě </a:t>
            </a:r>
            <a:r>
              <a:rPr lang="cs-CZ" dirty="0">
                <a:latin typeface="Comic Sans MS" pitchFamily="66" charset="0"/>
              </a:rPr>
              <a:t>nikdo netušil, jaké bude jejich pozdější využití a v kolika oborech lidské činnosti se počítače uplatní.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55658"/>
            <a:ext cx="3033237" cy="1645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2552718" cy="139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2285532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latin typeface="Comic Sans MS" pitchFamily="66" charset="0"/>
                <a:cs typeface="Times New Roman" pitchFamily="18" charset="0"/>
              </a:rPr>
              <a:t>Pascaline</a:t>
            </a:r>
            <a:r>
              <a:rPr lang="cs-CZ" sz="1600" dirty="0" smtClean="0">
                <a:latin typeface="Comic Sans MS" pitchFamily="66" charset="0"/>
                <a:cs typeface="Times New Roman" pitchFamily="18" charset="0"/>
              </a:rPr>
              <a:t> – počítací stroj, který uměl sčítat a odčítat</a:t>
            </a:r>
            <a:r>
              <a:rPr lang="cs-CZ" sz="1400" dirty="0" smtClean="0">
                <a:latin typeface="Comic Sans MS" pitchFamily="66" charset="0"/>
                <a:cs typeface="Times New Roman" pitchFamily="18" charset="0"/>
              </a:rPr>
              <a:t>.</a:t>
            </a:r>
            <a:endParaRPr lang="cs-CZ" sz="1400" dirty="0"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7177" y="5085184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latin typeface="Comic Sans MS" pitchFamily="66" charset="0"/>
              </a:rPr>
              <a:t>UNIVAC  I </a:t>
            </a:r>
            <a:r>
              <a:rPr lang="cs-CZ" sz="1600" dirty="0" smtClean="0">
                <a:latin typeface="Comic Sans MS" pitchFamily="66" charset="0"/>
              </a:rPr>
              <a:t>– byl první komerční, sériově vyráběný počítač vyrobený v USA.</a:t>
            </a:r>
            <a:endParaRPr lang="cs-CZ" sz="1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4386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8275" y="476672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Počítač</a:t>
            </a:r>
          </a:p>
          <a:p>
            <a:endParaRPr lang="cs-CZ" dirty="0">
              <a:latin typeface="Comic Sans MS" pitchFamily="66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Comic Sans MS" pitchFamily="66" charset="0"/>
              </a:rPr>
              <a:t>řídí činnosti různých zařízení, která se nacházejí kolem nás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8275" y="1556792"/>
            <a:ext cx="6607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Pojmenujte předměty a uveďte, kde se s nimi setkáváte.</a:t>
            </a:r>
            <a:endParaRPr lang="cs-CZ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6" y="2326682"/>
            <a:ext cx="1907852" cy="1907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8219" y="2326682"/>
            <a:ext cx="1763836" cy="1763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88" r="19088" b="24412"/>
          <a:stretch/>
        </p:blipFill>
        <p:spPr bwMode="auto">
          <a:xfrm>
            <a:off x="2566703" y="4234534"/>
            <a:ext cx="1639025" cy="1018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02" b="36090"/>
          <a:stretch/>
        </p:blipFill>
        <p:spPr bwMode="auto">
          <a:xfrm>
            <a:off x="289066" y="4940917"/>
            <a:ext cx="1934929" cy="5516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8" t="7417" r="31391" b="22007"/>
          <a:stretch/>
        </p:blipFill>
        <p:spPr bwMode="auto">
          <a:xfrm>
            <a:off x="4332581" y="2260251"/>
            <a:ext cx="1374021" cy="1484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1" t="27846" r="31391" b="28489"/>
          <a:stretch/>
        </p:blipFill>
        <p:spPr bwMode="auto">
          <a:xfrm>
            <a:off x="2710750" y="2326682"/>
            <a:ext cx="1152129" cy="1351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66" t="4147" r="15996"/>
          <a:stretch/>
        </p:blipFill>
        <p:spPr bwMode="auto">
          <a:xfrm>
            <a:off x="6804248" y="4335600"/>
            <a:ext cx="997254" cy="1384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69" b="17966"/>
          <a:stretch/>
        </p:blipFill>
        <p:spPr bwMode="auto">
          <a:xfrm>
            <a:off x="4501519" y="4234534"/>
            <a:ext cx="1763836" cy="1161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9191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9889" y="260648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Obory lidské činnosti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8237" y="1381453"/>
            <a:ext cx="1314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lékařství</a:t>
            </a:r>
            <a:r>
              <a:rPr lang="cs-CZ" dirty="0" smtClean="0"/>
              <a:t>      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93448" y="2582142"/>
            <a:ext cx="1433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omic Sans MS" pitchFamily="66" charset="0"/>
              </a:rPr>
              <a:t>informatika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4156218" y="3400941"/>
            <a:ext cx="15776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omic Sans MS" pitchFamily="66" charset="0"/>
              </a:rPr>
              <a:t>meteorologie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04658" y="4640779"/>
            <a:ext cx="8226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omic Sans MS" pitchFamily="66" charset="0"/>
              </a:rPr>
              <a:t>umění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44233" y="4248534"/>
            <a:ext cx="18277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omic Sans MS" pitchFamily="66" charset="0"/>
              </a:rPr>
              <a:t>telekomunikace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311071" y="3750419"/>
            <a:ext cx="984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omic Sans MS" pitchFamily="66" charset="0"/>
              </a:rPr>
              <a:t>školství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37528" y="2626865"/>
            <a:ext cx="1492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omic Sans MS" pitchFamily="66" charset="0"/>
              </a:rPr>
              <a:t>bankovnictví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374419" y="2242893"/>
            <a:ext cx="10262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omic Sans MS" pitchFamily="66" charset="0"/>
              </a:rPr>
              <a:t>doprava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036729" y="1873561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věda a výzkum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873" y="503558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  <a:cs typeface="Times New Roman" pitchFamily="18" charset="0"/>
              </a:rPr>
              <a:t>zábava</a:t>
            </a:r>
            <a:endParaRPr lang="cs-CZ" dirty="0">
              <a:latin typeface="Comic Sans MS" pitchFamily="66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034" y="3095750"/>
            <a:ext cx="942932" cy="942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57" r="16683"/>
          <a:stretch/>
        </p:blipFill>
        <p:spPr bwMode="auto">
          <a:xfrm>
            <a:off x="7833659" y="746931"/>
            <a:ext cx="967462" cy="148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90" b="10855"/>
          <a:stretch/>
        </p:blipFill>
        <p:spPr bwMode="auto">
          <a:xfrm>
            <a:off x="6845268" y="4295776"/>
            <a:ext cx="1907852" cy="1479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82" b="19828"/>
          <a:stretch/>
        </p:blipFill>
        <p:spPr bwMode="auto">
          <a:xfrm>
            <a:off x="1893936" y="4963866"/>
            <a:ext cx="1547812" cy="88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Picture 7" descr="C:\Users\horka\AppData\Local\Microsoft\Windows\Temporary Internet Files\Content.IE5\AQKY0EQ9\MC9000567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651" y="1251533"/>
            <a:ext cx="911199" cy="90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horka\AppData\Local\Microsoft\Windows\Temporary Internet Files\Content.IE5\AQKY0EQ9\MP90038618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245" y="4295776"/>
            <a:ext cx="888128" cy="132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horka\AppData\Local\Microsoft\Windows\Temporary Internet Files\Content.IE5\KM668F4P\MP90014906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7920" y="2199504"/>
            <a:ext cx="1369594" cy="915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horka\AppData\Local\Microsoft\Windows\Temporary Internet Files\Content.IE5\AQKY0EQ9\MC90029575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924" y="2582142"/>
            <a:ext cx="993788" cy="989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C:\Users\horka\AppData\Local\Microsoft\Windows\Temporary Internet Files\Content.IE5\CPDWGUE6\MP90040045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628" y="1086634"/>
            <a:ext cx="1205089" cy="80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Users\horka\AppData\Local\Microsoft\Windows\Temporary Internet Files\Content.IE5\AQKY0EQ9\MC90023312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687" y="3571250"/>
            <a:ext cx="1175129" cy="894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7567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659958"/>
            <a:ext cx="410445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Povolání</a:t>
            </a:r>
          </a:p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4208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lékař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52115" y="2739165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  <a:cs typeface="Times New Roman" pitchFamily="18" charset="0"/>
              </a:rPr>
              <a:t>lékárník</a:t>
            </a:r>
            <a:endParaRPr lang="cs-CZ" dirty="0"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206084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knihovnice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364502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zdravotní sestra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164484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učitel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40666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výpravčí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1800" y="414908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strojvůdce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2160" y="2352417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  <a:cs typeface="Times New Roman" pitchFamily="18" charset="0"/>
              </a:rPr>
              <a:t>prodavač</a:t>
            </a:r>
            <a:endParaRPr lang="cs-CZ" dirty="0">
              <a:latin typeface="Comic Sans MS" pitchFamily="66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7603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WordArt 3"/>
          <p:cNvSpPr>
            <a:spLocks noChangeArrowheads="1" noChangeShapeType="1" noTextEdit="1"/>
          </p:cNvSpPr>
          <p:nvPr/>
        </p:nvSpPr>
        <p:spPr bwMode="auto">
          <a:xfrm>
            <a:off x="971600" y="2132856"/>
            <a:ext cx="885825" cy="8763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Top"/>
              <a:lightRig rig="legacyHarsh3" dir="b"/>
            </a:scene3d>
            <a:sp3d extrusionH="887400" prstMaterial="legacyMatte">
              <a:extrusionClr>
                <a:srgbClr val="FF6600"/>
              </a:extrusionClr>
            </a:sp3d>
          </a:bodyPr>
          <a:lstStyle/>
          <a:p>
            <a:pPr algn="ctr" rtl="0">
              <a:buNone/>
            </a:pPr>
            <a:endParaRPr lang="cs-CZ" sz="3600" kern="10" spc="0" dirty="0">
              <a:ln w="9525">
                <a:round/>
                <a:headEnd/>
                <a:tailEnd/>
              </a:ln>
              <a:gradFill rotWithShape="0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effectLst/>
              <a:latin typeface="Impac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980" y="68360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U lékaře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" name="Picture 2" descr="C:\Users\horka\AppData\Local\Microsoft\Windows\Temporary Internet Files\Content.IE5\HIMUIQR6\MP9004015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28" y="2012440"/>
            <a:ext cx="2081784" cy="3121152"/>
          </a:xfrm>
          <a:prstGeom prst="rect">
            <a:avLst/>
          </a:prstGeom>
          <a:noFill/>
          <a:ln w="28575"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orka\AppData\Local\Microsoft\Windows\Temporary Internet Files\Content.IE5\CPDWGUE6\MP90044243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73016"/>
            <a:ext cx="3959932" cy="2639955"/>
          </a:xfrm>
          <a:prstGeom prst="rect">
            <a:avLst/>
          </a:prstGeom>
          <a:noFill/>
          <a:ln w="28575"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rka\AppData\Local\Microsoft\Windows\Temporary Internet Files\Content.IE5\HIMUIQR6\MC9000900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764704"/>
            <a:ext cx="1943477" cy="2052119"/>
          </a:xfrm>
          <a:prstGeom prst="rect">
            <a:avLst/>
          </a:prstGeom>
          <a:noFill/>
          <a:ln w="28575"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57" b="16353"/>
          <a:stretch/>
        </p:blipFill>
        <p:spPr bwMode="auto">
          <a:xfrm>
            <a:off x="5796125" y="1268760"/>
            <a:ext cx="3095625" cy="2052084"/>
          </a:xfrm>
          <a:prstGeom prst="rect">
            <a:avLst/>
          </a:prstGeom>
          <a:noFill/>
          <a:ln w="28575">
            <a:solidFill>
              <a:srgbClr val="00206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68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147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 lékárně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13" y="1676599"/>
            <a:ext cx="1822450" cy="1195388"/>
          </a:xfrm>
          <a:prstGeom prst="rect">
            <a:avLst/>
          </a:prstGeom>
          <a:noFill/>
          <a:ln w="28575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1558">
            <a:off x="1282067" y="3478515"/>
            <a:ext cx="1554163" cy="1951037"/>
          </a:xfrm>
          <a:prstGeom prst="rect">
            <a:avLst/>
          </a:prstGeom>
          <a:noFill/>
          <a:ln w="28575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44" r="13935" b="3226"/>
          <a:stretch/>
        </p:blipFill>
        <p:spPr bwMode="auto">
          <a:xfrm rot="1260615">
            <a:off x="3451545" y="458038"/>
            <a:ext cx="1806175" cy="2437122"/>
          </a:xfrm>
          <a:prstGeom prst="rect">
            <a:avLst/>
          </a:prstGeom>
          <a:noFill/>
          <a:ln w="28575">
            <a:solidFill>
              <a:srgbClr val="00B05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392095"/>
            <a:ext cx="2123876" cy="2123876"/>
          </a:xfrm>
          <a:prstGeom prst="rect">
            <a:avLst/>
          </a:prstGeom>
          <a:noFill/>
          <a:ln w="19050">
            <a:solidFill>
              <a:srgbClr val="00B05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0" r="15996"/>
          <a:stretch/>
        </p:blipFill>
        <p:spPr bwMode="auto">
          <a:xfrm>
            <a:off x="6156176" y="1441111"/>
            <a:ext cx="2062716" cy="3095625"/>
          </a:xfrm>
          <a:prstGeom prst="rect">
            <a:avLst/>
          </a:prstGeom>
          <a:noFill/>
          <a:ln w="28575">
            <a:solidFill>
              <a:srgbClr val="00B05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8343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59" b="18572"/>
          <a:stretch/>
        </p:blipFill>
        <p:spPr bwMode="auto">
          <a:xfrm>
            <a:off x="2819171" y="546884"/>
            <a:ext cx="3095625" cy="1924493"/>
          </a:xfrm>
          <a:prstGeom prst="rect">
            <a:avLst/>
          </a:prstGeom>
          <a:noFill/>
          <a:ln w="1270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19" b="11703"/>
          <a:stretch/>
        </p:blipFill>
        <p:spPr bwMode="auto">
          <a:xfrm>
            <a:off x="6335178" y="834574"/>
            <a:ext cx="2422442" cy="1813841"/>
          </a:xfrm>
          <a:prstGeom prst="rect">
            <a:avLst/>
          </a:prstGeom>
          <a:noFill/>
          <a:ln w="1270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4" name="Picture 4" descr="C:\Users\horka\AppData\Local\Temp\ID-10011393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64528"/>
            <a:ext cx="2780446" cy="2224357"/>
          </a:xfrm>
          <a:prstGeom prst="rect">
            <a:avLst/>
          </a:prstGeom>
          <a:noFill/>
          <a:ln w="1270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0" r="16274"/>
          <a:stretch/>
        </p:blipFill>
        <p:spPr bwMode="auto">
          <a:xfrm>
            <a:off x="389500" y="2276872"/>
            <a:ext cx="2054126" cy="3095625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649908"/>
            <a:ext cx="3227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 knihovně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60" b="17329"/>
          <a:stretch/>
        </p:blipFill>
        <p:spPr bwMode="auto">
          <a:xfrm>
            <a:off x="2825917" y="2797140"/>
            <a:ext cx="3095625" cy="2055088"/>
          </a:xfrm>
          <a:prstGeom prst="rect">
            <a:avLst/>
          </a:prstGeom>
          <a:noFill/>
          <a:ln w="1270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23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12" b="15825"/>
          <a:stretch/>
        </p:blipFill>
        <p:spPr bwMode="auto">
          <a:xfrm>
            <a:off x="2952750" y="548680"/>
            <a:ext cx="3095625" cy="2094614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76051"/>
            <a:ext cx="2088232" cy="2088232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92696"/>
            <a:ext cx="2087872" cy="2087872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96" t="24755" r="29048" b="23724"/>
          <a:stretch/>
        </p:blipFill>
        <p:spPr bwMode="auto">
          <a:xfrm>
            <a:off x="3419872" y="2976051"/>
            <a:ext cx="1456661" cy="1594884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45" b="16528"/>
          <a:stretch/>
        </p:blipFill>
        <p:spPr bwMode="auto">
          <a:xfrm>
            <a:off x="5436096" y="3429000"/>
            <a:ext cx="3095625" cy="205014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7544" y="708821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Na nádraží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510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Ve škole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09" b="7998"/>
          <a:stretch/>
        </p:blipFill>
        <p:spPr bwMode="auto">
          <a:xfrm>
            <a:off x="5580112" y="1021378"/>
            <a:ext cx="1763836" cy="1488558"/>
          </a:xfrm>
          <a:prstGeom prst="rect">
            <a:avLst/>
          </a:prstGeom>
          <a:noFill/>
          <a:ln w="28575">
            <a:solidFill>
              <a:srgbClr val="64278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20688"/>
            <a:ext cx="2468070" cy="2468070"/>
          </a:xfrm>
          <a:prstGeom prst="rect">
            <a:avLst/>
          </a:prstGeom>
          <a:noFill/>
          <a:ln w="28575">
            <a:solidFill>
              <a:srgbClr val="64278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11" b="16513"/>
          <a:stretch/>
        </p:blipFill>
        <p:spPr bwMode="auto">
          <a:xfrm>
            <a:off x="1079612" y="3501008"/>
            <a:ext cx="3095625" cy="2073349"/>
          </a:xfrm>
          <a:prstGeom prst="rect">
            <a:avLst/>
          </a:prstGeom>
          <a:noFill/>
          <a:ln w="28575">
            <a:solidFill>
              <a:srgbClr val="64278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" t="27504" r="3631" b="14107"/>
          <a:stretch/>
        </p:blipFill>
        <p:spPr bwMode="auto">
          <a:xfrm>
            <a:off x="5256747" y="3088758"/>
            <a:ext cx="2870790" cy="1807535"/>
          </a:xfrm>
          <a:prstGeom prst="rect">
            <a:avLst/>
          </a:prstGeom>
          <a:noFill/>
          <a:ln w="28575">
            <a:solidFill>
              <a:srgbClr val="64278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85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56" y="126876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Otázky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7790" y="3556266"/>
            <a:ext cx="2610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Námět k diskuzi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7790" y="4040197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Vyjmenujte povolání, u kterých si myslíte, že není potřeba využívat počítač.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772816"/>
            <a:ext cx="77048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Ve kterých oborech lidské činnosti se setkáváme s počítačem?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Vyjmenujte povolání, která jste viděli v prezentaci</a:t>
            </a:r>
            <a:r>
              <a:rPr lang="cs-CZ" dirty="0" smtClean="0">
                <a:latin typeface="Comic Sans MS" pitchFamily="66" charset="0"/>
              </a:rPr>
              <a:t>. 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Popiš, jak jim počítač usnadňuje práci. </a:t>
            </a:r>
          </a:p>
        </p:txBody>
      </p:sp>
    </p:spTree>
    <p:extLst>
      <p:ext uri="{BB962C8B-B14F-4D97-AF65-F5344CB8AC3E}">
        <p14:creationId xmlns:p14="http://schemas.microsoft.com/office/powerpoint/2010/main" val="380403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086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828378"/>
            <a:ext cx="1690335" cy="3046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15000"/>
              </a:lnSpc>
            </a:pP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Microsoft Office Clipart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8491" y="1268760"/>
            <a:ext cx="647374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Webový prohlížeč - Wikipedie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[cit. 24.3.2013]. Dostupný na WWW: http://cs.wikipedia.org/wiki/Soubor:UNIVAC-I-BRL61-0977.jpg#filelinks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30844" y="1844824"/>
            <a:ext cx="74375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DAVID.MONNIAUX.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Webový prohlížeč - Wikipedie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[cit. 24.3.2013]. Dostupný na WWW: Soubor:Arts et Metiers Pascaline dsc03869.jpg 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8491" y="2396949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NIROTS. </a:t>
            </a:r>
            <a:r>
              <a:rPr lang="en-US" sz="1200" i="1" dirty="0">
                <a:latin typeface="Times New Roman" pitchFamily="18" charset="0"/>
                <a:cs typeface="Times New Roman" pitchFamily="18" charset="0"/>
              </a:rPr>
              <a:t>Book, Apple And Tablet Stock Image - Royalty Free Image ID 100113937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 [online]. [cit. 24.3.2013]. </a:t>
            </a:r>
            <a:r>
              <a:rPr lang="en-US" sz="1200" dirty="0" err="1"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200" dirty="0" err="1"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 WWW: http://www.freedigitalphotos.net/images/Telecommuncations_g177-Book_Apple_And_Tablet_p113937.html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467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584</TotalTime>
  <Words>306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horka</dc:creator>
  <cp:lastModifiedBy>horka</cp:lastModifiedBy>
  <cp:revision>54</cp:revision>
  <dcterms:created xsi:type="dcterms:W3CDTF">2013-03-15T16:18:22Z</dcterms:created>
  <dcterms:modified xsi:type="dcterms:W3CDTF">2013-03-29T14:32:10Z</dcterms:modified>
</cp:coreProperties>
</file>