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44" r:id="rId2"/>
  </p:sldMasterIdLst>
  <p:sldIdLst>
    <p:sldId id="257" r:id="rId3"/>
    <p:sldId id="275" r:id="rId4"/>
    <p:sldId id="303" r:id="rId5"/>
    <p:sldId id="319" r:id="rId6"/>
    <p:sldId id="320" r:id="rId7"/>
    <p:sldId id="323" r:id="rId8"/>
    <p:sldId id="324" r:id="rId9"/>
    <p:sldId id="326" r:id="rId10"/>
    <p:sldId id="325" r:id="rId11"/>
    <p:sldId id="327" r:id="rId12"/>
    <p:sldId id="328" r:id="rId13"/>
    <p:sldId id="329" r:id="rId14"/>
    <p:sldId id="330" r:id="rId15"/>
    <p:sldId id="331" r:id="rId16"/>
    <p:sldId id="332" r:id="rId17"/>
    <p:sldId id="333" r:id="rId18"/>
    <p:sldId id="334" r:id="rId19"/>
    <p:sldId id="335" r:id="rId20"/>
    <p:sldId id="336" r:id="rId21"/>
    <p:sldId id="337" r:id="rId22"/>
    <p:sldId id="338" r:id="rId23"/>
    <p:sldId id="339" r:id="rId24"/>
    <p:sldId id="340" r:id="rId25"/>
    <p:sldId id="341" r:id="rId26"/>
    <p:sldId id="272" r:id="rId27"/>
    <p:sldId id="273" r:id="rId28"/>
    <p:sldId id="293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11A24-8347-4A1A-9C56-DB83ACFB06C4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0B3C-5B26-4075-BAC9-AD0646A76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40910-E26B-4A48-985F-664576CEE69E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675-406A-4BB1-B892-60CCAEC31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A4A5C-FD2A-4952-935A-2FFB96FEB17F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491C1-FC67-4DB2-B935-565639E7B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F3BC4-1675-4D50-8237-47C8BD6E77D4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69624-E8C8-4523-9399-72FA75576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51ABC-58B7-461C-99D6-28125D79BBB4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E597E-1656-452F-A2EE-E308C436B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76C90-F230-40AA-80B8-9AF4C4D25007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FCD20-9224-4761-A18A-1AF8C8347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D019A-1F0B-489D-9901-AD41260C879D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1AAC3-C4AE-413C-9B82-71638AACB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C667D-8C98-426E-BB9B-9869329C7AE7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4ECE1-CDDC-463E-A7F0-12901F82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94F2-E326-474E-B1CF-430AB0D2AFEB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3705C-B499-4848-9CFE-0F15B785B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B3F6-1CF9-4964-8F15-BF141671D63E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BDC1-D772-4B00-A592-36B10A07D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68711-B9AC-46C2-A7E3-D899E23936BB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ED0E9-6F9B-4AB7-BA0B-9B656FE33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F5F11A24-8347-4A1A-9C56-DB83ACFB06C4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76760B3C-5B26-4075-BAC9-AD0646A766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A40910-E26B-4A48-985F-664576CEE69E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FA8675-406A-4BB1-B892-60CCAEC312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FA4A5C-FD2A-4952-935A-2FFB96FEB17F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3491C1-FC67-4DB2-B935-565639E7B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7F3BC4-1675-4D50-8237-47C8BD6E77D4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069624-E8C8-4523-9399-72FA75576F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E51ABC-58B7-461C-99D6-28125D79BBB4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8E597E-1656-452F-A2EE-E308C436B6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76C90-F230-40AA-80B8-9AF4C4D25007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3FCD20-9224-4761-A18A-1AF8C8347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9D019A-1F0B-489D-9901-AD41260C879D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A1AAC3-C4AE-413C-9B82-71638AACB4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6C667D-8C98-426E-BB9B-9869329C7AE7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54ECE1-CDDC-463E-A7F0-12901F8225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7E94F2-E326-474E-B1CF-430AB0D2AFEB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3705C-B499-4848-9CFE-0F15B785B6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56B3F6-1CF9-4964-8F15-BF141671D63E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4BDC1-D772-4B00-A592-36B10A07D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368711-B9AC-46C2-A7E3-D899E23936BB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7ED0E9-6F9B-4AB7-BA0B-9B656FE332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E7A842-157F-41B8-8F59-376D0AEA8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 smtClean="0"/>
              <a:pPr>
                <a:defRPr/>
              </a:pPr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8E7A842-157F-41B8-8F59-376D0AEA81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600" b="1" dirty="0" smtClean="0">
                <a:latin typeface="Calibri" pitchFamily="34" charset="0"/>
              </a:rPr>
              <a:t>VY_32_INOVACE_19_17_Průmyslová revoluce</a:t>
            </a: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600" b="1" dirty="0" smtClean="0">
                <a:latin typeface="Calibri" pitchFamily="34" charset="0"/>
              </a:rPr>
              <a:t>Dějepis/Dějepis/Napoleonské války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ilustrativní </a:t>
            </a:r>
            <a:r>
              <a:rPr lang="cs-CZ" sz="1600" b="1" dirty="0">
                <a:latin typeface="Calibri" pitchFamily="34" charset="0"/>
              </a:rPr>
              <a:t>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 smtClean="0">
                <a:latin typeface="Calibri" pitchFamily="34" charset="0"/>
              </a:rPr>
              <a:t>Seznámení  vývojem vědy a techniky na pomezí 18. a 19. </a:t>
            </a:r>
            <a:r>
              <a:rPr lang="cs-CZ" sz="1600" smtClean="0">
                <a:latin typeface="Calibri" pitchFamily="34" charset="0"/>
              </a:rPr>
              <a:t>století. </a:t>
            </a:r>
            <a:r>
              <a:rPr lang="cs-CZ" sz="1600" dirty="0" smtClean="0">
                <a:latin typeface="Calibri" pitchFamily="34" charset="0"/>
              </a:rPr>
              <a:t>Materiál slouží jako ilustrativní průvodce výkladu zvyšující jeho přínos.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23. ledna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b="1" dirty="0" smtClean="0">
                <a:latin typeface="Calibri" pitchFamily="34" charset="0"/>
              </a:rPr>
              <a:t>23.1 2013</a:t>
            </a:r>
            <a:r>
              <a:rPr lang="cs-CZ" sz="1400" dirty="0" smtClean="0">
                <a:latin typeface="Calibri" pitchFamily="34" charset="0"/>
              </a:rPr>
              <a:t>                         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cap="small" dirty="0" smtClean="0">
                <a:latin typeface="Candara" pitchFamily="34" charset="0"/>
              </a:rPr>
              <a:t>Průmyslová revoluce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2060848"/>
            <a:ext cx="4211960" cy="1752600"/>
          </a:xfrm>
        </p:spPr>
        <p:txBody>
          <a:bodyPr/>
          <a:lstStyle/>
          <a:p>
            <a:r>
              <a:rPr lang="cs-CZ" dirty="0" smtClean="0"/>
              <a:t>Ilustrativní průvodce </a:t>
            </a:r>
          </a:p>
          <a:p>
            <a:endParaRPr lang="cs-CZ" dirty="0" smtClean="0"/>
          </a:p>
          <a:p>
            <a:r>
              <a:rPr lang="cs-CZ" dirty="0" smtClean="0"/>
              <a:t>Změnami ve vědě a technice 18. a 19. století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Heinrich </a:t>
            </a:r>
            <a:r>
              <a:rPr lang="cs-CZ" dirty="0" err="1" smtClean="0"/>
              <a:t>Schleimann</a:t>
            </a: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Objevitel </a:t>
            </a:r>
            <a:r>
              <a:rPr lang="cs-CZ" dirty="0" err="1" smtClean="0"/>
              <a:t>Tróje</a:t>
            </a:r>
            <a:endParaRPr lang="cs-CZ" dirty="0"/>
          </a:p>
        </p:txBody>
      </p:sp>
      <p:pic>
        <p:nvPicPr>
          <p:cNvPr id="1026" name="Picture 2" descr="File:Heinrich Schlieman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40100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-9939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Pozůstatky </a:t>
            </a:r>
            <a:r>
              <a:rPr lang="cs-CZ" sz="2800" dirty="0" err="1" smtClean="0"/>
              <a:t>Tróje</a:t>
            </a:r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>
              <a:latin typeface="Candara" pitchFamily="34" charset="0"/>
            </a:endParaRP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2" name="Picture 4" descr="File:Hisarlik, Tro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430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109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Dmitrij</a:t>
            </a:r>
            <a:r>
              <a:rPr lang="cs-CZ" dirty="0" smtClean="0"/>
              <a:t> </a:t>
            </a:r>
            <a:r>
              <a:rPr lang="cs-CZ" dirty="0" err="1" smtClean="0"/>
              <a:t>Ivanovič</a:t>
            </a:r>
            <a:r>
              <a:rPr lang="cs-CZ" dirty="0" smtClean="0"/>
              <a:t> Mendělejev</a:t>
            </a: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tvůrce periodické tabulky prvků</a:t>
            </a:r>
            <a:endParaRPr lang="cs-CZ" dirty="0"/>
          </a:p>
        </p:txBody>
      </p:sp>
      <p:pic>
        <p:nvPicPr>
          <p:cNvPr id="3074" name="Picture 2" descr="File:Dmitri Mendelee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88" y="1412776"/>
            <a:ext cx="4480240" cy="395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9191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Gregor Mendel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716016" y="4149080"/>
            <a:ext cx="3528392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objevitel principů dědičnosti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" name="Picture 2" descr="File:Mendel Gregor 1822-188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980728"/>
            <a:ext cx="4277494" cy="5104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458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Luigi</a:t>
            </a:r>
            <a:r>
              <a:rPr lang="cs-CZ" dirty="0" smtClean="0"/>
              <a:t> </a:t>
            </a:r>
            <a:r>
              <a:rPr lang="cs-CZ" dirty="0" err="1" smtClean="0"/>
              <a:t>Galvani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716016" y="4149080"/>
            <a:ext cx="3528392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pokusy s elektřinou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06" name="Picture 2" descr="File:Luigi Galvani oil-painting (CardioNetworks ECGpedia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71480"/>
            <a:ext cx="4173684" cy="57388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39775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7576" y="219075"/>
            <a:ext cx="7024744" cy="1143000"/>
          </a:xfrm>
        </p:spPr>
        <p:txBody>
          <a:bodyPr/>
          <a:lstStyle/>
          <a:p>
            <a:r>
              <a:rPr lang="cs-CZ" dirty="0" err="1" smtClean="0"/>
              <a:t>Galvaniho</a:t>
            </a:r>
            <a:r>
              <a:rPr lang="cs-CZ" dirty="0" smtClean="0"/>
              <a:t> pokus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275856" y="1268760"/>
            <a:ext cx="6777317" cy="3508977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se žabími stehýnky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File:Esp-galvani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35781"/>
            <a:ext cx="7056784" cy="5220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172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André-Marie Ampére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716016" y="4149080"/>
            <a:ext cx="3528392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zkoumá elektromagnetismus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File:Andre-Marie Ampe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40" y="790575"/>
            <a:ext cx="4432662" cy="518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307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Alessandro Volta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716016" y="4149080"/>
            <a:ext cx="3528392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zkoumá elektřinu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File:Alessandro Volta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38" y="692696"/>
            <a:ext cx="4416828" cy="543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270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Voltův sloup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716016" y="4149080"/>
            <a:ext cx="3528392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první baterie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 descr="File:NMAH DC - IMG 88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1130" y="199715"/>
            <a:ext cx="3153817" cy="6469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712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James </a:t>
            </a:r>
            <a:r>
              <a:rPr lang="cs-CZ" dirty="0" err="1" smtClean="0"/>
              <a:t>Cook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716016" y="4149080"/>
            <a:ext cx="3528392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Mořeplavec, objevitel Nového Zélandu a Havaje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File:Captainjamescookportra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45720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696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err="1" smtClean="0"/>
              <a:t>Endeavour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468929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loď Jamese </a:t>
            </a:r>
            <a:r>
              <a:rPr lang="cs-CZ" sz="1800" dirty="0" err="1" smtClean="0">
                <a:latin typeface="Candara" pitchFamily="34" charset="0"/>
              </a:rPr>
              <a:t>Cooka</a:t>
            </a:r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 descr="File:Endeavour, Bayldon, Francis J. 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81436"/>
            <a:ext cx="6768752" cy="507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198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err="1" smtClean="0"/>
              <a:t>Cookova</a:t>
            </a:r>
            <a:r>
              <a:rPr lang="cs-CZ" dirty="0" smtClean="0"/>
              <a:t> smrt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468929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File:Zoffany Death of Captain Coo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55231"/>
            <a:ext cx="6963551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04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Spřádací stroj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468929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File:Bradford Industrial Museum 09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09357"/>
            <a:ext cx="7115944" cy="533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821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err="1" smtClean="0"/>
              <a:t>Lombe´s</a:t>
            </a:r>
            <a:r>
              <a:rPr lang="cs-CZ" dirty="0" smtClean="0"/>
              <a:t> </a:t>
            </a:r>
            <a:r>
              <a:rPr lang="cs-CZ" dirty="0" err="1" smtClean="0"/>
              <a:t>Mill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779912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první továrna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 descr="File:Silk Mill by Derwe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7498342" cy="500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8927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První parní stroj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779912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zkonstruovaný T. </a:t>
            </a:r>
            <a:r>
              <a:rPr lang="cs-CZ" sz="1800" dirty="0" err="1" smtClean="0">
                <a:latin typeface="Candara" pitchFamily="34" charset="0"/>
              </a:rPr>
              <a:t>Newcomenem</a:t>
            </a:r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6" name="Picture 2" descr="File:Newcomen Figui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0050" y="1638939"/>
            <a:ext cx="5165899" cy="522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100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James Watt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716016" y="4149080"/>
            <a:ext cx="3528392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konstruktér vylepšeného parního stroje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194" name="Picture 2" descr="File:James Wat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22648"/>
            <a:ext cx="3333750" cy="461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516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moderní parní stroj</a:t>
            </a: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18" name="Picture 2" descr="File:Ventildampfmaschine 186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76200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37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parní lokomotiva </a:t>
            </a:r>
            <a:r>
              <a:rPr lang="cs-CZ" dirty="0" err="1" smtClean="0"/>
              <a:t>Rocket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779912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zkonstruovaná T. </a:t>
            </a:r>
            <a:r>
              <a:rPr lang="cs-CZ" sz="1800" dirty="0" err="1" smtClean="0">
                <a:latin typeface="Candara" pitchFamily="34" charset="0"/>
              </a:rPr>
              <a:t>Stephensonem</a:t>
            </a:r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266" name="Picture 2" descr="File:Stephenson's Rocket draw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03387"/>
            <a:ext cx="6336704" cy="442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448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parník </a:t>
            </a:r>
            <a:r>
              <a:rPr lang="cs-CZ" dirty="0" err="1" smtClean="0"/>
              <a:t>Clermont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779912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první paroloď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290" name="Picture 2" descr="File:Clermont (steamboat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182" y="2344810"/>
            <a:ext cx="8222274" cy="398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544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parník </a:t>
            </a:r>
            <a:r>
              <a:rPr lang="cs-CZ" dirty="0" err="1" smtClean="0"/>
              <a:t>Savannah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779912" y="1340768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první parník, který přeplul Atlantik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3314" name="Picture 2" descr="File:SS Savanna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33575"/>
            <a:ext cx="6858000" cy="492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12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souboj lodí </a:t>
            </a:r>
            <a:r>
              <a:rPr lang="cs-CZ" dirty="0" err="1" smtClean="0"/>
              <a:t>Alecto</a:t>
            </a:r>
            <a:r>
              <a:rPr lang="cs-CZ" dirty="0" smtClean="0"/>
              <a:t> a </a:t>
            </a:r>
            <a:r>
              <a:rPr lang="cs-CZ" dirty="0" err="1" smtClean="0"/>
              <a:t>Rattler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834796" y="1412776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rozhodl o větší  vhodnosti lodního šroubu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4338" name="Picture 2" descr="File:Alecto and Rattl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77364"/>
            <a:ext cx="7488832" cy="470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645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most přes řeku </a:t>
            </a:r>
            <a:r>
              <a:rPr lang="cs-CZ" dirty="0" err="1" smtClean="0"/>
              <a:t>Severn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3834796" y="1412776"/>
            <a:ext cx="4464496" cy="115212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>
                <a:latin typeface="Candara" pitchFamily="34" charset="0"/>
              </a:rPr>
              <a:t>odstartoval masivní používání oceli</a:t>
            </a:r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5362" name="Picture 2" descr="File:Iron Brid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10780"/>
            <a:ext cx="6768752" cy="507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436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cap="small" dirty="0" smtClean="0"/>
              <a:t>Hroch</a:t>
            </a:r>
            <a:r>
              <a:rPr lang="cs-CZ" sz="1500" dirty="0" smtClean="0"/>
              <a:t>, Miroslav: </a:t>
            </a:r>
            <a:r>
              <a:rPr lang="cs-CZ" sz="1500" i="1" dirty="0" smtClean="0"/>
              <a:t>Dějiny  novověku.</a:t>
            </a:r>
            <a:r>
              <a:rPr lang="cs-CZ" sz="1500" dirty="0" smtClean="0"/>
              <a:t> Praha : Práce 2001. ISBN  80-208-0367-X.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2012-01-12</a:t>
            </a:r>
            <a:r>
              <a:rPr lang="en-US" sz="1400" dirty="0" smtClean="0"/>
              <a:t>]</a:t>
            </a:r>
            <a:r>
              <a:rPr lang="cs-CZ" sz="1400" dirty="0" smtClean="0"/>
              <a:t> dostupné na WWW viz. tabulka</a:t>
            </a: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5201248"/>
              </p:ext>
            </p:extLst>
          </p:nvPr>
        </p:nvGraphicFramePr>
        <p:xfrm>
          <a:off x="285720" y="142852"/>
          <a:ext cx="8715436" cy="67512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File:Heinrich_Schliemann.jpg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File:Hisarlik</a:t>
                      </a:r>
                      <a:r>
                        <a:rPr lang="cs-CZ" sz="1200" dirty="0" smtClean="0"/>
                        <a:t>,_</a:t>
                      </a:r>
                      <a:r>
                        <a:rPr lang="cs-CZ" sz="1200" dirty="0" err="1" smtClean="0"/>
                        <a:t>Troy.jpg?uselang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File:Dmitri_Mendeleev.jpg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&lt;http://commons.wikimedia.org/wiki/File:Mendel_Gregor_1822-1884.jpg&gt;</a:t>
                      </a:r>
                      <a:endParaRPr lang="cs-CZ" sz="1200" dirty="0"/>
                    </a:p>
                  </a:txBody>
                  <a:tcPr/>
                </a:tc>
              </a:tr>
              <a:tr h="32133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File:Luigi_Galvani_oil-painting</a:t>
                      </a:r>
                      <a:r>
                        <a:rPr lang="cs-CZ" sz="1200" dirty="0" smtClean="0"/>
                        <a:t>_(</a:t>
                      </a:r>
                      <a:r>
                        <a:rPr lang="cs-CZ" sz="1200" dirty="0" err="1" smtClean="0"/>
                        <a:t>CardioNetworks_ECGpedia</a:t>
                      </a:r>
                      <a:r>
                        <a:rPr lang="cs-CZ" sz="1200" dirty="0" smtClean="0"/>
                        <a:t>).</a:t>
                      </a:r>
                      <a:r>
                        <a:rPr lang="cs-CZ" sz="1200" dirty="0" err="1" smtClean="0"/>
                        <a:t>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File:Esp-galvani.gif?uselang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File:Andre-Marie_Ampere.jpg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</a:t>
                      </a:r>
                      <a:r>
                        <a:rPr lang="cs-CZ" sz="1200" dirty="0" err="1" smtClean="0"/>
                        <a:t>wikipedia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commons</a:t>
                      </a:r>
                      <a:r>
                        <a:rPr lang="cs-CZ" sz="1200" dirty="0" smtClean="0"/>
                        <a:t>/5/52/Alessandro_Volta.jpeg&gt;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File:VoltaBattery.JPG?uselang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File:Captainjamescookportrait.jpg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File:Endeavour</a:t>
                      </a:r>
                      <a:r>
                        <a:rPr lang="cs-CZ" sz="1200" dirty="0" smtClean="0"/>
                        <a:t>,_Bayldon,_Francis_J._B.jpg&gt;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File:Zoffany_Death_of_Captain_Cook.jpg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&lt;http://commons.wikimedia.org/wiki/File:Bradford_Industrial_Museum_096.jpg&gt;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24039156"/>
              </p:ext>
            </p:extLst>
          </p:nvPr>
        </p:nvGraphicFramePr>
        <p:xfrm>
          <a:off x="214282" y="214289"/>
          <a:ext cx="8715436" cy="48018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File:Silk_Mill_by_Derwent.jpg</a:t>
                      </a:r>
                      <a:r>
                        <a:rPr lang="cs-CZ" sz="1200" dirty="0" smtClean="0"/>
                        <a:t>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File:Newcomen_Figuier.jpg?uselang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File:James_Watt.jpg</a:t>
                      </a:r>
                      <a:r>
                        <a:rPr lang="cs-CZ" sz="1200" dirty="0" smtClean="0"/>
                        <a:t>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&lt;http://commons.wikimedia.org/wiki/File:Ventildampfmaschine_1867.jpg&gt;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&lt;http://commons.wikimedia.org/wiki/File:Stephenson%27s_Rocket_drawing.jpg&gt;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File:Clermont</a:t>
                      </a:r>
                      <a:r>
                        <a:rPr lang="cs-CZ" sz="1200" dirty="0" smtClean="0"/>
                        <a:t>_(</a:t>
                      </a:r>
                      <a:r>
                        <a:rPr lang="cs-CZ" sz="1200" dirty="0" err="1" smtClean="0"/>
                        <a:t>steamboat</a:t>
                      </a:r>
                      <a:r>
                        <a:rPr lang="cs-CZ" sz="1200" dirty="0" smtClean="0"/>
                        <a:t>).</a:t>
                      </a:r>
                      <a:r>
                        <a:rPr lang="cs-CZ" sz="1200" dirty="0" err="1" smtClean="0"/>
                        <a:t>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File:SS_Savannah.jpg</a:t>
                      </a:r>
                      <a:r>
                        <a:rPr lang="cs-CZ" sz="1200" dirty="0" smtClean="0"/>
                        <a:t>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File:Alecto_and_Rattler.jpg?uselang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File:Iron_Bridge.JPG</a:t>
                      </a:r>
                      <a:r>
                        <a:rPr lang="cs-CZ" sz="1200" dirty="0" smtClean="0"/>
                        <a:t>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847</TotalTime>
  <Words>391</Words>
  <Application>Microsoft Office PowerPoint</Application>
  <PresentationFormat>Předvádění na obrazovce (4:3)</PresentationFormat>
  <Paragraphs>152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sady Office</vt:lpstr>
      <vt:lpstr>Austin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Průmyslová revoluce</vt:lpstr>
      <vt:lpstr>Heinrich Schleimann</vt:lpstr>
      <vt:lpstr>Pozůstatky Tróje</vt:lpstr>
      <vt:lpstr>Dmitrij Ivanovič Mendělejev</vt:lpstr>
      <vt:lpstr>Gregor Mendel</vt:lpstr>
      <vt:lpstr>Luigi Galvani</vt:lpstr>
      <vt:lpstr>Galvaniho pokus</vt:lpstr>
      <vt:lpstr>André-Marie Ampére</vt:lpstr>
      <vt:lpstr>Alessandro Volta</vt:lpstr>
      <vt:lpstr>Voltův sloup</vt:lpstr>
      <vt:lpstr>James Cook</vt:lpstr>
      <vt:lpstr>Endeavour</vt:lpstr>
      <vt:lpstr>Cookova smrt</vt:lpstr>
      <vt:lpstr>Spřádací stroj</vt:lpstr>
      <vt:lpstr>Lombe´s Mill</vt:lpstr>
      <vt:lpstr>První parní stroj</vt:lpstr>
      <vt:lpstr>James Watt</vt:lpstr>
      <vt:lpstr>moderní parní stroj</vt:lpstr>
      <vt:lpstr>parní lokomotiva Rocket</vt:lpstr>
      <vt:lpstr>parník Clermont</vt:lpstr>
      <vt:lpstr>parník Savannah</vt:lpstr>
      <vt:lpstr>souboj lodí Alecto a Rattler</vt:lpstr>
      <vt:lpstr>most přes řeku Severn</vt:lpstr>
      <vt:lpstr>Zdroje a obrázky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103</cp:revision>
  <dcterms:created xsi:type="dcterms:W3CDTF">2012-02-01T08:51:03Z</dcterms:created>
  <dcterms:modified xsi:type="dcterms:W3CDTF">2013-03-30T16:44:56Z</dcterms:modified>
</cp:coreProperties>
</file>