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sldIdLst>
    <p:sldId id="257" r:id="rId3"/>
    <p:sldId id="275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272" r:id="rId27"/>
    <p:sldId id="273" r:id="rId28"/>
    <p:sldId id="293" r:id="rId2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11A24-8347-4A1A-9C56-DB83ACFB06C4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60B3C-5B26-4075-BAC9-AD0646A766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40910-E26B-4A48-985F-664576CEE69E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8675-406A-4BB1-B892-60CCAEC31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A4A5C-FD2A-4952-935A-2FFB96FEB17F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491C1-FC67-4DB2-B935-565639E7BC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F3BC4-1675-4D50-8237-47C8BD6E77D4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69624-E8C8-4523-9399-72FA75576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51ABC-58B7-461C-99D6-28125D79BBB4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E597E-1656-452F-A2EE-E308C436B6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76C90-F230-40AA-80B8-9AF4C4D25007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FCD20-9224-4761-A18A-1AF8C8347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D019A-1F0B-489D-9901-AD41260C879D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1AAC3-C4AE-413C-9B82-71638AACB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C667D-8C98-426E-BB9B-9869329C7AE7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4ECE1-CDDC-463E-A7F0-12901F822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E94F2-E326-474E-B1CF-430AB0D2AFEB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3705C-B499-4848-9CFE-0F15B785B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6B3F6-1CF9-4964-8F15-BF141671D63E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4BDC1-D772-4B00-A592-36B10A07D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68711-B9AC-46C2-A7E3-D899E23936BB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ED0E9-6F9B-4AB7-BA0B-9B656FE33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F11A24-8347-4A1A-9C56-DB83ACFB06C4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6760B3C-5B26-4075-BAC9-AD0646A7664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A40910-E26B-4A48-985F-664576CEE69E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9FA8675-406A-4BB1-B892-60CCAEC312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2FA4A5C-FD2A-4952-935A-2FFB96FEB17F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3491C1-FC67-4DB2-B935-565639E7BC5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D7F3BC4-1675-4D50-8237-47C8BD6E77D4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4069624-E8C8-4523-9399-72FA75576FC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0E51ABC-58B7-461C-99D6-28125D79BBB4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E8E597E-1656-452F-A2EE-E308C436B6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5876C90-F230-40AA-80B8-9AF4C4D25007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3FCD20-9224-4761-A18A-1AF8C83478F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E9D019A-1F0B-489D-9901-AD41260C879D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1A1AAC3-C4AE-413C-9B82-71638AACB4C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E6C667D-8C98-426E-BB9B-9869329C7AE7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B54ECE1-CDDC-463E-A7F0-12901F8225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47E94F2-E326-474E-B1CF-430AB0D2AFEB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8C3705C-B499-4848-9CFE-0F15B785B6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56B3F6-1CF9-4964-8F15-BF141671D63E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B4BDC1-D772-4B00-A592-36B10A07D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6368711-B9AC-46C2-A7E3-D899E23936BB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7ED0E9-6F9B-4AB7-BA0B-9B656FE332E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528002-7A92-4556-8116-170559C4B9E8}" type="datetimeFigureOut">
              <a:rPr lang="cs-CZ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E7A842-157F-41B8-8F59-376D0AEA8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06528002-7A92-4556-8116-170559C4B9E8}" type="datetimeFigureOut">
              <a:rPr lang="cs-CZ" smtClean="0"/>
              <a:pPr>
                <a:defRPr/>
              </a:pPr>
              <a:t>25.3.2013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78E7A842-157F-41B8-8F59-376D0AEA81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DUM: </a:t>
            </a:r>
            <a:r>
              <a:rPr lang="cs-CZ" sz="1600" b="1" dirty="0" smtClean="0">
                <a:latin typeface="Calibri" pitchFamily="34" charset="0"/>
              </a:rPr>
              <a:t>VY_32_INOVACE_20_17_Občanská válka v USA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Číslo skupiny: </a:t>
            </a:r>
            <a:r>
              <a:rPr lang="cs-CZ" sz="1700" b="1" dirty="0"/>
              <a:t>1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Autor: </a:t>
            </a:r>
            <a:r>
              <a:rPr lang="cs-CZ" sz="1600" b="1" dirty="0">
                <a:latin typeface="Calibri" pitchFamily="34" charset="0"/>
              </a:rPr>
              <a:t>Radomír Krejčí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Vzdělávací obor/Předmět/Téma: </a:t>
            </a:r>
            <a:r>
              <a:rPr lang="cs-CZ" sz="1600" b="1" dirty="0" smtClean="0">
                <a:latin typeface="Calibri" pitchFamily="34" charset="0"/>
              </a:rPr>
              <a:t>Dějepis/Dějepis/Občanská válka v USA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ilustrativní </a:t>
            </a:r>
            <a:r>
              <a:rPr lang="cs-CZ" sz="1600" b="1" dirty="0">
                <a:latin typeface="Calibri" pitchFamily="34" charset="0"/>
              </a:rPr>
              <a:t>prezentace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</a:t>
            </a:r>
            <a:r>
              <a:rPr lang="cs-CZ" sz="1700" b="1" dirty="0" smtClean="0"/>
              <a:t>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</a:t>
            </a:r>
            <a:r>
              <a:rPr lang="cs-CZ" sz="1600" dirty="0" smtClean="0">
                <a:latin typeface="Calibri" pitchFamily="34" charset="0"/>
              </a:rPr>
              <a:t>Seznámení  </a:t>
            </a:r>
            <a:r>
              <a:rPr lang="cs-CZ" sz="1600" dirty="0" smtClean="0">
                <a:latin typeface="Calibri" pitchFamily="34" charset="0"/>
              </a:rPr>
              <a:t>s občanskou válkou v USA. </a:t>
            </a:r>
            <a:r>
              <a:rPr lang="cs-CZ" sz="1600" dirty="0" smtClean="0">
                <a:latin typeface="Calibri" pitchFamily="34" charset="0"/>
              </a:rPr>
              <a:t>Materiál slouží jako ilustrativní průvodce výkladu zvyšující jeho přínos.</a:t>
            </a:r>
            <a:r>
              <a:rPr lang="cs-CZ" sz="17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</a:t>
            </a:r>
            <a:r>
              <a:rPr lang="cs-CZ" sz="1700" dirty="0" smtClean="0"/>
              <a:t>27. </a:t>
            </a:r>
            <a:r>
              <a:rPr lang="cs-CZ" sz="1700" dirty="0" smtClean="0"/>
              <a:t>března</a:t>
            </a:r>
            <a:r>
              <a:rPr lang="cs-CZ" sz="1700" dirty="0" smtClean="0"/>
              <a:t> </a:t>
            </a:r>
            <a:r>
              <a:rPr lang="cs-CZ" sz="1700" dirty="0" smtClean="0"/>
              <a:t>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None/>
              <a:defRPr/>
            </a:pPr>
            <a:r>
              <a:rPr lang="cs-CZ" sz="1400" dirty="0" smtClean="0"/>
              <a:t>Datum:	</a:t>
            </a:r>
            <a:r>
              <a:rPr lang="cs-CZ" sz="1400" b="1" dirty="0">
                <a:latin typeface="Calibri" pitchFamily="34" charset="0"/>
              </a:rPr>
              <a:t> </a:t>
            </a:r>
            <a:r>
              <a:rPr lang="cs-CZ" sz="1400" dirty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        </a:t>
            </a:r>
            <a:r>
              <a:rPr lang="cs-CZ" sz="1400" dirty="0" smtClean="0">
                <a:latin typeface="Calibri" pitchFamily="34" charset="0"/>
              </a:rPr>
              <a:t>27.3. 2013                </a:t>
            </a:r>
            <a:r>
              <a:rPr lang="cs-CZ" sz="1400" dirty="0" smtClean="0"/>
              <a:t>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b="1" cap="small" dirty="0" smtClean="0">
                <a:latin typeface="Candara" pitchFamily="34" charset="0"/>
              </a:rPr>
              <a:t>Občanská válka v USA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00100" y="2786058"/>
            <a:ext cx="8143900" cy="1752600"/>
          </a:xfrm>
        </p:spPr>
        <p:txBody>
          <a:bodyPr/>
          <a:lstStyle/>
          <a:p>
            <a:r>
              <a:rPr lang="cs-CZ" dirty="0" smtClean="0"/>
              <a:t>Ilustrativní průvodce </a:t>
            </a:r>
          </a:p>
          <a:p>
            <a:endParaRPr lang="cs-CZ" dirty="0" smtClean="0"/>
          </a:p>
          <a:p>
            <a:r>
              <a:rPr lang="cs-CZ" dirty="0" smtClean="0"/>
              <a:t>60. léty 19. století ve Spojených státech amerických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Bavlníková plantáž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5842" name="Picture 2" descr="File:Cotton gin harp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631" y="1357298"/>
            <a:ext cx="7242591" cy="5500702"/>
          </a:xfrm>
          <a:prstGeom prst="rect">
            <a:avLst/>
          </a:prstGeom>
          <a:noFill/>
        </p:spPr>
      </p:pic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zbičovaný otrok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cs-CZ" dirty="0" smtClean="0"/>
              <a:t>kolem r. 1860</a:t>
            </a:r>
            <a:endParaRPr lang="cs-CZ" dirty="0"/>
          </a:p>
        </p:txBody>
      </p:sp>
      <p:pic>
        <p:nvPicPr>
          <p:cNvPr id="63490" name="Picture 2" descr="http://upload.wikimedia.org/wikipedia/commons/5/50/Cicatrices_de_flagellation_sur_un_escla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9676"/>
            <a:ext cx="4119567" cy="6828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plakát k aukci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cs-CZ" dirty="0" smtClean="0"/>
              <a:t>z roku 1855</a:t>
            </a:r>
            <a:endParaRPr lang="cs-CZ" dirty="0"/>
          </a:p>
        </p:txBody>
      </p:sp>
      <p:pic>
        <p:nvPicPr>
          <p:cNvPr id="64514" name="Picture 2" descr="File:Sugar and Cotton Plantation Slaves Auction New Orleans March 18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101848"/>
            <a:ext cx="4357718" cy="6756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Abraham Lincoln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5538" name="Picture 2" descr="File:Abraham Lincoln head on shoulders photo portra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01469"/>
            <a:ext cx="5143536" cy="6756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vlajka konfederace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6562" name="Picture 2" descr="File:Confederate States Proposed1 1861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8577883" cy="5715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vlajka unie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r>
              <a:rPr lang="cs-CZ" dirty="0" smtClean="0"/>
              <a:t>se 34 hvězdami</a:t>
            </a:r>
            <a:endParaRPr lang="cs-CZ" dirty="0"/>
          </a:p>
        </p:txBody>
      </p:sp>
      <p:pic>
        <p:nvPicPr>
          <p:cNvPr id="67586" name="Picture 2" descr="File:US flag 34 stars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857364"/>
            <a:ext cx="8552195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území konfederace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8610" name="Picture 2" descr="File:Confederate States of America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428736"/>
            <a:ext cx="7620000" cy="4772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err="1" smtClean="0"/>
              <a:t>Jefferson</a:t>
            </a:r>
            <a:r>
              <a:rPr lang="cs-CZ" dirty="0" smtClean="0"/>
              <a:t> Davis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9634" name="Picture 2" descr="File:President-Jefferson-Dav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-14515"/>
            <a:ext cx="5429288" cy="68725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err="1" smtClean="0"/>
              <a:t>Fort</a:t>
            </a:r>
            <a:r>
              <a:rPr lang="cs-CZ" dirty="0" smtClean="0"/>
              <a:t> </a:t>
            </a:r>
            <a:r>
              <a:rPr lang="cs-CZ" dirty="0" err="1" smtClean="0"/>
              <a:t>sumter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0658" name="Picture 2" descr="File:Fort sumter 149307p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245289"/>
            <a:ext cx="8143932" cy="5612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trosky </a:t>
            </a:r>
            <a:r>
              <a:rPr lang="cs-CZ" dirty="0" err="1" smtClean="0"/>
              <a:t>Fort</a:t>
            </a:r>
            <a:r>
              <a:rPr lang="cs-CZ" dirty="0" smtClean="0"/>
              <a:t> </a:t>
            </a:r>
            <a:r>
              <a:rPr lang="cs-CZ" dirty="0" err="1" smtClean="0"/>
              <a:t>sumter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1682" name="Picture 2" descr="File:FortSumter18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6896"/>
            <a:ext cx="9144000" cy="36804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gen. Robert E. </a:t>
            </a:r>
            <a:r>
              <a:rPr lang="cs-CZ" dirty="0" err="1" smtClean="0"/>
              <a:t>Lee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r>
              <a:rPr lang="cs-CZ" dirty="0" smtClean="0"/>
              <a:t>vrchní velitel Konfederace</a:t>
            </a:r>
            <a:endParaRPr lang="cs-CZ" dirty="0"/>
          </a:p>
        </p:txBody>
      </p:sp>
      <p:pic>
        <p:nvPicPr>
          <p:cNvPr id="72706" name="Picture 2" descr="File:General Robert E. L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66077"/>
            <a:ext cx="5286380" cy="67919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gen. </a:t>
            </a:r>
            <a:r>
              <a:rPr lang="cs-CZ" dirty="0" err="1" smtClean="0"/>
              <a:t>Ulysses</a:t>
            </a:r>
            <a:r>
              <a:rPr lang="cs-CZ" dirty="0" smtClean="0"/>
              <a:t> S. Grant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r>
              <a:rPr lang="cs-CZ" dirty="0" smtClean="0"/>
              <a:t>vrchní velitel Konfederace</a:t>
            </a:r>
            <a:endParaRPr lang="cs-CZ" dirty="0"/>
          </a:p>
        </p:txBody>
      </p:sp>
      <p:pic>
        <p:nvPicPr>
          <p:cNvPr id="73730" name="Picture 2" descr="File:General Ulysses S. Grant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881997"/>
            <a:ext cx="5786446" cy="59760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smtClean="0"/>
              <a:t>zákopy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4754" name="Picture 2" descr="File:Sap Rol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8791648" cy="48244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3810000" cy="1071546"/>
          </a:xfrm>
        </p:spPr>
        <p:txBody>
          <a:bodyPr/>
          <a:lstStyle/>
          <a:p>
            <a:r>
              <a:rPr lang="cs-CZ" dirty="0" err="1" smtClean="0"/>
              <a:t>Gatlingův</a:t>
            </a:r>
            <a:r>
              <a:rPr lang="cs-CZ" dirty="0" smtClean="0"/>
              <a:t> kulomet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5778" name="Picture 2" descr="File:Gatling gun 18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152524"/>
            <a:ext cx="6181725" cy="5705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4429156" cy="1071546"/>
          </a:xfrm>
        </p:spPr>
        <p:txBody>
          <a:bodyPr/>
          <a:lstStyle/>
          <a:p>
            <a:r>
              <a:rPr lang="cs-CZ" dirty="0" smtClean="0"/>
              <a:t>obrněná loď Monitor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6802" name="Picture 2" descr="File:USSMonitor1862.2.w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79372"/>
            <a:ext cx="9144000" cy="5078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6215106" cy="1071546"/>
          </a:xfrm>
        </p:spPr>
        <p:txBody>
          <a:bodyPr/>
          <a:lstStyle/>
          <a:p>
            <a:r>
              <a:rPr lang="cs-CZ" dirty="0" smtClean="0"/>
              <a:t>střetnutí lodí monitor a </a:t>
            </a:r>
            <a:r>
              <a:rPr lang="cs-CZ" dirty="0" err="1" smtClean="0"/>
              <a:t>virginia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7826" name="Picture 2" descr="Soubor:TerrificCombatBetweenMonitor&amp;Merrimac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38587"/>
            <a:ext cx="9144000" cy="5719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6215106" cy="1071546"/>
          </a:xfrm>
        </p:spPr>
        <p:txBody>
          <a:bodyPr/>
          <a:lstStyle/>
          <a:p>
            <a:r>
              <a:rPr lang="cs-CZ" dirty="0" smtClean="0"/>
              <a:t>americké železnice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8850" name="Picture 2" descr="File:Engine No. 116, R.L. ^amp, M.W.R.R - NARA - 5261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143000"/>
            <a:ext cx="6962775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6215106" cy="1071546"/>
          </a:xfrm>
        </p:spPr>
        <p:txBody>
          <a:bodyPr/>
          <a:lstStyle/>
          <a:p>
            <a:r>
              <a:rPr lang="cs-CZ" dirty="0" smtClean="0"/>
              <a:t>Telegraf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-928726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9874" name="Picture 2" descr="File:Vienna - Morse telegraph machine - 01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1214422"/>
            <a:ext cx="8454799" cy="5643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6215106" cy="1071546"/>
          </a:xfrm>
        </p:spPr>
        <p:txBody>
          <a:bodyPr/>
          <a:lstStyle/>
          <a:p>
            <a:r>
              <a:rPr lang="cs-CZ" dirty="0" smtClean="0"/>
              <a:t>bitva u </a:t>
            </a:r>
            <a:r>
              <a:rPr lang="cs-CZ" dirty="0" err="1" smtClean="0"/>
              <a:t>gettysburgu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-928726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0898" name="Picture 2" descr="File:Thure de Thulstrup - L. Prang and Co. - Battle of Gettysburg - Restoration by Adam Cuerd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33500"/>
            <a:ext cx="7620000" cy="552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6215106" cy="1071546"/>
          </a:xfrm>
        </p:spPr>
        <p:txBody>
          <a:bodyPr/>
          <a:lstStyle/>
          <a:p>
            <a:r>
              <a:rPr lang="cs-CZ" dirty="0" smtClean="0"/>
              <a:t>kapitulace konfederace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-928726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1922" name="Picture 2" descr="File:Lee Surrenders to Grant at Appomatto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38274"/>
            <a:ext cx="7620000" cy="5419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7143800" cy="1071546"/>
          </a:xfrm>
        </p:spPr>
        <p:txBody>
          <a:bodyPr/>
          <a:lstStyle/>
          <a:p>
            <a:r>
              <a:rPr lang="cs-CZ" dirty="0" smtClean="0"/>
              <a:t>1870 – černoši získávají volební právo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-928726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2946" name="Picture 2" descr="Soubor:15th-amendment-celebration-18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52524"/>
            <a:ext cx="7010400" cy="5705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7143800" cy="1071546"/>
          </a:xfrm>
        </p:spPr>
        <p:txBody>
          <a:bodyPr/>
          <a:lstStyle/>
          <a:p>
            <a:r>
              <a:rPr lang="cs-CZ" dirty="0" smtClean="0"/>
              <a:t>Ku </a:t>
            </a:r>
            <a:r>
              <a:rPr lang="cs-CZ" dirty="0" err="1" smtClean="0"/>
              <a:t>klux</a:t>
            </a:r>
            <a:r>
              <a:rPr lang="cs-CZ" dirty="0" smtClean="0"/>
              <a:t> klan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642910" y="2000240"/>
            <a:ext cx="8153400" cy="39925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-928726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214282" y="-757238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357158" y="1285860"/>
            <a:ext cx="3910042" cy="8196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3970" name="Picture 2" descr="File:Klan-in-gainesvil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6500858" cy="52378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89416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z="1500" cap="small" dirty="0" smtClean="0"/>
              <a:t>Hroch</a:t>
            </a:r>
            <a:r>
              <a:rPr lang="cs-CZ" sz="1500" dirty="0" smtClean="0"/>
              <a:t>, Miroslav: </a:t>
            </a:r>
            <a:r>
              <a:rPr lang="cs-CZ" sz="1500" i="1" dirty="0" smtClean="0"/>
              <a:t>Dějiny  novověku.</a:t>
            </a:r>
            <a:r>
              <a:rPr lang="cs-CZ" sz="1500" dirty="0" smtClean="0"/>
              <a:t> Praha : Práce 2001. ISBN  80-208-0367-X.</a:t>
            </a:r>
          </a:p>
          <a:p>
            <a:pPr>
              <a:buNone/>
            </a:pPr>
            <a:endParaRPr lang="cs-CZ" dirty="0" smtClean="0"/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Obrázky: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1400" dirty="0" smtClean="0"/>
              <a:t>Všechny uveřejněné odkazy </a:t>
            </a:r>
            <a:r>
              <a:rPr lang="en-US" sz="1400" dirty="0" smtClean="0"/>
              <a:t>[</a:t>
            </a:r>
            <a:r>
              <a:rPr lang="cs-CZ" sz="1400" dirty="0" smtClean="0"/>
              <a:t>cit. 2012-01-12</a:t>
            </a:r>
            <a:r>
              <a:rPr lang="en-US" sz="1400" dirty="0" smtClean="0"/>
              <a:t>]</a:t>
            </a:r>
            <a:r>
              <a:rPr lang="cs-CZ" sz="1400" dirty="0" smtClean="0"/>
              <a:t> dostupné na WWW viz. tabulka</a:t>
            </a:r>
            <a:endParaRPr lang="cs-CZ" sz="1400" b="1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05016308"/>
              </p:ext>
            </p:extLst>
          </p:nvPr>
        </p:nvGraphicFramePr>
        <p:xfrm>
          <a:off x="285720" y="142852"/>
          <a:ext cx="8715436" cy="6751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&lt;http://commons.wikimedia.org/wiki/File:Cotton_gin_harpers.jpg&gt;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&lt;http://upload.wikimedia.org/wikipedia/commons/5/50/Cicatrices_de_flagellation_sur_un_esclave.jpg&gt;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&lt;http://commons.wikimedia.org/wiki/File:Sugar_and_Cotton_Plantation_Slaves_Auction_New_Orleans_March_1855.jpg&gt;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&lt;http://commons.wikimedia.org/wiki/File:Abraham_Lincoln_head_on_shoulders_photo_portrait.jpg&gt;</a:t>
                      </a:r>
                      <a:endParaRPr lang="cs-CZ" sz="1200" dirty="0"/>
                    </a:p>
                  </a:txBody>
                  <a:tcPr/>
                </a:tc>
              </a:tr>
              <a:tr h="3213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&lt;http://commons.wikimedia.org/wiki/File:Confederate_States_Proposed1_1861.svg&gt;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&lt;http://commons.wikimedia.org/wiki/File:US_flag_34_stars.svg&gt;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&lt;http://commons.wikimedia.org/wiki/File:Confederate_States_of_America.svg?uselang=cs&gt;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&lt;http://commons.wikimedia.org/wiki/File:President-Jefferson-Davis.jpg&gt;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&lt;http://commons.wikimedia.org/wiki/File:Fort_sumter_149307pr.jpg&gt;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&lt;http://commons.wikimedia.org/wiki/File:FortSumter1865.jpg&gt;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&lt;http://commons.wikimedia.org/wiki/File:General_Robert_E._Lee.jpg?uselang=cs&gt;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&lt;http://commons.wikimedia.org/wiki/File:General_Ulysses_S._Grant_2.jpg&gt;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&lt;http://commons.wikimedia.org/wiki/File:Sap_Roller.jpg?uselang=cs&gt;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8749356"/>
              </p:ext>
            </p:extLst>
          </p:nvPr>
        </p:nvGraphicFramePr>
        <p:xfrm>
          <a:off x="214282" y="214289"/>
          <a:ext cx="8715436" cy="480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&lt;http://commons.wikimedia.org/wiki/File:Gatling_gun_1865.jpg&gt;</a:t>
                      </a:r>
                      <a:endParaRPr lang="cs-CZ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&lt;http://commons.wikimedia.org/wiki/File:USSMonitor1862.2.ws.jpg?uselang=cs&gt;</a:t>
                      </a: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&lt;http://cs.wikipedia.org/wiki/Soubor:TerrificCombatBetweenMonitor%26Merrimac2.png&gt;</a:t>
                      </a: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&lt;http://commons.wikimedia.org/wiki/File:Engine_No._116,_R.L._%5Eamp,_M.W.R.R_-_NARA_-_526193.jpg&gt;</a:t>
                      </a: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&lt;http://commons.wikimedia.org/wiki/File:Vienna_-_Morse_telegraph_machine_-_0135.jpg&gt;</a:t>
                      </a: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&lt;http://commons.wikimedia.org/wiki/File:Thure_de_Thulstrup_-_L._Prang_and_Co._-_Battle_of_Gettysburg_-_Restoration_by_Adam_Cuerden.jpg?uselang=cs&gt;</a:t>
                      </a: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&lt;http://commons.wikimedia.org/wiki/File:Lee_Surrenders_to_Grant_at_Appomattox.jpg&gt;</a:t>
                      </a:r>
                      <a:endParaRPr lang="cs-CZ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&lt;http://upload.wikimedia.org/wikipedia/commons/c/cf/15th-amendment-celebration-1870.jpg&gt;</a:t>
                      </a: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&lt;http://upload.wikimedia.org/wikipedia/commons/a/af/Klan-in-gainesville.jpg?uselang=cs&gt;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unovrat">
  <a:themeElements>
    <a:clrScheme name="Vlastní 4">
      <a:dk1>
        <a:sysClr val="windowText" lastClr="000000"/>
      </a:dk1>
      <a:lt1>
        <a:sysClr val="window" lastClr="FFFFFF"/>
      </a:lt1>
      <a:dk2>
        <a:srgbClr val="C32D2E"/>
      </a:dk2>
      <a:lt2>
        <a:srgbClr val="D4EAF0"/>
      </a:lt2>
      <a:accent1>
        <a:srgbClr val="0070C0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371</Words>
  <Application>Microsoft Office PowerPoint</Application>
  <PresentationFormat>Předvádění na obrazovce (4:3)</PresentationFormat>
  <Paragraphs>140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Motiv sady Office</vt:lpstr>
      <vt:lpstr>Slunovrat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Občanská válka v USA </vt:lpstr>
      <vt:lpstr>Bavlníková plantáž</vt:lpstr>
      <vt:lpstr>zbičovaný otrok</vt:lpstr>
      <vt:lpstr>plakát k aukci</vt:lpstr>
      <vt:lpstr>Abraham Lincoln</vt:lpstr>
      <vt:lpstr>vlajka konfederace</vt:lpstr>
      <vt:lpstr>vlajka unie </vt:lpstr>
      <vt:lpstr>území konfederace </vt:lpstr>
      <vt:lpstr>Jefferson Davis </vt:lpstr>
      <vt:lpstr>Fort sumter </vt:lpstr>
      <vt:lpstr>trosky Fort sumter </vt:lpstr>
      <vt:lpstr>gen. Robert E. Lee </vt:lpstr>
      <vt:lpstr>gen. Ulysses S. Grant </vt:lpstr>
      <vt:lpstr>zákopy </vt:lpstr>
      <vt:lpstr>Gatlingův kulomet </vt:lpstr>
      <vt:lpstr>obrněná loď Monitor </vt:lpstr>
      <vt:lpstr>střetnutí lodí monitor a virginia </vt:lpstr>
      <vt:lpstr>americké železnice </vt:lpstr>
      <vt:lpstr>Telegraf </vt:lpstr>
      <vt:lpstr>bitva u gettysburgu</vt:lpstr>
      <vt:lpstr>kapitulace konfederace</vt:lpstr>
      <vt:lpstr>1870 – černoši získávají volební právo </vt:lpstr>
      <vt:lpstr>Ku klux klan </vt:lpstr>
      <vt:lpstr>Zdroje a obrázky</vt:lpstr>
      <vt:lpstr>Snímek 26</vt:lpstr>
      <vt:lpstr>Snímek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Radusak</cp:lastModifiedBy>
  <cp:revision>101</cp:revision>
  <dcterms:created xsi:type="dcterms:W3CDTF">2012-02-01T08:51:03Z</dcterms:created>
  <dcterms:modified xsi:type="dcterms:W3CDTF">2013-03-25T20:21:47Z</dcterms:modified>
</cp:coreProperties>
</file>