
<file path=[Content_Types].xml><?xml version="1.0" encoding="utf-8"?>
<Types xmlns="http://schemas.openxmlformats.org/package/2006/content-types">
  <Default Extension="png" ContentType="image/png"/>
  <Default Extension="jpeg" ContentType="image/jpeg"/>
  <Default Extension="emf" ContentType="image/x-e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6" r:id="rId3"/>
    <p:sldId id="258" r:id="rId4"/>
    <p:sldId id="259" r:id="rId5"/>
    <p:sldId id="260" r:id="rId6"/>
    <p:sldId id="261" r:id="rId7"/>
    <p:sldId id="265" r:id="rId8"/>
    <p:sldId id="262" r:id="rId9"/>
    <p:sldId id="263" r:id="rId10"/>
    <p:sldId id="264" r:id="rId11"/>
    <p:sldId id="266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8401" autoAdjust="0"/>
  </p:normalViewPr>
  <p:slideViewPr>
    <p:cSldViewPr showGuides="1">
      <p:cViewPr varScale="1">
        <p:scale>
          <a:sx n="73" d="100"/>
          <a:sy n="73" d="100"/>
        </p:scale>
        <p:origin x="-1296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2286000" y="3124200"/>
            <a:ext cx="61722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2286000" y="5003322"/>
            <a:ext cx="61722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4621" y="1174097"/>
            <a:ext cx="2286000" cy="381000"/>
          </a:xfrm>
        </p:spPr>
        <p:txBody>
          <a:bodyPr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269" y="4181669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10" name="Obdélník 9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Obdélník 13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Obdélník 18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Přímá spojnice 17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2" name="Přímá spojnice 21"/>
          <p:cNvSpPr>
            <a:spLocks noChangeShapeType="1"/>
          </p:cNvSpPr>
          <p:nvPr/>
        </p:nvSpPr>
        <p:spPr bwMode="auto">
          <a:xfrm>
            <a:off x="9113856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7" name="Obdélník 26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309632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4" name="Ovál 23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Ovál 25"/>
          <p:cNvSpPr/>
          <p:nvPr/>
        </p:nvSpPr>
        <p:spPr bwMode="auto">
          <a:xfrm>
            <a:off x="1664208" y="5788152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5" name="Ovál 24"/>
          <p:cNvSpPr/>
          <p:nvPr/>
        </p:nvSpPr>
        <p:spPr>
          <a:xfrm>
            <a:off x="1905000" y="4495800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 bwMode="auto">
          <a:xfrm>
            <a:off x="1325544" y="4928702"/>
            <a:ext cx="609600" cy="517524"/>
          </a:xfrm>
        </p:spPr>
        <p:txBody>
          <a:bodyPr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7467600" cy="487375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zápatí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0" y="2895600"/>
            <a:ext cx="61722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2286000" y="5010150"/>
            <a:ext cx="61722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7763256" y="1170432"/>
            <a:ext cx="2286000" cy="381000"/>
          </a:xfrm>
        </p:spPr>
        <p:txBody>
          <a:bodyPr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7077456" y="4178808"/>
            <a:ext cx="3657600" cy="384048"/>
          </a:xfrm>
        </p:spPr>
        <p:txBody>
          <a:bodyPr/>
          <a:lstStyle/>
          <a:p>
            <a:endParaRPr lang="cs-CZ"/>
          </a:p>
        </p:txBody>
      </p:sp>
      <p:sp>
        <p:nvSpPr>
          <p:cNvPr id="9" name="Obdélník 8"/>
          <p:cNvSpPr/>
          <p:nvPr/>
        </p:nvSpPr>
        <p:spPr bwMode="auto">
          <a:xfrm>
            <a:off x="381000" y="0"/>
            <a:ext cx="6096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276336" y="0"/>
            <a:ext cx="104664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990600" y="0"/>
            <a:ext cx="181872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1141320" y="0"/>
            <a:ext cx="23028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106344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Přímá spojnice 13"/>
          <p:cNvSpPr>
            <a:spLocks noChangeShapeType="1"/>
          </p:cNvSpPr>
          <p:nvPr/>
        </p:nvSpPr>
        <p:spPr bwMode="auto">
          <a:xfrm>
            <a:off x="9144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5" name="Přímá spojnice 14"/>
          <p:cNvSpPr>
            <a:spLocks noChangeShapeType="1"/>
          </p:cNvSpPr>
          <p:nvPr/>
        </p:nvSpPr>
        <p:spPr bwMode="auto">
          <a:xfrm>
            <a:off x="85411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1726640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7" name="Přímá spojnice 16"/>
          <p:cNvSpPr>
            <a:spLocks noChangeShapeType="1"/>
          </p:cNvSpPr>
          <p:nvPr/>
        </p:nvSpPr>
        <p:spPr bwMode="auto">
          <a:xfrm>
            <a:off x="1066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8" name="Obdélník 17"/>
          <p:cNvSpPr/>
          <p:nvPr/>
        </p:nvSpPr>
        <p:spPr bwMode="auto">
          <a:xfrm>
            <a:off x="1219200" y="0"/>
            <a:ext cx="762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9" name="Ovál 18"/>
          <p:cNvSpPr/>
          <p:nvPr/>
        </p:nvSpPr>
        <p:spPr bwMode="auto">
          <a:xfrm>
            <a:off x="609600" y="3429000"/>
            <a:ext cx="12954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0" name="Ovál 19"/>
          <p:cNvSpPr/>
          <p:nvPr/>
        </p:nvSpPr>
        <p:spPr bwMode="auto">
          <a:xfrm>
            <a:off x="1324704" y="4866752"/>
            <a:ext cx="641424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1" name="Ovál 20"/>
          <p:cNvSpPr/>
          <p:nvPr/>
        </p:nvSpPr>
        <p:spPr bwMode="auto">
          <a:xfrm>
            <a:off x="1091080" y="5500632"/>
            <a:ext cx="13716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Ovál 21"/>
          <p:cNvSpPr/>
          <p:nvPr/>
        </p:nvSpPr>
        <p:spPr bwMode="auto">
          <a:xfrm>
            <a:off x="1664208" y="5791200"/>
            <a:ext cx="27432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Ovál 22"/>
          <p:cNvSpPr/>
          <p:nvPr/>
        </p:nvSpPr>
        <p:spPr bwMode="auto">
          <a:xfrm>
            <a:off x="1879040" y="4479888"/>
            <a:ext cx="36576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6" name="Přímá spojnice 25"/>
          <p:cNvSpPr>
            <a:spLocks noChangeShapeType="1"/>
          </p:cNvSpPr>
          <p:nvPr/>
        </p:nvSpPr>
        <p:spPr bwMode="auto">
          <a:xfrm>
            <a:off x="9097944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 bwMode="auto">
          <a:xfrm>
            <a:off x="1340616" y="4928702"/>
            <a:ext cx="609600" cy="517524"/>
          </a:xfrm>
        </p:spPr>
        <p:txBody>
          <a:bodyPr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  <p:sp>
        <p:nvSpPr>
          <p:cNvPr id="9" name="Zástupný symbol pro obsah 8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270248" y="1600200"/>
            <a:ext cx="365760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75438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  <p:sp>
        <p:nvSpPr>
          <p:cNvPr id="11" name="Zástupný symbol pro obsah 10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3" name="Zástupný symbol pro obsah 12"/>
          <p:cNvSpPr>
            <a:spLocks noGrp="1"/>
          </p:cNvSpPr>
          <p:nvPr>
            <p:ph sz="quarter" idx="4"/>
          </p:nvPr>
        </p:nvSpPr>
        <p:spPr>
          <a:xfrm>
            <a:off x="4371975" y="2362200"/>
            <a:ext cx="3657600" cy="3886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text 11"/>
          <p:cNvSpPr>
            <a:spLocks noGrp="1"/>
          </p:cNvSpPr>
          <p:nvPr>
            <p:ph type="body" sz="quarter" idx="1"/>
          </p:nvPr>
        </p:nvSpPr>
        <p:spPr>
          <a:xfrm>
            <a:off x="4572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4" name="Zástupný symbol pro text 13"/>
          <p:cNvSpPr>
            <a:spLocks noGrp="1"/>
          </p:cNvSpPr>
          <p:nvPr>
            <p:ph type="body" sz="quarter" idx="3"/>
          </p:nvPr>
        </p:nvSpPr>
        <p:spPr>
          <a:xfrm>
            <a:off x="4343400" y="1569720"/>
            <a:ext cx="36576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6" name="Zástupný symbol pro datum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71850" y="3200400"/>
            <a:ext cx="6309360" cy="4572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6812280" y="274320"/>
            <a:ext cx="1527048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8" name="Přímá spojnice 7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bdélník 11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Přímá spojnice 12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4" name="Ovál 13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18" name="Zástupný symbol pro obsah 17"/>
          <p:cNvSpPr>
            <a:spLocks noGrp="1"/>
          </p:cNvSpPr>
          <p:nvPr>
            <p:ph sz="quarter" idx="1"/>
          </p:nvPr>
        </p:nvSpPr>
        <p:spPr>
          <a:xfrm>
            <a:off x="304800" y="274320"/>
            <a:ext cx="5638800" cy="6327648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1" name="Zástupný symbol pro datum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22" name="Zástupný symbol pro číslo snímku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  <p:sp>
        <p:nvSpPr>
          <p:cNvPr id="23" name="Zástupný symbol pro zápatí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3" name="Ovál 12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 rot="5400000">
            <a:off x="3350133" y="3200400"/>
            <a:ext cx="6309360" cy="4572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0" y="0"/>
            <a:ext cx="61722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6765798" y="264795"/>
            <a:ext cx="1524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10" name="Přímá spojnice 9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Přímá spojnice 11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9" name="Přímá spojnice 18"/>
          <p:cNvSpPr>
            <a:spLocks noChangeShapeType="1"/>
          </p:cNvSpPr>
          <p:nvPr/>
        </p:nvSpPr>
        <p:spPr bwMode="auto">
          <a:xfrm>
            <a:off x="62484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0" name="Přímá spojnice 19"/>
          <p:cNvSpPr>
            <a:spLocks noChangeShapeType="1"/>
          </p:cNvSpPr>
          <p:nvPr/>
        </p:nvSpPr>
        <p:spPr bwMode="auto">
          <a:xfrm>
            <a:off x="6192296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17" name="Zástupný symbol pro datum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  <p:sp>
        <p:nvSpPr>
          <p:cNvPr id="21" name="Zástupný symbol pro zápatí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1676400" cy="5851525"/>
          </a:xfrm>
        </p:spPr>
        <p:txBody>
          <a:bodyPr vert="eaVert"/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Přímá spojnice 15"/>
          <p:cNvSpPr>
            <a:spLocks noChangeShapeType="1"/>
          </p:cNvSpPr>
          <p:nvPr/>
        </p:nvSpPr>
        <p:spPr bwMode="auto">
          <a:xfrm>
            <a:off x="8763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74676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74676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 rot="5400000">
            <a:off x="7589520" y="1081851"/>
            <a:ext cx="2011680" cy="384048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fld id="{4717F481-C5E8-41D6-8039-32A8A902CB91}" type="datetimeFigureOut">
              <a:rPr lang="cs-CZ" smtClean="0"/>
              <a:t>19.2.2013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 rot="5400000">
            <a:off x="6990186" y="3737240"/>
            <a:ext cx="3200400" cy="36576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7" name="Přímá spojnice 6"/>
          <p:cNvSpPr>
            <a:spLocks noChangeShapeType="1"/>
          </p:cNvSpPr>
          <p:nvPr/>
        </p:nvSpPr>
        <p:spPr bwMode="auto">
          <a:xfrm>
            <a:off x="762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Přímá spojnice 8"/>
          <p:cNvSpPr>
            <a:spLocks noChangeShapeType="1"/>
          </p:cNvSpPr>
          <p:nvPr/>
        </p:nvSpPr>
        <p:spPr bwMode="auto">
          <a:xfrm>
            <a:off x="89916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Obdélník 9"/>
          <p:cNvSpPr/>
          <p:nvPr/>
        </p:nvSpPr>
        <p:spPr bwMode="auto">
          <a:xfrm>
            <a:off x="8839200" y="0"/>
            <a:ext cx="3048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Přímá spojnice 10"/>
          <p:cNvSpPr>
            <a:spLocks noChangeShapeType="1"/>
          </p:cNvSpPr>
          <p:nvPr/>
        </p:nvSpPr>
        <p:spPr bwMode="auto">
          <a:xfrm>
            <a:off x="8915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2" name="Ovál 11"/>
          <p:cNvSpPr/>
          <p:nvPr/>
        </p:nvSpPr>
        <p:spPr>
          <a:xfrm>
            <a:off x="8156448" y="5715000"/>
            <a:ext cx="54864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8129016" y="5734050"/>
            <a:ext cx="6096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fld id="{B08D34EA-DBB0-45C5-A2C9-99FDE3F2155C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emf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19672" y="-94704"/>
            <a:ext cx="5184576" cy="6764064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36028080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Dvojice úhlů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734269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307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7999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5930783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 dirty="0"/>
          </a:p>
        </p:txBody>
      </p:sp>
      <p:pic>
        <p:nvPicPr>
          <p:cNvPr id="4098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0561884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5122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113087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endParaRPr lang="cs-CZ"/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68580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312741683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Procvičení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Které dvojice úhlů mají stejnou velikost?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Jak se nazývá dvojice úhlů, jejichž součet je 180°?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Které dvojice úhlů rozlišujeme na dvou různoběžkách?</a:t>
            </a:r>
          </a:p>
          <a:p>
            <a:pPr marL="0" indent="0">
              <a:buNone/>
            </a:pPr>
            <a:endParaRPr lang="cs-CZ" dirty="0">
              <a:solidFill>
                <a:srgbClr val="FF0000"/>
              </a:solidFill>
            </a:endParaRPr>
          </a:p>
          <a:p>
            <a:pPr marL="0" indent="0">
              <a:buNone/>
            </a:pPr>
            <a:r>
              <a:rPr lang="cs-CZ" dirty="0"/>
              <a:t>Které dvojice úhlů rozlišujeme na dvou rovnoběžkách proťatých různoběžkou?</a:t>
            </a:r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0975751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Procvičení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Které dvojice úhlů mají stejnou velikost?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Úhly souhlasné, střídavé, vrcholové.</a:t>
            </a:r>
          </a:p>
          <a:p>
            <a:pPr marL="0" indent="0">
              <a:buNone/>
            </a:pPr>
            <a:r>
              <a:rPr lang="cs-CZ" dirty="0" smtClean="0"/>
              <a:t>Jak se nazývá dvojice úhlů, jejichž součet je 180°?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Úhly vedlejší.</a:t>
            </a:r>
          </a:p>
          <a:p>
            <a:pPr marL="0" indent="0">
              <a:buNone/>
            </a:pPr>
            <a:r>
              <a:rPr lang="cs-CZ" dirty="0" smtClean="0"/>
              <a:t>Které dvojice úhlů rozlišujeme na dvou různoběžkách?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Úhly vedlejší a vrcholové.</a:t>
            </a:r>
          </a:p>
          <a:p>
            <a:pPr marL="0" indent="0">
              <a:buNone/>
            </a:pPr>
            <a:r>
              <a:rPr lang="cs-CZ" dirty="0" smtClean="0"/>
              <a:t>Které dvojice úhlů rozlišujeme na dvou rovnoběžkách proťatých různoběžkou?</a:t>
            </a:r>
          </a:p>
          <a:p>
            <a:pPr marL="0" indent="0">
              <a:buNone/>
            </a:pPr>
            <a:r>
              <a:rPr lang="cs-CZ" dirty="0" smtClean="0">
                <a:solidFill>
                  <a:srgbClr val="FF0000"/>
                </a:solidFill>
              </a:rPr>
              <a:t>Úhly souhlasné a střídavé.</a:t>
            </a:r>
            <a:endParaRPr lang="cs-CZ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13990874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1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2" dur="5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3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4" dur="5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5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Příklad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Dopočítej:</a:t>
            </a:r>
          </a:p>
          <a:p>
            <a:pPr marL="0" indent="0">
              <a:buNone/>
            </a:pPr>
            <a:r>
              <a:rPr lang="cs-CZ" dirty="0" smtClean="0"/>
              <a:t>1. </a:t>
            </a:r>
            <a:r>
              <a:rPr lang="el-GR" dirty="0" smtClean="0"/>
              <a:t>α</a:t>
            </a:r>
            <a:r>
              <a:rPr lang="cs-CZ" dirty="0" smtClean="0"/>
              <a:t>, </a:t>
            </a:r>
            <a:r>
              <a:rPr lang="el-GR" dirty="0" smtClean="0"/>
              <a:t>β</a:t>
            </a:r>
            <a:r>
              <a:rPr lang="cs-CZ" dirty="0" smtClean="0"/>
              <a:t> úhly vrcholové</a:t>
            </a:r>
          </a:p>
          <a:p>
            <a:pPr marL="0" indent="0">
              <a:buNone/>
            </a:pPr>
            <a:r>
              <a:rPr lang="cs-CZ" dirty="0"/>
              <a:t> </a:t>
            </a:r>
            <a:r>
              <a:rPr lang="cs-CZ" dirty="0" smtClean="0"/>
              <a:t>    </a:t>
            </a:r>
            <a:r>
              <a:rPr lang="el-GR" dirty="0" smtClean="0"/>
              <a:t>α</a:t>
            </a:r>
            <a:r>
              <a:rPr lang="cs-CZ" dirty="0" smtClean="0"/>
              <a:t> = 55°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el-GR" dirty="0"/>
              <a:t>α</a:t>
            </a:r>
            <a:r>
              <a:rPr lang="cs-CZ" dirty="0"/>
              <a:t>, </a:t>
            </a:r>
            <a:r>
              <a:rPr lang="el-GR" dirty="0"/>
              <a:t>β</a:t>
            </a:r>
            <a:r>
              <a:rPr lang="cs-CZ" dirty="0"/>
              <a:t> úhly </a:t>
            </a:r>
            <a:r>
              <a:rPr lang="cs-CZ" dirty="0" smtClean="0"/>
              <a:t>vedlejší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el-GR" dirty="0"/>
              <a:t>α</a:t>
            </a:r>
            <a:r>
              <a:rPr lang="cs-CZ" dirty="0"/>
              <a:t> = </a:t>
            </a:r>
            <a:r>
              <a:rPr lang="cs-CZ" dirty="0" smtClean="0"/>
              <a:t>140°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el-GR" dirty="0"/>
              <a:t>α</a:t>
            </a:r>
            <a:r>
              <a:rPr lang="cs-CZ" dirty="0"/>
              <a:t>, </a:t>
            </a:r>
            <a:r>
              <a:rPr lang="el-GR" dirty="0"/>
              <a:t>β</a:t>
            </a:r>
            <a:r>
              <a:rPr lang="cs-CZ" dirty="0"/>
              <a:t> úhly </a:t>
            </a:r>
            <a:r>
              <a:rPr lang="cs-CZ" dirty="0" smtClean="0"/>
              <a:t>souhlasné</a:t>
            </a:r>
            <a:endParaRPr lang="cs-CZ" dirty="0"/>
          </a:p>
          <a:p>
            <a:pPr marL="0" indent="0">
              <a:buNone/>
            </a:pPr>
            <a:r>
              <a:rPr lang="cs-CZ" dirty="0"/>
              <a:t>     </a:t>
            </a:r>
            <a:r>
              <a:rPr lang="el-GR" dirty="0"/>
              <a:t>α</a:t>
            </a:r>
            <a:r>
              <a:rPr lang="cs-CZ" dirty="0"/>
              <a:t> = </a:t>
            </a:r>
            <a:r>
              <a:rPr lang="cs-CZ" dirty="0" smtClean="0"/>
              <a:t>86°</a:t>
            </a:r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el-GR" dirty="0"/>
              <a:t>α</a:t>
            </a:r>
            <a:r>
              <a:rPr lang="cs-CZ" dirty="0"/>
              <a:t>, </a:t>
            </a:r>
            <a:r>
              <a:rPr lang="el-GR" dirty="0"/>
              <a:t>β</a:t>
            </a:r>
            <a:r>
              <a:rPr lang="cs-CZ" dirty="0"/>
              <a:t> úhly </a:t>
            </a:r>
            <a:r>
              <a:rPr lang="cs-CZ" dirty="0" smtClean="0"/>
              <a:t>střídavé</a:t>
            </a:r>
          </a:p>
          <a:p>
            <a:pPr marL="0" indent="0">
              <a:buNone/>
            </a:pPr>
            <a:r>
              <a:rPr lang="cs-CZ" dirty="0" smtClean="0"/>
              <a:t>     </a:t>
            </a:r>
            <a:r>
              <a:rPr lang="el-GR" dirty="0"/>
              <a:t>α</a:t>
            </a:r>
            <a:r>
              <a:rPr lang="cs-CZ" dirty="0"/>
              <a:t> = </a:t>
            </a:r>
            <a:r>
              <a:rPr lang="cs-CZ" dirty="0" smtClean="0"/>
              <a:t>33°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20747399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tx1"/>
                </a:solidFill>
              </a:rPr>
              <a:t>řešení</a:t>
            </a:r>
            <a:endParaRPr lang="cs-CZ" dirty="0">
              <a:solidFill>
                <a:schemeClr val="tx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el-GR" dirty="0" smtClean="0"/>
              <a:t>β</a:t>
            </a:r>
            <a:r>
              <a:rPr lang="cs-CZ" dirty="0" smtClean="0"/>
              <a:t> = 55°</a:t>
            </a:r>
          </a:p>
          <a:p>
            <a:pPr marL="0" indent="0">
              <a:buNone/>
            </a:pPr>
            <a:r>
              <a:rPr lang="cs-CZ" dirty="0" smtClean="0"/>
              <a:t>2. </a:t>
            </a:r>
            <a:r>
              <a:rPr lang="el-GR" dirty="0"/>
              <a:t>β</a:t>
            </a:r>
            <a:r>
              <a:rPr lang="cs-CZ" dirty="0"/>
              <a:t> = </a:t>
            </a:r>
            <a:r>
              <a:rPr lang="cs-CZ" dirty="0" smtClean="0"/>
              <a:t>40°</a:t>
            </a:r>
          </a:p>
          <a:p>
            <a:pPr marL="0" indent="0">
              <a:buNone/>
            </a:pPr>
            <a:r>
              <a:rPr lang="cs-CZ" dirty="0" smtClean="0"/>
              <a:t>3. </a:t>
            </a:r>
            <a:r>
              <a:rPr lang="el-GR" dirty="0"/>
              <a:t>β</a:t>
            </a:r>
            <a:r>
              <a:rPr lang="cs-CZ" dirty="0"/>
              <a:t> = </a:t>
            </a:r>
            <a:r>
              <a:rPr lang="cs-CZ" dirty="0" smtClean="0"/>
              <a:t>86°</a:t>
            </a:r>
          </a:p>
          <a:p>
            <a:pPr marL="0" indent="0">
              <a:buNone/>
            </a:pPr>
            <a:r>
              <a:rPr lang="cs-CZ" dirty="0" smtClean="0"/>
              <a:t>4. </a:t>
            </a:r>
            <a:r>
              <a:rPr lang="el-GR" dirty="0"/>
              <a:t>β</a:t>
            </a:r>
            <a:r>
              <a:rPr lang="cs-CZ" dirty="0"/>
              <a:t> = </a:t>
            </a:r>
            <a:r>
              <a:rPr lang="cs-CZ" dirty="0" smtClean="0"/>
              <a:t>33°</a:t>
            </a: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0709946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>
                <a:solidFill>
                  <a:schemeClr val="tx1"/>
                </a:solidFill>
              </a:rPr>
              <a:t>Zdroje materiálů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/>
              <a:t>http://www.datakabinet.cz/cs/Vyukove-materialy-a-data/Matematika-a-jeji-aplikace/Vyukove-tabulky/Uhel.html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archiv autora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408218782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rkýř">
  <a:themeElements>
    <a:clrScheme name="Arkýř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Arkýř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Arkýř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Oriel</Template>
  <TotalTime>22</TotalTime>
  <Words>179</Words>
  <Application>Microsoft Office PowerPoint</Application>
  <PresentationFormat>Předvádění na obrazovce (4:3)</PresentationFormat>
  <Paragraphs>38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Arkýř</vt:lpstr>
      <vt:lpstr>Prezentace aplikace PowerPoint</vt:lpstr>
      <vt:lpstr>Dvojice úhlů</vt:lpstr>
      <vt:lpstr>Prezentace aplikace PowerPoint</vt:lpstr>
      <vt:lpstr>Prezentace aplikace PowerPoint</vt:lpstr>
      <vt:lpstr>Prezentace aplikace PowerPoint</vt:lpstr>
      <vt:lpstr>Prezentace aplikace PowerPoint</vt:lpstr>
      <vt:lpstr>Procvičení</vt:lpstr>
      <vt:lpstr>Procvičení</vt:lpstr>
      <vt:lpstr>Příklad</vt:lpstr>
      <vt:lpstr>řešení</vt:lpstr>
      <vt:lpstr>Zdroje materiálů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Eva</dc:creator>
  <cp:lastModifiedBy>6KWG</cp:lastModifiedBy>
  <cp:revision>9</cp:revision>
  <dcterms:created xsi:type="dcterms:W3CDTF">2013-01-16T13:25:16Z</dcterms:created>
  <dcterms:modified xsi:type="dcterms:W3CDTF">2013-02-19T21:05:29Z</dcterms:modified>
</cp:coreProperties>
</file>