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3" r:id="rId2"/>
    <p:sldId id="256" r:id="rId3"/>
    <p:sldId id="272" r:id="rId4"/>
    <p:sldId id="271" r:id="rId5"/>
    <p:sldId id="283" r:id="rId6"/>
    <p:sldId id="279" r:id="rId7"/>
    <p:sldId id="284" r:id="rId8"/>
    <p:sldId id="285" r:id="rId9"/>
    <p:sldId id="28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199" autoAdjust="0"/>
  </p:normalViewPr>
  <p:slideViewPr>
    <p:cSldViewPr showGuides="1">
      <p:cViewPr varScale="1">
        <p:scale>
          <a:sx n="55" d="100"/>
          <a:sy n="55" d="100"/>
        </p:scale>
        <p:origin x="-17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2FCE4-1D10-40A9-8247-E1ABC9C5CFEC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DE5427-E69E-4D72-8A84-5334157507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84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900DF7-C77A-4810-88CA-540C24BE5AB7}" type="datetimeFigureOut">
              <a:rPr lang="cs-CZ" smtClean="0"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2CDFF9-4A97-46C6-8036-DEBB141B97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-315416"/>
            <a:ext cx="6185321" cy="8840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Slovní úloha kužel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86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Náčrt a prvky v kuželu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s....strana kužele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v….výška kužele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r….poloměr podstavy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115616" y="4365104"/>
            <a:ext cx="216024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>
            <a:stCxn id="4" idx="2"/>
            <a:endCxn id="4" idx="6"/>
          </p:cNvCxnSpPr>
          <p:nvPr/>
        </p:nvCxnSpPr>
        <p:spPr>
          <a:xfrm>
            <a:off x="1115616" y="4833156"/>
            <a:ext cx="216024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2195736" y="2132856"/>
            <a:ext cx="0" cy="2700300"/>
          </a:xfrm>
          <a:prstGeom prst="line">
            <a:avLst/>
          </a:prstGeom>
          <a:ln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endCxn id="4" idx="2"/>
          </p:cNvCxnSpPr>
          <p:nvPr/>
        </p:nvCxnSpPr>
        <p:spPr>
          <a:xfrm flipH="1">
            <a:off x="1115616" y="2132856"/>
            <a:ext cx="1080120" cy="2700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endCxn id="4" idx="6"/>
          </p:cNvCxnSpPr>
          <p:nvPr/>
        </p:nvCxnSpPr>
        <p:spPr>
          <a:xfrm>
            <a:off x="2195736" y="2132856"/>
            <a:ext cx="1080120" cy="2700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020047" y="176352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040885" y="4833156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35889" y="477965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48538" y="4779656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901457" y="358914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53656" y="3298340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40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1. </a:t>
            </a: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-CZ" dirty="0" smtClean="0">
                <a:solidFill>
                  <a:schemeClr val="tx1"/>
                </a:solidFill>
              </a:rPr>
              <a:t>říklad: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Stínítko tvaru kužele je hluboké 15 cm a horní obvod je 62,8 cm. Urči spotřebu materiálu na výrobu je-li třeba přidat 10% na záhyby. Zaokrouhluj na dvě desetinná místa.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101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Co budeme počítat?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Plášť kužele.</a:t>
            </a:r>
          </a:p>
          <a:p>
            <a:pPr marL="0" indent="0">
              <a:buNone/>
            </a:pPr>
            <a:r>
              <a:rPr lang="cs-CZ" dirty="0" smtClean="0"/>
              <a:t>Jaký je vzorec pro výpočet povrchu kužele?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S = </a:t>
            </a:r>
            <a:r>
              <a:rPr lang="cs-CZ" dirty="0" smtClean="0">
                <a:solidFill>
                  <a:srgbClr val="FF0000"/>
                </a:solidFill>
              </a:rPr>
              <a:t> </a:t>
            </a:r>
            <a:r>
              <a:rPr lang="cs-CZ" dirty="0">
                <a:solidFill>
                  <a:srgbClr val="FF0000"/>
                </a:solidFill>
              </a:rPr>
              <a:t>r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</a:p>
          <a:p>
            <a:pPr marL="0" indent="0">
              <a:buNone/>
            </a:pPr>
            <a:r>
              <a:rPr lang="cs-CZ" dirty="0" smtClean="0"/>
              <a:t>Jaké veličiny známe?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Známe hloubku (výšku) a obvod podstavy kužele.</a:t>
            </a:r>
          </a:p>
          <a:p>
            <a:pPr marL="0" indent="0">
              <a:buNone/>
            </a:pPr>
            <a:r>
              <a:rPr lang="cs-CZ" dirty="0" smtClean="0"/>
              <a:t>o = 2 </a:t>
            </a:r>
            <a:r>
              <a:rPr lang="cs-CZ" dirty="0"/>
              <a:t> </a:t>
            </a:r>
            <a:r>
              <a:rPr lang="cs-CZ" dirty="0" smtClean="0"/>
              <a:t>r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256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1. Výpočet poloměru r, známe-li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obvod o.</a:t>
            </a:r>
          </a:p>
          <a:p>
            <a:pPr marL="0" indent="0" algn="just">
              <a:buNone/>
            </a:pPr>
            <a:r>
              <a:rPr lang="cs-CZ" dirty="0" smtClean="0"/>
              <a:t>                            2. Výpočet strany s  pomocí</a:t>
            </a:r>
          </a:p>
          <a:p>
            <a:pPr marL="0" indent="0" algn="just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Pythagorovy věty.</a:t>
            </a:r>
          </a:p>
          <a:p>
            <a:pPr marL="0" indent="0" algn="just">
              <a:buNone/>
            </a:pPr>
            <a:r>
              <a:rPr lang="cs-CZ" dirty="0" smtClean="0"/>
              <a:t>                            3. Výpočet povrchu.</a:t>
            </a:r>
          </a:p>
          <a:p>
            <a:pPr marL="0" indent="0" algn="just">
              <a:buNone/>
            </a:pPr>
            <a:r>
              <a:rPr lang="cs-CZ" dirty="0" smtClean="0"/>
              <a:t>                            4. Připočítání 10%.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1115616" y="2636912"/>
            <a:ext cx="0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115616" y="2636912"/>
            <a:ext cx="1296144" cy="23762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1115616" y="5013176"/>
            <a:ext cx="12961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951362" y="226758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50346" y="5038830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S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411284" y="4996927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A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20059" y="5013176"/>
            <a:ext cx="287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r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96297" y="364037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v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907317" y="364037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s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66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</a:t>
            </a:r>
          </a:p>
          <a:p>
            <a:pPr marL="0" indent="0">
              <a:buNone/>
            </a:pPr>
            <a:r>
              <a:rPr lang="cs-CZ" dirty="0" smtClean="0"/>
              <a:t>     o </a:t>
            </a:r>
            <a:r>
              <a:rPr lang="cs-CZ" dirty="0"/>
              <a:t>= 2  r</a:t>
            </a:r>
          </a:p>
          <a:p>
            <a:pPr marL="0" indent="0">
              <a:buNone/>
            </a:pPr>
            <a:r>
              <a:rPr lang="cs-CZ" dirty="0" smtClean="0"/>
              <a:t>62,8 = 2 . 3,14 . r</a:t>
            </a:r>
          </a:p>
          <a:p>
            <a:pPr marL="0" indent="0">
              <a:buNone/>
            </a:pPr>
            <a:r>
              <a:rPr lang="cs-CZ" dirty="0" smtClean="0"/>
              <a:t>     r = 10 cm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</a:t>
            </a:r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baseline="30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r</a:t>
            </a:r>
            <a:r>
              <a:rPr lang="cs-CZ" baseline="30000" dirty="0" smtClean="0"/>
              <a:t>2</a:t>
            </a:r>
            <a:r>
              <a:rPr lang="cs-CZ" dirty="0" smtClean="0"/>
              <a:t> + v</a:t>
            </a:r>
            <a:r>
              <a:rPr lang="cs-CZ" baseline="30000" dirty="0" smtClean="0"/>
              <a:t>2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</a:t>
            </a:r>
            <a:r>
              <a:rPr lang="cs-CZ" baseline="30000" dirty="0" smtClean="0"/>
              <a:t>2</a:t>
            </a:r>
            <a:r>
              <a:rPr lang="cs-CZ" dirty="0" smtClean="0"/>
              <a:t> </a:t>
            </a:r>
            <a:r>
              <a:rPr lang="cs-CZ" dirty="0"/>
              <a:t>= </a:t>
            </a:r>
            <a:r>
              <a:rPr lang="cs-CZ" dirty="0" smtClean="0"/>
              <a:t>10</a:t>
            </a:r>
            <a:r>
              <a:rPr lang="cs-CZ" baseline="30000" dirty="0" smtClean="0"/>
              <a:t>2</a:t>
            </a:r>
            <a:r>
              <a:rPr lang="cs-CZ" dirty="0" smtClean="0"/>
              <a:t> + 15</a:t>
            </a:r>
            <a:r>
              <a:rPr lang="cs-CZ" baseline="30000" dirty="0" smtClean="0"/>
              <a:t>2</a:t>
            </a:r>
          </a:p>
          <a:p>
            <a:pPr marL="0" indent="0">
              <a:buNone/>
            </a:pPr>
            <a:r>
              <a:rPr lang="cs-CZ" dirty="0" smtClean="0"/>
              <a:t>s = 18,02 cm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31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3.</a:t>
            </a:r>
          </a:p>
          <a:p>
            <a:pPr marL="0" indent="0">
              <a:buNone/>
            </a:pPr>
            <a:r>
              <a:rPr lang="cs-CZ" dirty="0"/>
              <a:t>S = </a:t>
            </a:r>
            <a:r>
              <a:rPr lang="cs-CZ" dirty="0" smtClean="0"/>
              <a:t> </a:t>
            </a:r>
            <a:r>
              <a:rPr lang="cs-CZ" dirty="0"/>
              <a:t>r </a:t>
            </a:r>
            <a:r>
              <a:rPr lang="cs-CZ" dirty="0" smtClean="0"/>
              <a:t>s</a:t>
            </a:r>
          </a:p>
          <a:p>
            <a:pPr marL="0" indent="0">
              <a:buNone/>
            </a:pPr>
            <a:r>
              <a:rPr lang="cs-CZ" dirty="0" smtClean="0"/>
              <a:t>S = 3,14 . 10 . 18,02</a:t>
            </a:r>
          </a:p>
          <a:p>
            <a:pPr marL="0" indent="0">
              <a:buNone/>
            </a:pPr>
            <a:r>
              <a:rPr lang="cs-CZ" dirty="0" smtClean="0"/>
              <a:t>S = 565,83 cm</a:t>
            </a:r>
            <a:r>
              <a:rPr lang="cs-CZ" baseline="30000" dirty="0" smtClean="0"/>
              <a:t>2</a:t>
            </a:r>
          </a:p>
          <a:p>
            <a:pPr marL="0" indent="0">
              <a:buNone/>
            </a:pPr>
            <a:r>
              <a:rPr lang="cs-CZ" dirty="0" smtClean="0"/>
              <a:t>4.</a:t>
            </a:r>
          </a:p>
          <a:p>
            <a:pPr marL="0" indent="0">
              <a:buNone/>
            </a:pPr>
            <a:r>
              <a:rPr lang="cs-CZ" dirty="0" smtClean="0"/>
              <a:t>565,83 + 56,58 = 622,41 (cm</a:t>
            </a:r>
            <a:r>
              <a:rPr lang="cs-CZ" baseline="30000" dirty="0" smtClean="0"/>
              <a:t>2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baseline="30000" dirty="0"/>
          </a:p>
          <a:p>
            <a:pPr marL="0" indent="0">
              <a:buNone/>
            </a:pPr>
            <a:r>
              <a:rPr lang="cs-CZ" dirty="0" smtClean="0"/>
              <a:t>Spotřeba materiálu bude 622,41</a:t>
            </a:r>
            <a:r>
              <a:rPr lang="cs-CZ" dirty="0"/>
              <a:t> </a:t>
            </a:r>
            <a:r>
              <a:rPr lang="cs-CZ" dirty="0" smtClean="0"/>
              <a:t>cm</a:t>
            </a:r>
            <a:r>
              <a:rPr lang="cs-CZ" baseline="30000" dirty="0" smtClean="0"/>
              <a:t>2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784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Zdroj materiálů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archiv 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8549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Slovní úloha společná práce 5</Template>
  <TotalTime>442</TotalTime>
  <Words>225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Slovní úloha kužel</vt:lpstr>
      <vt:lpstr>Náčrt a prvky v kuželu</vt:lpstr>
      <vt:lpstr>1. příklad:</vt:lpstr>
      <vt:lpstr>Řešení</vt:lpstr>
      <vt:lpstr>Řešení</vt:lpstr>
      <vt:lpstr>Řešení</vt:lpstr>
      <vt:lpstr>Řešení</vt:lpstr>
      <vt:lpstr>Zdroj materiálů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rovnic</dc:title>
  <dc:creator>Eva</dc:creator>
  <cp:lastModifiedBy>Eva</cp:lastModifiedBy>
  <cp:revision>89</cp:revision>
  <cp:lastPrinted>2012-05-30T13:05:37Z</cp:lastPrinted>
  <dcterms:created xsi:type="dcterms:W3CDTF">2012-04-17T09:52:17Z</dcterms:created>
  <dcterms:modified xsi:type="dcterms:W3CDTF">2013-01-24T13:11:56Z</dcterms:modified>
</cp:coreProperties>
</file>