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56" r:id="rId3"/>
    <p:sldId id="286" r:id="rId4"/>
    <p:sldId id="271" r:id="rId5"/>
    <p:sldId id="288" r:id="rId6"/>
    <p:sldId id="287" r:id="rId7"/>
    <p:sldId id="275" r:id="rId8"/>
    <p:sldId id="289" r:id="rId9"/>
    <p:sldId id="284" r:id="rId10"/>
    <p:sldId id="290" r:id="rId11"/>
    <p:sldId id="29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7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326" y="-299207"/>
            <a:ext cx="5753962" cy="8223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Složitější výpočty v jehlanu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Náčrt a prvky v </a:t>
            </a:r>
            <a:r>
              <a:rPr lang="cs-CZ" dirty="0" smtClean="0">
                <a:solidFill>
                  <a:schemeClr val="tx1"/>
                </a:solidFill>
              </a:rPr>
              <a:t>jehlanu (pravidelný čtyřboký)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V…vrchol jehlanu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AC, BD….úhlopříčky v podstavě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S….průsečík úhlopříček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t</a:t>
            </a:r>
            <a:r>
              <a:rPr lang="cs-CZ" dirty="0" smtClean="0"/>
              <a:t>….tělesová výška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dirty="0" err="1" smtClean="0"/>
              <a:t>v</a:t>
            </a:r>
            <a:r>
              <a:rPr lang="cs-CZ" baseline="-25000" dirty="0" err="1"/>
              <a:t>s</a:t>
            </a:r>
            <a:r>
              <a:rPr lang="cs-CZ" dirty="0" smtClean="0"/>
              <a:t>….stěnová výška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h…hrana stěny</a:t>
            </a: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971600" y="4869160"/>
            <a:ext cx="720080" cy="72008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91680" y="4869160"/>
            <a:ext cx="1440160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71600" y="5589240"/>
            <a:ext cx="1440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411760" y="4869160"/>
            <a:ext cx="72008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971600" y="4869160"/>
            <a:ext cx="2160240" cy="72008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691680" y="4869160"/>
            <a:ext cx="720080" cy="72008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2051720" y="3429000"/>
            <a:ext cx="0" cy="180020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971600" y="3429000"/>
            <a:ext cx="1080120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051720" y="3429000"/>
            <a:ext cx="360040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051720" y="3429000"/>
            <a:ext cx="108012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691680" y="3429000"/>
            <a:ext cx="360040" cy="14401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1854173" y="522920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880362" y="30596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42" name="Přímá spojnice 41"/>
          <p:cNvCxnSpPr>
            <a:stCxn id="39" idx="0"/>
          </p:cNvCxnSpPr>
          <p:nvPr/>
        </p:nvCxnSpPr>
        <p:spPr>
          <a:xfrm>
            <a:off x="2019443" y="5229200"/>
            <a:ext cx="752357" cy="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 flipV="1">
            <a:off x="2051720" y="3429000"/>
            <a:ext cx="720080" cy="1800200"/>
          </a:xfrm>
          <a:prstGeom prst="line">
            <a:avLst/>
          </a:prstGeom>
          <a:ln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2793286" y="50684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655800" y="55624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785002" y="4324454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prstClr val="black"/>
                </a:solidFill>
              </a:rPr>
              <a:t>v</a:t>
            </a:r>
            <a:r>
              <a:rPr lang="cs-CZ" baseline="-25000" dirty="0" err="1" smtClean="0">
                <a:solidFill>
                  <a:prstClr val="black"/>
                </a:solidFill>
              </a:rPr>
              <a:t>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411760" y="4359955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prstClr val="black"/>
                </a:solidFill>
              </a:rPr>
              <a:t>v</a:t>
            </a:r>
            <a:r>
              <a:rPr lang="cs-CZ" baseline="-25000" dirty="0" err="1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17796" y="554192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87244" y="556240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B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179487" y="460931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C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351193" y="46087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D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91780" y="395512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26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</a:t>
            </a: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říklad: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Vypočítej objem a povrch pravidelného čtyřbokého jehlanu, je-li hrana podstavy 3 cm a hrana stěny 7 cm. Zaokrouhluj na dvě desetinná místa.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017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Výpočet úhlopříčky podstavy</a:t>
            </a:r>
          </a:p>
          <a:p>
            <a:pPr marL="0" indent="0">
              <a:buNone/>
            </a:pPr>
            <a:r>
              <a:rPr lang="cs-CZ" dirty="0" smtClean="0"/>
              <a:t>2. Výpočet tělesové výšky</a:t>
            </a:r>
          </a:p>
          <a:p>
            <a:pPr marL="0" indent="0">
              <a:buNone/>
            </a:pPr>
            <a:r>
              <a:rPr lang="cs-CZ" dirty="0" smtClean="0"/>
              <a:t>3. Výpočet objemu</a:t>
            </a:r>
          </a:p>
          <a:p>
            <a:pPr marL="0" indent="0">
              <a:buNone/>
            </a:pPr>
            <a:r>
              <a:rPr lang="cs-CZ" dirty="0" smtClean="0"/>
              <a:t>4. Výpočet stěnové výšky</a:t>
            </a:r>
          </a:p>
          <a:p>
            <a:pPr marL="0" indent="0">
              <a:buNone/>
            </a:pPr>
            <a:r>
              <a:rPr lang="cs-CZ" dirty="0" smtClean="0"/>
              <a:t>5. Výpočet povrchu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2214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                                            u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a</a:t>
            </a:r>
            <a:r>
              <a:rPr lang="cs-CZ" baseline="30000" dirty="0" smtClean="0"/>
              <a:t>2</a:t>
            </a:r>
            <a:r>
              <a:rPr lang="cs-CZ" dirty="0" smtClean="0"/>
              <a:t> + a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u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9 + 9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u</a:t>
            </a:r>
            <a:r>
              <a:rPr lang="cs-CZ" baseline="30000" dirty="0" smtClean="0"/>
              <a:t>2</a:t>
            </a:r>
            <a:r>
              <a:rPr lang="cs-CZ" dirty="0" smtClean="0"/>
              <a:t> = 18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u = 4,24 cm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2708920"/>
            <a:ext cx="2232248" cy="21602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899592" y="2708920"/>
            <a:ext cx="2232248" cy="216024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859263" y="490825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94581" y="378245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89986" y="359779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7912" y="486916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42485" y="485123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601" y="233958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42485" y="233958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369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2.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v</a:t>
                </a:r>
                <a:r>
                  <a:rPr lang="cs-CZ" baseline="-25000" dirty="0" smtClean="0"/>
                  <a:t>t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 = h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- 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)</m:t>
                    </m:r>
                  </m:oMath>
                </a14:m>
                <a:r>
                  <a:rPr lang="cs-CZ" baseline="30000" dirty="0" smtClean="0"/>
                  <a:t>2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v</a:t>
                </a:r>
                <a:r>
                  <a:rPr lang="cs-CZ" baseline="-25000" dirty="0" smtClean="0"/>
                  <a:t>t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 = 49 - 4,49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</a:t>
                </a:r>
                <a:r>
                  <a:rPr lang="cs-CZ" dirty="0" err="1" smtClean="0"/>
                  <a:t>v</a:t>
                </a:r>
                <a:r>
                  <a:rPr lang="cs-CZ" baseline="-25000" dirty="0" err="1" smtClean="0"/>
                  <a:t>t</a:t>
                </a:r>
                <a:r>
                  <a:rPr lang="cs-CZ" baseline="30000" dirty="0" smtClean="0"/>
                  <a:t> </a:t>
                </a:r>
                <a:r>
                  <a:rPr lang="cs-CZ" dirty="0" smtClean="0"/>
                  <a:t> = 6,67 cm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20059" y="5013176"/>
                <a:ext cx="387670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59" y="5013176"/>
                <a:ext cx="387670" cy="5648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796297" y="3640378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v</a:t>
            </a:r>
            <a:r>
              <a:rPr lang="cs-CZ" baseline="-25000" dirty="0" err="1"/>
              <a:t>t</a:t>
            </a:r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613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= </a:t>
            </a:r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. </a:t>
            </a:r>
            <a:r>
              <a:rPr lang="cs-CZ" dirty="0" err="1"/>
              <a:t>v</a:t>
            </a:r>
            <a:r>
              <a:rPr lang="cs-CZ" baseline="-25000" dirty="0" err="1" smtClean="0"/>
              <a:t>t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dirty="0"/>
              <a:t>V </a:t>
            </a:r>
            <a:r>
              <a:rPr lang="cs-CZ" dirty="0" smtClean="0"/>
              <a:t>= 9 . 6,67</a:t>
            </a:r>
          </a:p>
          <a:p>
            <a:pPr marL="0" indent="0">
              <a:buNone/>
            </a:pPr>
            <a:r>
              <a:rPr lang="cs-CZ" dirty="0" smtClean="0"/>
              <a:t>V = 60,03 cm</a:t>
            </a:r>
            <a:r>
              <a:rPr lang="cs-CZ" baseline="30000" dirty="0" smtClean="0"/>
              <a:t>3</a:t>
            </a:r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r>
              <a:rPr lang="cs-CZ" dirty="0" smtClean="0"/>
              <a:t>Objem jehlanu je 60,03 cm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baseline="30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433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4.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v</a:t>
                </a:r>
                <a:r>
                  <a:rPr lang="cs-CZ" baseline="-25000" dirty="0" smtClean="0"/>
                  <a:t>s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v</a:t>
                </a:r>
                <a:r>
                  <a:rPr lang="cs-CZ" baseline="-25000" dirty="0" smtClean="0"/>
                  <a:t>t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 </a:t>
                </a:r>
                <a:r>
                  <a:rPr lang="cs-CZ" dirty="0" smtClean="0"/>
                  <a:t>+ </a:t>
                </a:r>
                <a:r>
                  <a:rPr lang="cs-CZ" dirty="0"/>
                  <a:t>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>
                        <a:latin typeface="Cambria Math"/>
                      </a:rPr>
                      <m:t> )</m:t>
                    </m:r>
                  </m:oMath>
                </a14:m>
                <a:r>
                  <a:rPr lang="cs-CZ" baseline="30000" dirty="0"/>
                  <a:t>2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v</a:t>
                </a:r>
                <a:r>
                  <a:rPr lang="cs-CZ" baseline="-25000" dirty="0" smtClean="0"/>
                  <a:t>s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 = 44,49 + 2,25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v</a:t>
                </a:r>
                <a:r>
                  <a:rPr lang="cs-CZ" baseline="-25000" dirty="0" smtClean="0"/>
                  <a:t>s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 = 46,74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</a:t>
                </a:r>
                <a:r>
                  <a:rPr lang="cs-CZ" dirty="0" err="1" smtClean="0"/>
                  <a:t>v</a:t>
                </a:r>
                <a:r>
                  <a:rPr lang="cs-CZ" baseline="-25000" dirty="0" err="1" smtClean="0"/>
                  <a:t>s</a:t>
                </a:r>
                <a:r>
                  <a:rPr lang="cs-CZ" baseline="30000" dirty="0" smtClean="0"/>
                  <a:t> </a:t>
                </a:r>
                <a:r>
                  <a:rPr lang="cs-CZ" dirty="0" smtClean="0"/>
                  <a:t> = 6,84 cm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20059" y="5013176"/>
                <a:ext cx="382669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59" y="5013176"/>
                <a:ext cx="382669" cy="5648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796297" y="3640378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v</a:t>
            </a:r>
            <a:r>
              <a:rPr lang="cs-CZ" baseline="-25000" dirty="0" err="1">
                <a:solidFill>
                  <a:prstClr val="black"/>
                </a:solidFill>
              </a:rPr>
              <a:t>t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v</a:t>
            </a:r>
            <a:r>
              <a:rPr lang="cs-CZ" baseline="-25000" dirty="0" err="1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745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</a:t>
            </a:r>
          </a:p>
          <a:p>
            <a:pPr marL="0" indent="0">
              <a:buNone/>
            </a:pPr>
            <a:r>
              <a:rPr lang="cs-CZ" dirty="0"/>
              <a:t>S = a</a:t>
            </a:r>
            <a:r>
              <a:rPr lang="cs-CZ" baseline="30000" dirty="0"/>
              <a:t>2</a:t>
            </a:r>
            <a:r>
              <a:rPr lang="cs-CZ" dirty="0"/>
              <a:t> + 2. a. </a:t>
            </a:r>
            <a:r>
              <a:rPr lang="cs-CZ" dirty="0" err="1"/>
              <a:t>v</a:t>
            </a:r>
            <a:r>
              <a:rPr lang="cs-CZ" baseline="-25000" dirty="0" err="1"/>
              <a:t>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= 9 + </a:t>
            </a:r>
            <a:r>
              <a:rPr lang="cs-CZ" dirty="0" smtClean="0"/>
              <a:t>41,04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= </a:t>
            </a:r>
            <a:r>
              <a:rPr lang="cs-CZ" dirty="0" smtClean="0"/>
              <a:t>50,04 </a:t>
            </a:r>
            <a:r>
              <a:rPr lang="cs-CZ" dirty="0"/>
              <a:t>cm</a:t>
            </a:r>
            <a:r>
              <a:rPr lang="cs-CZ" baseline="30000" dirty="0"/>
              <a:t>2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Povrch jehlanu je 50,04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721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Zdroj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archiv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703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505</TotalTime>
  <Words>272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Složitější výpočty v jehlanu</vt:lpstr>
      <vt:lpstr>Náčrt a prvky v jehlanu (pravidelný čtyřboký)</vt:lpstr>
      <vt:lpstr>1. příklad:</vt:lpstr>
      <vt:lpstr>Řešení</vt:lpstr>
      <vt:lpstr>Řešení</vt:lpstr>
      <vt:lpstr>Řešení</vt:lpstr>
      <vt:lpstr>Řešení</vt:lpstr>
      <vt:lpstr>Řešení</vt:lpstr>
      <vt:lpstr>Řešení</vt:lpstr>
      <vt:lpstr>Zdroj materiálů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Eva</cp:lastModifiedBy>
  <cp:revision>107</cp:revision>
  <cp:lastPrinted>2012-05-30T13:05:37Z</cp:lastPrinted>
  <dcterms:created xsi:type="dcterms:W3CDTF">2012-04-17T09:52:17Z</dcterms:created>
  <dcterms:modified xsi:type="dcterms:W3CDTF">2013-01-24T13:17:41Z</dcterms:modified>
</cp:coreProperties>
</file>