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61" r:id="rId4"/>
    <p:sldId id="260" r:id="rId5"/>
    <p:sldId id="259" r:id="rId6"/>
    <p:sldId id="262" r:id="rId7"/>
    <p:sldId id="263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79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714B9D-26A6-4459-8F5E-C8C3F5CCE23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97893-4529-4C56-89CB-BE5D8AA9BA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6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5021-D0F0-4701-A507-5C7484CF19D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474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135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261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041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274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212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875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03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292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122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963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3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>
                <a:lumMod val="85000"/>
              </a:srgbClr>
            </a:gs>
            <a:gs pos="10000">
              <a:srgbClr val="FEE7F2"/>
            </a:gs>
            <a:gs pos="29000">
              <a:srgbClr val="FAC77D"/>
            </a:gs>
            <a:gs pos="62000">
              <a:srgbClr val="FBA97D"/>
            </a:gs>
            <a:gs pos="88000">
              <a:srgbClr val="FBD49C"/>
            </a:gs>
            <a:gs pos="100000">
              <a:srgbClr val="FEE7F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3A7F7-0D17-4C7D-BFF3-144FE218612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723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rpheusandlyra.com/" TargetMode="External"/><Relationship Id="rId2" Type="http://schemas.openxmlformats.org/officeDocument/2006/relationships/hyperlink" Target="http://mychina.blog.cz/en/1104/cinske-huebni-nastroje-ku-che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rrsoftware.com/MRRSoftware/Syrinx.html" TargetMode="External"/><Relationship Id="rId4" Type="http://schemas.openxmlformats.org/officeDocument/2006/relationships/hyperlink" Target="http://www.mlahanas.de/Greeks/LX/Aulod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0065"/>
            <a:ext cx="7772400" cy="1470025"/>
          </a:xfrm>
        </p:spPr>
        <p:txBody>
          <a:bodyPr/>
          <a:lstStyle/>
          <a:p>
            <a:r>
              <a:rPr lang="cs-CZ" dirty="0" smtClean="0"/>
              <a:t>Starověká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65811" y="1556792"/>
            <a:ext cx="7272808" cy="3960440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</a:t>
            </a:r>
            <a:r>
              <a:rPr lang="cs-CZ" sz="2300" dirty="0" err="1" smtClean="0">
                <a:solidFill>
                  <a:schemeClr val="tx1"/>
                </a:solidFill>
              </a:rPr>
              <a:t>SPgŠ</a:t>
            </a:r>
            <a:r>
              <a:rPr lang="cs-CZ" sz="2300" dirty="0" smtClean="0">
                <a:solidFill>
                  <a:schemeClr val="tx1"/>
                </a:solidFill>
              </a:rPr>
              <a:t> Litoměřice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</a:t>
            </a:r>
            <a:r>
              <a:rPr lang="cs-CZ" sz="2300" dirty="0">
                <a:solidFill>
                  <a:schemeClr val="tx1"/>
                </a:solidFill>
              </a:rPr>
              <a:t>Mgr. Stanislava Gallová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Tematický okruh: Dějiny hudby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Starověká hudba (4. tisíciletí př. n. l. – 5. stol. n. l. )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75656" y="4437112"/>
            <a:ext cx="6336704" cy="165618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855" y="4725144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476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Pod pojmem </a:t>
            </a:r>
            <a:r>
              <a:rPr lang="cs-CZ" sz="3000" b="1" dirty="0"/>
              <a:t>starověká hudba</a:t>
            </a:r>
            <a:r>
              <a:rPr lang="cs-CZ" sz="3000" dirty="0"/>
              <a:t> si představujeme </a:t>
            </a:r>
            <a:r>
              <a:rPr lang="cs-CZ" sz="3000" dirty="0" smtClean="0"/>
              <a:t> hudbu </a:t>
            </a:r>
            <a:r>
              <a:rPr lang="cs-CZ" sz="3000" dirty="0" smtClean="0">
                <a:solidFill>
                  <a:srgbClr val="C00000"/>
                </a:solidFill>
              </a:rPr>
              <a:t>orientálních civilizací, řeckou, židovskou a římskou</a:t>
            </a:r>
            <a:r>
              <a:rPr lang="cs-CZ" sz="3000" dirty="0" smtClean="0"/>
              <a:t>. Rozhodující pro vývoj evropské hudby byla hudba </a:t>
            </a:r>
            <a:r>
              <a:rPr lang="cs-CZ" sz="3000" u="sng" dirty="0" smtClean="0">
                <a:solidFill>
                  <a:srgbClr val="C00000"/>
                </a:solidFill>
              </a:rPr>
              <a:t>řecká</a:t>
            </a:r>
            <a:r>
              <a:rPr lang="cs-CZ" sz="3000" dirty="0" smtClean="0"/>
              <a:t>. Ta ovšem dlouho vstřebávala vlivy starověkých východních národů, především </a:t>
            </a:r>
            <a:r>
              <a:rPr lang="cs-CZ" sz="3000" u="sng" dirty="0" smtClean="0"/>
              <a:t>Egypťanů</a:t>
            </a:r>
            <a:r>
              <a:rPr lang="cs-CZ" sz="3000" dirty="0" smtClean="0"/>
              <a:t>, </a:t>
            </a:r>
            <a:r>
              <a:rPr lang="cs-CZ" sz="3000" u="sng" dirty="0" smtClean="0"/>
              <a:t>Babylóňanů</a:t>
            </a:r>
            <a:r>
              <a:rPr lang="cs-CZ" sz="3000" dirty="0"/>
              <a:t> </a:t>
            </a:r>
            <a:r>
              <a:rPr lang="cs-CZ" sz="3000" dirty="0" smtClean="0"/>
              <a:t>a </a:t>
            </a:r>
            <a:r>
              <a:rPr lang="cs-CZ" sz="3000" u="sng" dirty="0" smtClean="0"/>
              <a:t>Asyřanů</a:t>
            </a:r>
            <a:r>
              <a:rPr lang="cs-CZ" sz="3000" dirty="0" smtClean="0"/>
              <a:t>, a je tedy </a:t>
            </a:r>
            <a:r>
              <a:rPr lang="cs-CZ" sz="3000" dirty="0" smtClean="0">
                <a:solidFill>
                  <a:srgbClr val="C00000"/>
                </a:solidFill>
              </a:rPr>
              <a:t>kombinací těchto vlivů a své vlastní tradice</a:t>
            </a:r>
            <a:r>
              <a:rPr lang="cs-CZ" sz="3000" dirty="0" smtClean="0"/>
              <a:t>. Na územích těchto národů byla hudba nedílnou součástí kulturního života. Patřila především k </a:t>
            </a:r>
            <a:r>
              <a:rPr lang="cs-CZ" sz="3000" dirty="0" smtClean="0">
                <a:solidFill>
                  <a:srgbClr val="C00000"/>
                </a:solidFill>
              </a:rPr>
              <a:t>bohoslužebným </a:t>
            </a:r>
            <a:r>
              <a:rPr lang="cs-CZ" sz="3000" dirty="0" smtClean="0"/>
              <a:t>úkonům a ti, kdo ji skládali a provozovali, byli velmi váženými členy společnosti.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70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orientálních civilizací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5273" y="1340768"/>
            <a:ext cx="8291264" cy="226084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Hudba byla velmi rozšířená již v </a:t>
            </a:r>
            <a:r>
              <a:rPr lang="cs-CZ" sz="2800" dirty="0" smtClean="0">
                <a:solidFill>
                  <a:srgbClr val="C00000"/>
                </a:solidFill>
              </a:rPr>
              <a:t>Egyptě, Mezopotámii, Indii a Číně.</a:t>
            </a:r>
            <a:r>
              <a:rPr lang="cs-CZ" sz="2800" dirty="0" smtClean="0"/>
              <a:t> Často sloužila k </a:t>
            </a:r>
            <a:r>
              <a:rPr lang="cs-CZ" sz="2800" dirty="0" smtClean="0">
                <a:solidFill>
                  <a:srgbClr val="C00000"/>
                </a:solidFill>
              </a:rPr>
              <a:t>náboženským účelům </a:t>
            </a:r>
            <a:r>
              <a:rPr lang="cs-CZ" sz="2800" dirty="0" smtClean="0"/>
              <a:t>(jako prostředník mezi bohy a lidmi), </a:t>
            </a:r>
            <a:r>
              <a:rPr lang="cs-CZ" sz="2800" dirty="0" smtClean="0">
                <a:solidFill>
                  <a:srgbClr val="FF0000"/>
                </a:solidFill>
              </a:rPr>
              <a:t>ve válečnictví i jako zdroj zábavy.</a:t>
            </a:r>
            <a:r>
              <a:rPr lang="cs-CZ" sz="2800" dirty="0" smtClean="0"/>
              <a:t> Někde se vyvinuly neobvyklé nástroje, např. čínský </a:t>
            </a:r>
            <a:r>
              <a:rPr lang="cs-CZ" sz="2800" dirty="0" err="1" smtClean="0">
                <a:solidFill>
                  <a:srgbClr val="C00000"/>
                </a:solidFill>
              </a:rPr>
              <a:t>guženg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(podobný citeře) nebo indický </a:t>
            </a:r>
            <a:r>
              <a:rPr lang="cs-CZ" sz="2800" dirty="0" smtClean="0">
                <a:solidFill>
                  <a:srgbClr val="C00000"/>
                </a:solidFill>
              </a:rPr>
              <a:t>sitár</a:t>
            </a:r>
            <a:r>
              <a:rPr lang="cs-CZ" sz="2800" dirty="0" smtClean="0"/>
              <a:t> (podobný kytaře). </a:t>
            </a:r>
            <a:endParaRPr lang="cs-CZ" sz="2800" dirty="0"/>
          </a:p>
        </p:txBody>
      </p:sp>
      <p:pic>
        <p:nvPicPr>
          <p:cNvPr id="1026" name="Picture 2" descr="http://nd04.jxs.cz/552/693/e778bd27a4_75714707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592164"/>
            <a:ext cx="3941653" cy="283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26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5544616" cy="1143000"/>
          </a:xfrm>
        </p:spPr>
        <p:txBody>
          <a:bodyPr/>
          <a:lstStyle/>
          <a:p>
            <a:r>
              <a:rPr lang="cs-CZ" dirty="0" smtClean="0"/>
              <a:t>Řecká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4546848" cy="5069160"/>
          </a:xfrm>
        </p:spPr>
        <p:txBody>
          <a:bodyPr>
            <a:normAutofit/>
          </a:bodyPr>
          <a:lstStyle/>
          <a:p>
            <a:r>
              <a:rPr lang="cs-CZ" sz="2400" dirty="0"/>
              <a:t>Ve starověkém Řecku měla hudba mezi ostatními uměními významné postavení. Pěstoval </a:t>
            </a:r>
            <a:r>
              <a:rPr lang="cs-CZ" sz="2400" dirty="0" smtClean="0"/>
              <a:t>se </a:t>
            </a:r>
            <a:r>
              <a:rPr lang="cs-CZ" sz="2400" dirty="0" smtClean="0">
                <a:solidFill>
                  <a:srgbClr val="FF0000"/>
                </a:solidFill>
              </a:rPr>
              <a:t>jednohlasý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sólový </a:t>
            </a:r>
            <a:r>
              <a:rPr lang="cs-CZ" sz="2400" dirty="0">
                <a:solidFill>
                  <a:srgbClr val="C00000"/>
                </a:solidFill>
              </a:rPr>
              <a:t>i sborový zpěv. </a:t>
            </a:r>
            <a:r>
              <a:rPr lang="cs-CZ" sz="2400" dirty="0"/>
              <a:t>Hudební vzdělání bylo součástí výchovy, hudba se stala i soutěžní disciplínou na olympijských hrách. </a:t>
            </a:r>
            <a:r>
              <a:rPr lang="cs-CZ" sz="2400" dirty="0" smtClean="0"/>
              <a:t>Rozvíjelo se i divadlo a poezie, které byly často hudbou doprovázeny. Dochovala se např. </a:t>
            </a:r>
            <a:r>
              <a:rPr lang="cs-CZ" sz="2400" dirty="0" err="1" smtClean="0">
                <a:solidFill>
                  <a:srgbClr val="C00000"/>
                </a:solidFill>
              </a:rPr>
              <a:t>Seikilova</a:t>
            </a:r>
            <a:r>
              <a:rPr lang="cs-CZ" sz="2400" dirty="0" smtClean="0">
                <a:solidFill>
                  <a:srgbClr val="C00000"/>
                </a:solidFill>
              </a:rPr>
              <a:t> píseň,</a:t>
            </a:r>
            <a:r>
              <a:rPr lang="cs-CZ" sz="2400" dirty="0" smtClean="0"/>
              <a:t> notový záznam na náhrobku.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5948521"/>
            <a:ext cx="20022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Orfeus s lyrou</a:t>
            </a:r>
            <a:endParaRPr lang="cs-CZ" sz="2400" dirty="0"/>
          </a:p>
        </p:txBody>
      </p:sp>
      <p:pic>
        <p:nvPicPr>
          <p:cNvPr id="7" name="SEIKIL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3000" out="3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3113" y="5251565"/>
            <a:ext cx="609600" cy="609600"/>
          </a:xfrm>
          <a:prstGeom prst="rect">
            <a:avLst/>
          </a:prstGeom>
        </p:spPr>
      </p:pic>
      <p:pic>
        <p:nvPicPr>
          <p:cNvPr id="2050" name="Picture 2" descr="http://www.orpheusandlyra.com/files/orpheus/logobig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948" y="98540"/>
            <a:ext cx="3314700" cy="545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271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8592" y="126876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hudbě starověkých národů mají svůj původ některé hudební nástroje, především </a:t>
            </a:r>
            <a:r>
              <a:rPr lang="cs-CZ" sz="2800" dirty="0" smtClean="0">
                <a:solidFill>
                  <a:srgbClr val="C00000"/>
                </a:solidFill>
              </a:rPr>
              <a:t>flétna, aulos </a:t>
            </a:r>
            <a:r>
              <a:rPr lang="cs-CZ" sz="2800" dirty="0" smtClean="0"/>
              <a:t>(předchůdce hoboje),nejrůznější </a:t>
            </a:r>
            <a:r>
              <a:rPr lang="cs-CZ" sz="2800" dirty="0" smtClean="0">
                <a:solidFill>
                  <a:srgbClr val="C00000"/>
                </a:solidFill>
              </a:rPr>
              <a:t>bicí nástroje, harfa, lyra, kytara a syrinx </a:t>
            </a:r>
            <a:r>
              <a:rPr lang="cs-CZ" sz="2800" dirty="0" smtClean="0"/>
              <a:t>(</a:t>
            </a:r>
            <a:r>
              <a:rPr lang="cs-CZ" sz="2800" dirty="0" err="1" smtClean="0"/>
              <a:t>Panova</a:t>
            </a:r>
            <a:r>
              <a:rPr lang="cs-CZ" sz="2800" dirty="0" smtClean="0"/>
              <a:t> flétna).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601526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Hráč na aulos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67103" y="601526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Syrinx</a:t>
            </a:r>
          </a:p>
        </p:txBody>
      </p:sp>
      <p:pic>
        <p:nvPicPr>
          <p:cNvPr id="3074" name="Picture 2" descr="http://www.mlahanas.de/Greeks/Music/Aulete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559" y="4077072"/>
            <a:ext cx="3818522" cy="179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rrsoftware.com/MRRSoftware/Syrinx_files/SyrinxIc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200" y="3672112"/>
            <a:ext cx="2447925" cy="23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281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435280" cy="4525963"/>
          </a:xfrm>
        </p:spPr>
        <p:txBody>
          <a:bodyPr>
            <a:normAutofit/>
          </a:bodyPr>
          <a:lstStyle/>
          <a:p>
            <a:r>
              <a:rPr lang="cs-CZ" sz="2800" dirty="0"/>
              <a:t>Římská hudba </a:t>
            </a:r>
            <a:r>
              <a:rPr lang="cs-CZ" sz="2800" dirty="0" smtClean="0"/>
              <a:t>i hudební nástroje vycházely z řeckých poznatků. </a:t>
            </a:r>
            <a:r>
              <a:rPr lang="cs-CZ" sz="2800" dirty="0"/>
              <a:t>Hudba u Římanů </a:t>
            </a:r>
            <a:r>
              <a:rPr lang="cs-CZ" sz="2800" dirty="0" smtClean="0"/>
              <a:t>se však </a:t>
            </a:r>
            <a:r>
              <a:rPr lang="cs-CZ" sz="2800" dirty="0"/>
              <a:t>v mnoha ohledech </a:t>
            </a:r>
            <a:r>
              <a:rPr lang="cs-CZ" sz="2800" dirty="0" err="1" smtClean="0"/>
              <a:t>lišila,například</a:t>
            </a:r>
            <a:r>
              <a:rPr lang="cs-CZ" sz="2800" dirty="0" smtClean="0"/>
              <a:t> </a:t>
            </a:r>
            <a:r>
              <a:rPr lang="cs-CZ" sz="2800" dirty="0"/>
              <a:t>jejich poezie nebyla doprovázena nástroji, hudba i divadlo obecně </a:t>
            </a:r>
            <a:r>
              <a:rPr lang="cs-CZ" sz="2800" dirty="0" smtClean="0"/>
              <a:t>sloužily hlavně </a:t>
            </a:r>
            <a:r>
              <a:rPr lang="cs-CZ" sz="2800" dirty="0"/>
              <a:t>pro pobavení </a:t>
            </a:r>
            <a:r>
              <a:rPr lang="cs-CZ" sz="2800" dirty="0" smtClean="0"/>
              <a:t>.Umělci </a:t>
            </a:r>
            <a:r>
              <a:rPr lang="cs-CZ" sz="2800" dirty="0"/>
              <a:t>byli najímáni a na rozdíl od řeckých nebyli váženi, naopak se jimi opovrhovalo. </a:t>
            </a:r>
            <a:r>
              <a:rPr lang="cs-CZ" sz="2800" dirty="0" smtClean="0"/>
              <a:t>Většina hudebníků </a:t>
            </a:r>
            <a:r>
              <a:rPr lang="cs-CZ" sz="2800" dirty="0"/>
              <a:t>byli otroci.</a:t>
            </a:r>
          </a:p>
        </p:txBody>
      </p:sp>
    </p:spTree>
    <p:extLst>
      <p:ext uri="{BB962C8B-B14F-4D97-AF65-F5344CB8AC3E}">
        <p14:creationId xmlns:p14="http://schemas.microsoft.com/office/powerpoint/2010/main" val="179563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byla využívána hudba orientálními civilizacemi?</a:t>
            </a:r>
          </a:p>
          <a:p>
            <a:r>
              <a:rPr lang="cs-CZ" dirty="0" smtClean="0"/>
              <a:t>Jaké znáš starověké nástroje?</a:t>
            </a:r>
          </a:p>
          <a:p>
            <a:r>
              <a:rPr lang="cs-CZ" dirty="0" smtClean="0"/>
              <a:t>Které národy ovlivnily hudební tvorbu starověkého Řecka?</a:t>
            </a:r>
          </a:p>
          <a:p>
            <a:r>
              <a:rPr lang="cs-CZ" dirty="0" smtClean="0"/>
              <a:t> Co všechno doprovázela ve starověkém Řecku hudba?</a:t>
            </a:r>
          </a:p>
          <a:p>
            <a:r>
              <a:rPr lang="cs-CZ" dirty="0" smtClean="0"/>
              <a:t>Jmenuj jednu z nejstarších starověkých písní.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17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	k náboženským účelům (jako prostředník mezi bohy a lidmi), ve válečnictví i jako zdroj zábavy.</a:t>
            </a:r>
          </a:p>
          <a:p>
            <a:r>
              <a:rPr lang="cs-CZ" dirty="0" smtClean="0"/>
              <a:t>2.		Aulos, syrinx, lyra, zvířecí roh, sitár, </a:t>
            </a:r>
            <a:r>
              <a:rPr lang="cs-CZ" dirty="0" err="1" smtClean="0"/>
              <a:t>guženg</a:t>
            </a:r>
            <a:r>
              <a:rPr lang="cs-CZ" dirty="0" smtClean="0"/>
              <a:t> a mnoho dalších</a:t>
            </a:r>
          </a:p>
          <a:p>
            <a:r>
              <a:rPr lang="cs-CZ" dirty="0" smtClean="0"/>
              <a:t>3.		Egypťané, Židé, Babyloňané, Asyřané</a:t>
            </a:r>
          </a:p>
          <a:p>
            <a:r>
              <a:rPr lang="cs-CZ" dirty="0" smtClean="0"/>
              <a:t>4. 		Divadlo, poezie, olympijské hry</a:t>
            </a:r>
          </a:p>
          <a:p>
            <a:r>
              <a:rPr lang="cs-CZ" dirty="0" smtClean="0"/>
              <a:t>5.		</a:t>
            </a:r>
            <a:r>
              <a:rPr lang="cs-CZ" dirty="0" err="1" smtClean="0"/>
              <a:t>Seikilova</a:t>
            </a:r>
            <a:r>
              <a:rPr lang="cs-CZ" smtClean="0"/>
              <a:t> píseň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063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 z vlastních </a:t>
            </a:r>
            <a:r>
              <a:rPr lang="cs-CZ" dirty="0" smtClean="0"/>
              <a:t>zdrojů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mychina.blog.cz/en/1104/cinske-huebni-nastroje-ku-cheng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http://www.orpheusandlyra.com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www.mlahanas.de/Greeks/LX/Aulode.html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www.mrrsoftware.com/MRRSoftware/Syrinx.html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602161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337</Words>
  <Application>Microsoft Office PowerPoint</Application>
  <PresentationFormat>Předvádění na obrazovce (4:3)</PresentationFormat>
  <Paragraphs>40</Paragraphs>
  <Slides>9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Starověká hudba</vt:lpstr>
      <vt:lpstr>Obecně</vt:lpstr>
      <vt:lpstr>Hudba orientálních civilizací</vt:lpstr>
      <vt:lpstr>Řecká hudba</vt:lpstr>
      <vt:lpstr>Nástroje</vt:lpstr>
      <vt:lpstr>Římská hudba</vt:lpstr>
      <vt:lpstr>Otázky a úkoly</vt:lpstr>
      <vt:lpstr>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hudba</dc:title>
  <dc:creator>Tonda</dc:creator>
  <cp:lastModifiedBy>Tonda</cp:lastModifiedBy>
  <cp:revision>22</cp:revision>
  <dcterms:created xsi:type="dcterms:W3CDTF">2012-01-25T17:43:17Z</dcterms:created>
  <dcterms:modified xsi:type="dcterms:W3CDTF">2012-11-22T13:19:42Z</dcterms:modified>
</cp:coreProperties>
</file>