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7" r:id="rId3"/>
    <p:sldId id="279" r:id="rId4"/>
    <p:sldId id="287" r:id="rId5"/>
    <p:sldId id="289" r:id="rId6"/>
    <p:sldId id="288" r:id="rId7"/>
    <p:sldId id="290" r:id="rId8"/>
    <p:sldId id="294" r:id="rId9"/>
    <p:sldId id="293" r:id="rId10"/>
    <p:sldId id="292" r:id="rId11"/>
    <p:sldId id="274" r:id="rId12"/>
    <p:sldId id="295" r:id="rId13"/>
    <p:sldId id="303" r:id="rId14"/>
    <p:sldId id="302" r:id="rId15"/>
    <p:sldId id="301" r:id="rId16"/>
    <p:sldId id="300" r:id="rId17"/>
    <p:sldId id="299" r:id="rId18"/>
    <p:sldId id="298" r:id="rId19"/>
    <p:sldId id="297" r:id="rId20"/>
    <p:sldId id="296" r:id="rId21"/>
    <p:sldId id="262" r:id="rId22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EEF40C"/>
    <a:srgbClr val="663300"/>
    <a:srgbClr val="FF00FF"/>
    <a:srgbClr val="FF6600"/>
    <a:srgbClr val="009900"/>
    <a:srgbClr val="FF5050"/>
    <a:srgbClr val="0000FF"/>
    <a:srgbClr val="E3F40C"/>
    <a:srgbClr val="800000"/>
    <a:srgbClr val="DA2C8F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39" autoAdjust="0"/>
    <p:restoredTop sz="94421" autoAdjust="0"/>
  </p:normalViewPr>
  <p:slideViewPr>
    <p:cSldViewPr>
      <p:cViewPr>
        <p:scale>
          <a:sx n="77" d="100"/>
          <a:sy n="77" d="100"/>
        </p:scale>
        <p:origin x="-306" y="-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72000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3200" dirty="0" smtClean="0">
                <a:solidFill>
                  <a:schemeClr val="tx2"/>
                </a:solidFill>
                <a:latin typeface="Calibri" pitchFamily="34" charset="0"/>
              </a:rPr>
              <a:t>Anglický jazyk – slovní zásoba</a:t>
            </a:r>
          </a:p>
          <a:p>
            <a:endParaRPr lang="cs-CZ" sz="3200" dirty="0">
              <a:solidFill>
                <a:schemeClr val="tx2"/>
              </a:solidFill>
              <a:latin typeface="Calibri" pitchFamily="34" charset="0"/>
            </a:endParaRPr>
          </a:p>
          <a:p>
            <a:pPr marL="0" indent="0" algn="ctr">
              <a:buNone/>
            </a:pPr>
            <a:r>
              <a:rPr lang="cs-CZ" sz="3200" dirty="0" smtClean="0">
                <a:solidFill>
                  <a:schemeClr val="tx2"/>
                </a:solidFill>
                <a:latin typeface="Calibri" pitchFamily="34" charset="0"/>
              </a:rPr>
              <a:t>Autor:  Mgr. Vlasta Skořepová</a:t>
            </a:r>
          </a:p>
          <a:p>
            <a:endParaRPr lang="cs-CZ" sz="3200" dirty="0" smtClean="0">
              <a:solidFill>
                <a:schemeClr val="tx2"/>
              </a:solidFill>
              <a:latin typeface="Calibri" pitchFamily="34" charset="0"/>
            </a:endParaRPr>
          </a:p>
          <a:p>
            <a:pPr marL="0" indent="0" algn="ctr">
              <a:buNone/>
            </a:pPr>
            <a:r>
              <a:rPr lang="cs-CZ" sz="3200" dirty="0" smtClean="0">
                <a:solidFill>
                  <a:schemeClr val="tx2"/>
                </a:solidFill>
                <a:latin typeface="Calibri" pitchFamily="34" charset="0"/>
              </a:rPr>
              <a:t>VY_32_INOVACE_03_Potraviny</a:t>
            </a:r>
            <a:endParaRPr lang="cs-CZ" sz="3200" dirty="0" smtClean="0">
              <a:solidFill>
                <a:schemeClr val="tx2"/>
              </a:solidFill>
              <a:latin typeface="Calibri" pitchFamily="34" charset="0"/>
            </a:endParaRPr>
          </a:p>
          <a:p>
            <a:endParaRPr lang="cs-CZ" sz="3000" dirty="0">
              <a:solidFill>
                <a:schemeClr val="bg1"/>
              </a:solidFill>
              <a:latin typeface="Calibri" pitchFamily="34" charset="0"/>
            </a:endParaRPr>
          </a:p>
          <a:p>
            <a:endParaRPr lang="cs-CZ" sz="2400" dirty="0">
              <a:solidFill>
                <a:schemeClr val="bg1"/>
              </a:solidFill>
              <a:latin typeface="Calibri" pitchFamily="34" charset="0"/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Choose the correct answer. </a:t>
            </a:r>
            <a:b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Write the letter into the grid.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beans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537321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pepper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479715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lettuce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38985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38985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6" name="Skupina 45"/>
          <p:cNvGrpSpPr/>
          <p:nvPr/>
        </p:nvGrpSpPr>
        <p:grpSpPr>
          <a:xfrm>
            <a:off x="611560" y="2060848"/>
            <a:ext cx="7128792" cy="1440160"/>
            <a:chOff x="611560" y="2060848"/>
            <a:chExt cx="7128792" cy="1440160"/>
          </a:xfrm>
        </p:grpSpPr>
        <p:sp>
          <p:nvSpPr>
            <p:cNvPr id="47" name="Obdélník 46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2" name="Skupina 38"/>
            <p:cNvGrpSpPr/>
            <p:nvPr/>
          </p:nvGrpSpPr>
          <p:grpSpPr>
            <a:xfrm>
              <a:off x="1403648" y="2060848"/>
              <a:ext cx="792088" cy="1440160"/>
              <a:chOff x="1403648" y="2060848"/>
              <a:chExt cx="792088" cy="1440160"/>
            </a:xfrm>
          </p:grpSpPr>
          <p:sp>
            <p:nvSpPr>
              <p:cNvPr id="70" name="Obdélník 8"/>
              <p:cNvSpPr/>
              <p:nvPr/>
            </p:nvSpPr>
            <p:spPr>
              <a:xfrm>
                <a:off x="1403648" y="2060848"/>
                <a:ext cx="792088" cy="720080"/>
              </a:xfrm>
              <a:prstGeom prst="rect">
                <a:avLst/>
              </a:prstGeom>
              <a:solidFill>
                <a:srgbClr val="FF5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1" name="Obdélník 70"/>
              <p:cNvSpPr/>
              <p:nvPr/>
            </p:nvSpPr>
            <p:spPr>
              <a:xfrm>
                <a:off x="1403648" y="2780928"/>
                <a:ext cx="792088" cy="720080"/>
              </a:xfrm>
              <a:prstGeom prst="rect">
                <a:avLst/>
              </a:prstGeom>
              <a:solidFill>
                <a:srgbClr val="FF5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3" name="Skupina 42"/>
            <p:cNvGrpSpPr/>
            <p:nvPr/>
          </p:nvGrpSpPr>
          <p:grpSpPr>
            <a:xfrm>
              <a:off x="2195736" y="2060848"/>
              <a:ext cx="792088" cy="1440160"/>
              <a:chOff x="2195736" y="2060848"/>
              <a:chExt cx="792088" cy="1440160"/>
            </a:xfrm>
          </p:grpSpPr>
          <p:sp>
            <p:nvSpPr>
              <p:cNvPr id="68" name="Obdélník 67"/>
              <p:cNvSpPr/>
              <p:nvPr/>
            </p:nvSpPr>
            <p:spPr>
              <a:xfrm>
                <a:off x="2195736" y="2060848"/>
                <a:ext cx="792088" cy="720080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3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9" name="Obdélník 68"/>
              <p:cNvSpPr/>
              <p:nvPr/>
            </p:nvSpPr>
            <p:spPr>
              <a:xfrm>
                <a:off x="2195736" y="2780928"/>
                <a:ext cx="792088" cy="720080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54" name="Obdélník 53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6" name="Skupina 44"/>
            <p:cNvGrpSpPr/>
            <p:nvPr/>
          </p:nvGrpSpPr>
          <p:grpSpPr>
            <a:xfrm>
              <a:off x="3779912" y="2060848"/>
              <a:ext cx="792088" cy="1440160"/>
              <a:chOff x="3779912" y="2060848"/>
              <a:chExt cx="792088" cy="1440160"/>
            </a:xfrm>
          </p:grpSpPr>
          <p:sp>
            <p:nvSpPr>
              <p:cNvPr id="66" name="Obdélník 12"/>
              <p:cNvSpPr/>
              <p:nvPr/>
            </p:nvSpPr>
            <p:spPr>
              <a:xfrm>
                <a:off x="3779912" y="2060848"/>
                <a:ext cx="792088" cy="720080"/>
              </a:xfrm>
              <a:prstGeom prst="rect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5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7" name="Obdélník 66"/>
              <p:cNvSpPr/>
              <p:nvPr/>
            </p:nvSpPr>
            <p:spPr>
              <a:xfrm>
                <a:off x="3779912" y="2780928"/>
                <a:ext cx="792088" cy="720080"/>
              </a:xfrm>
              <a:prstGeom prst="rect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7" name="Skupina 43"/>
            <p:cNvGrpSpPr/>
            <p:nvPr/>
          </p:nvGrpSpPr>
          <p:grpSpPr>
            <a:xfrm>
              <a:off x="2987824" y="2060848"/>
              <a:ext cx="792088" cy="1440160"/>
              <a:chOff x="2987824" y="2060848"/>
              <a:chExt cx="792088" cy="1440160"/>
            </a:xfrm>
          </p:grpSpPr>
          <p:sp>
            <p:nvSpPr>
              <p:cNvPr id="64" name="Obdélník 13"/>
              <p:cNvSpPr/>
              <p:nvPr/>
            </p:nvSpPr>
            <p:spPr>
              <a:xfrm>
                <a:off x="2987824" y="2060848"/>
                <a:ext cx="792088" cy="720080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4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5" name="Obdélník 64"/>
              <p:cNvSpPr/>
              <p:nvPr/>
            </p:nvSpPr>
            <p:spPr>
              <a:xfrm>
                <a:off x="2987824" y="2780928"/>
                <a:ext cx="792088" cy="720080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58" name="Obdélník 57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61" name="Skupina 31"/>
            <p:cNvGrpSpPr/>
            <p:nvPr/>
          </p:nvGrpSpPr>
          <p:grpSpPr>
            <a:xfrm>
              <a:off x="611560" y="2060848"/>
              <a:ext cx="792088" cy="1440160"/>
              <a:chOff x="611560" y="2060848"/>
              <a:chExt cx="792088" cy="1440160"/>
            </a:xfrm>
          </p:grpSpPr>
          <p:sp>
            <p:nvSpPr>
              <p:cNvPr id="62" name="Obdélník 7"/>
              <p:cNvSpPr/>
              <p:nvPr/>
            </p:nvSpPr>
            <p:spPr>
              <a:xfrm>
                <a:off x="611560" y="2060848"/>
                <a:ext cx="792088" cy="72008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1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3" name="Obdélník 62"/>
              <p:cNvSpPr/>
              <p:nvPr/>
            </p:nvSpPr>
            <p:spPr>
              <a:xfrm>
                <a:off x="611560" y="2780928"/>
                <a:ext cx="792088" cy="72008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</p:grpSp>
      <p:grpSp>
        <p:nvGrpSpPr>
          <p:cNvPr id="2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827584" y="4221088"/>
            <a:ext cx="338437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 </a:t>
            </a:r>
            <a:r>
              <a:rPr lang="en-US" sz="2800" dirty="0" smtClean="0"/>
              <a:t>round </a:t>
            </a:r>
            <a:r>
              <a:rPr lang="en-US" sz="2800" dirty="0" smtClean="0"/>
              <a:t>vegetable with thin green leaves eaten raw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en-US" sz="2800" dirty="0" smtClean="0"/>
              <a:t>in </a:t>
            </a:r>
            <a:r>
              <a:rPr lang="en-US" sz="2800" dirty="0" smtClean="0"/>
              <a:t>salads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851104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50000"/>
                  </a:schemeClr>
                </a:solidFill>
              </a:rPr>
              <a:t>Choose the correct answer. </a:t>
            </a:r>
            <a:br>
              <a:rPr lang="en-GB" b="1" i="1" dirty="0" smtClean="0">
                <a:solidFill>
                  <a:schemeClr val="tx2">
                    <a:lumMod val="50000"/>
                  </a:schemeClr>
                </a:solidFill>
              </a:rPr>
            </a:br>
            <a:r>
              <a:rPr lang="en-GB" b="1" i="1" dirty="0" smtClean="0">
                <a:solidFill>
                  <a:schemeClr val="tx2">
                    <a:lumMod val="50000"/>
                  </a:schemeClr>
                </a:solidFill>
              </a:rPr>
              <a:t>Write the letter into the grid.</a:t>
            </a:r>
            <a:endParaRPr lang="en-GB" b="1" i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10" name="Obdélník 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3" name="Obdélník 22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13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1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7" name="Obdélník 26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 flipH="1">
            <a:off x="6444208" y="414908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n 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apple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6444208" y="486916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n 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orange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6444208" y="551723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banana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868144" y="4869160"/>
            <a:ext cx="423514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868144" y="5517232"/>
            <a:ext cx="432048" cy="461665"/>
          </a:xfrm>
          <a:prstGeom prst="rect">
            <a:avLst/>
          </a:prstGeom>
          <a:solidFill>
            <a:srgbClr val="FF5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868144" y="4149080"/>
            <a:ext cx="423514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9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5" name="TextovéPole 34"/>
          <p:cNvSpPr txBox="1"/>
          <p:nvPr/>
        </p:nvSpPr>
        <p:spPr>
          <a:xfrm flipH="1">
            <a:off x="467544" y="4293096"/>
            <a:ext cx="496855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a long curved fruit with </a:t>
            </a:r>
            <a:br>
              <a:rPr lang="en-GB" sz="2800" dirty="0" smtClean="0"/>
            </a:br>
            <a:r>
              <a:rPr lang="en-GB" sz="2800" dirty="0" smtClean="0"/>
              <a:t>a thick yellow skin, it grows </a:t>
            </a:r>
            <a:br>
              <a:rPr lang="en-GB" sz="2800" dirty="0" smtClean="0"/>
            </a:br>
            <a:r>
              <a:rPr lang="en-GB" sz="2800" dirty="0" smtClean="0"/>
              <a:t>on trees in hot countries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Choose the correct answer. </a:t>
            </a:r>
            <a:b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Write the letter into the grid.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5" y="422108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beef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lamb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pork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389850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23514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1187624" y="4509120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the meat from a </a:t>
            </a:r>
            <a:r>
              <a:rPr lang="en-US" sz="2800" dirty="0" smtClean="0"/>
              <a:t>cow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Choose the correct answer. </a:t>
            </a:r>
            <a:b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Write the letter into the grid.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5373216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cheese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honey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429309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bread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32048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323528" y="4149080"/>
            <a:ext cx="42484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a solid food made from milk, which is usually yellow or white </a:t>
            </a:r>
            <a:r>
              <a:rPr lang="en-GB" sz="2800" dirty="0" smtClean="0"/>
              <a:t>in colour, </a:t>
            </a:r>
            <a:r>
              <a:rPr lang="en-US" sz="2800" dirty="0" smtClean="0"/>
              <a:t>and </a:t>
            </a:r>
            <a:r>
              <a:rPr lang="en-US" sz="2800" dirty="0" smtClean="0"/>
              <a:t>can be soft or hard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Choose the correct answer. </a:t>
            </a:r>
            <a:b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Write the letter into the grid.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carrot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an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orange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lemon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389850" cy="461665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07484" cy="461665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9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1619672" y="4149080"/>
            <a:ext cx="244827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a long </a:t>
            </a:r>
            <a:r>
              <a:rPr lang="en-US" sz="2800" dirty="0" smtClean="0"/>
              <a:t>orange </a:t>
            </a:r>
            <a:r>
              <a:rPr lang="en-US" sz="2800" dirty="0" smtClean="0"/>
              <a:t>vegetable that grows under the </a:t>
            </a:r>
            <a:r>
              <a:rPr lang="en-US" sz="2800" dirty="0" smtClean="0"/>
              <a:t>ground 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Choose the correct answer. </a:t>
            </a:r>
            <a:b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Write the letter into the grid.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n 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apple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tomato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carrot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3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07484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971596" y="4293096"/>
            <a:ext cx="331237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a round soft </a:t>
            </a:r>
          </a:p>
          <a:p>
            <a:pPr algn="ctr"/>
            <a:r>
              <a:rPr lang="en-GB" sz="2800" dirty="0" smtClean="0"/>
              <a:t>red vegetable eaten raw or cooked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4572000" y="2060848"/>
            <a:ext cx="792088" cy="1440160"/>
            <a:chOff x="4572000" y="2060848"/>
            <a:chExt cx="792088" cy="1440160"/>
          </a:xfrm>
        </p:grpSpPr>
        <p:sp>
          <p:nvSpPr>
            <p:cNvPr id="48" name="Obdélník 47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Choose the correct answer. </a:t>
            </a:r>
            <a:b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Write the letter into the grid.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tea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milk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beer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3"/>
            <a:ext cx="432048" cy="461665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9"/>
            <a:ext cx="432048" cy="461665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1043608" y="4149080"/>
            <a:ext cx="316835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a white liquid produced by cows or goats that is drunk by people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5364088" y="2060848"/>
            <a:ext cx="792088" cy="1440160"/>
            <a:chOff x="5364088" y="2060848"/>
            <a:chExt cx="792088" cy="1440160"/>
          </a:xfrm>
        </p:grpSpPr>
        <p:sp>
          <p:nvSpPr>
            <p:cNvPr id="47" name="Obdélník 46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Choose the correct answer. </a:t>
            </a:r>
            <a:b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Write the letter into the grid.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5" y="422108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pasta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mushrooms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bread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rgbClr val="6633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6633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23514" cy="461665"/>
          </a:xfrm>
          <a:prstGeom prst="rect">
            <a:avLst/>
          </a:prstGeom>
          <a:solidFill>
            <a:srgbClr val="6633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395536" y="4149080"/>
            <a:ext cx="43204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an Italian food made from flour, eggs, and water and cut into various shapes, usually eaten with a </a:t>
            </a:r>
            <a:r>
              <a:rPr lang="en-US" sz="2800" dirty="0" smtClean="0"/>
              <a:t>sauce 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6156176" y="2060848"/>
            <a:ext cx="792088" cy="1440160"/>
            <a:chOff x="6156176" y="2060848"/>
            <a:chExt cx="792088" cy="1440160"/>
          </a:xfrm>
        </p:grpSpPr>
        <p:sp>
          <p:nvSpPr>
            <p:cNvPr id="50" name="Obdélník 49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chemeClr val="tx2">
                    <a:lumMod val="75000"/>
                  </a:schemeClr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Choose the correct answer. </a:t>
            </a:r>
            <a:b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</a:b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Write the letter into the grid.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5" y="4221088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ish and 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chips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soup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dessert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23514" cy="461665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971596" y="4293096"/>
            <a:ext cx="295233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sweet food served after the main part of a meal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6948264" y="2060848"/>
            <a:ext cx="792088" cy="1440160"/>
            <a:chOff x="6948264" y="2060848"/>
            <a:chExt cx="792088" cy="1440160"/>
          </a:xfrm>
        </p:grpSpPr>
        <p:sp>
          <p:nvSpPr>
            <p:cNvPr id="49" name="Obdélník 48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Skupina 36"/>
          <p:cNvGrpSpPr/>
          <p:nvPr/>
        </p:nvGrpSpPr>
        <p:grpSpPr>
          <a:xfrm>
            <a:off x="611560" y="1988840"/>
            <a:ext cx="7128792" cy="1440160"/>
            <a:chOff x="611560" y="2060848"/>
            <a:chExt cx="7128792" cy="1440160"/>
          </a:xfrm>
        </p:grpSpPr>
        <p:sp>
          <p:nvSpPr>
            <p:cNvPr id="38" name="Obdélník 3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188640"/>
            <a:ext cx="5472608" cy="1219200"/>
          </a:xfrm>
        </p:spPr>
        <p:txBody>
          <a:bodyPr>
            <a:noAutofit/>
          </a:bodyPr>
          <a:lstStyle/>
          <a:p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Check your answers: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611560" y="2708920"/>
            <a:ext cx="7128792" cy="720080"/>
            <a:chOff x="611560" y="2780928"/>
            <a:chExt cx="7128792" cy="720080"/>
          </a:xfrm>
        </p:grpSpPr>
        <p:sp>
          <p:nvSpPr>
            <p:cNvPr id="26" name="Obdélník 25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L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I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K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M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S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A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H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E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K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1027" name="Picture 3" descr="C:\Documents and Settings\MojePC\Local Settings\Temporary Internet Files\Content.IE5\00IJC5JB\MC9004280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447303">
            <a:off x="7685254" y="5305358"/>
            <a:ext cx="936104" cy="987557"/>
          </a:xfrm>
          <a:prstGeom prst="rect">
            <a:avLst/>
          </a:prstGeom>
          <a:noFill/>
        </p:spPr>
      </p:pic>
      <p:sp>
        <p:nvSpPr>
          <p:cNvPr id="58" name="Obdélník 57"/>
          <p:cNvSpPr/>
          <p:nvPr/>
        </p:nvSpPr>
        <p:spPr>
          <a:xfrm>
            <a:off x="2195736" y="4365104"/>
            <a:ext cx="792088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1403648" y="4365104"/>
            <a:ext cx="792088" cy="720080"/>
          </a:xfrm>
          <a:prstGeom prst="rect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2987824" y="4365104"/>
            <a:ext cx="792088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611560" y="4365104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3779912" y="4365104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5364088" y="4365104"/>
            <a:ext cx="792088" cy="72008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4572000" y="4365104"/>
            <a:ext cx="792088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6948264" y="4365104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6156176" y="4365104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Documents and Settings\MojePC\Local Settings\Temporary Internet Files\Content.IE5\V48W7HDC\MC90030536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1115616" cy="14867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500"/>
                            </p:stCondLst>
                            <p:childTnLst>
                              <p:par>
                                <p:cTn id="51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Check your answers: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beans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537321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pepper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479715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lettuce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38985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38985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45"/>
          <p:cNvGrpSpPr/>
          <p:nvPr/>
        </p:nvGrpSpPr>
        <p:grpSpPr>
          <a:xfrm>
            <a:off x="611560" y="2060848"/>
            <a:ext cx="7128792" cy="1440160"/>
            <a:chOff x="611560" y="2060848"/>
            <a:chExt cx="7128792" cy="1440160"/>
          </a:xfrm>
        </p:grpSpPr>
        <p:sp>
          <p:nvSpPr>
            <p:cNvPr id="47" name="Obdélník 46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3" name="Skupina 38"/>
            <p:cNvGrpSpPr/>
            <p:nvPr/>
          </p:nvGrpSpPr>
          <p:grpSpPr>
            <a:xfrm>
              <a:off x="1403648" y="2060848"/>
              <a:ext cx="792088" cy="1440160"/>
              <a:chOff x="1403648" y="2060848"/>
              <a:chExt cx="792088" cy="1440160"/>
            </a:xfrm>
          </p:grpSpPr>
          <p:sp>
            <p:nvSpPr>
              <p:cNvPr id="70" name="Obdélník 8"/>
              <p:cNvSpPr/>
              <p:nvPr/>
            </p:nvSpPr>
            <p:spPr>
              <a:xfrm>
                <a:off x="1403648" y="2060848"/>
                <a:ext cx="792088" cy="720080"/>
              </a:xfrm>
              <a:prstGeom prst="rect">
                <a:avLst/>
              </a:prstGeom>
              <a:solidFill>
                <a:srgbClr val="FF5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1" name="Obdélník 70"/>
              <p:cNvSpPr/>
              <p:nvPr/>
            </p:nvSpPr>
            <p:spPr>
              <a:xfrm>
                <a:off x="1403648" y="2780928"/>
                <a:ext cx="792088" cy="720080"/>
              </a:xfrm>
              <a:prstGeom prst="rect">
                <a:avLst/>
              </a:prstGeom>
              <a:solidFill>
                <a:srgbClr val="FF5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" name="Skupina 42"/>
            <p:cNvGrpSpPr/>
            <p:nvPr/>
          </p:nvGrpSpPr>
          <p:grpSpPr>
            <a:xfrm>
              <a:off x="2195736" y="2060848"/>
              <a:ext cx="792088" cy="1440160"/>
              <a:chOff x="2195736" y="2060848"/>
              <a:chExt cx="792088" cy="1440160"/>
            </a:xfrm>
          </p:grpSpPr>
          <p:sp>
            <p:nvSpPr>
              <p:cNvPr id="68" name="Obdélník 67"/>
              <p:cNvSpPr/>
              <p:nvPr/>
            </p:nvSpPr>
            <p:spPr>
              <a:xfrm>
                <a:off x="2195736" y="2060848"/>
                <a:ext cx="792088" cy="720080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3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9" name="Obdélník 68"/>
              <p:cNvSpPr/>
              <p:nvPr/>
            </p:nvSpPr>
            <p:spPr>
              <a:xfrm>
                <a:off x="2195736" y="2780928"/>
                <a:ext cx="792088" cy="720080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54" name="Obdélník 53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6" name="Skupina 44"/>
            <p:cNvGrpSpPr/>
            <p:nvPr/>
          </p:nvGrpSpPr>
          <p:grpSpPr>
            <a:xfrm>
              <a:off x="3779912" y="2060848"/>
              <a:ext cx="792088" cy="1440160"/>
              <a:chOff x="3779912" y="2060848"/>
              <a:chExt cx="792088" cy="1440160"/>
            </a:xfrm>
          </p:grpSpPr>
          <p:sp>
            <p:nvSpPr>
              <p:cNvPr id="66" name="Obdélník 12"/>
              <p:cNvSpPr/>
              <p:nvPr/>
            </p:nvSpPr>
            <p:spPr>
              <a:xfrm>
                <a:off x="3779912" y="2060848"/>
                <a:ext cx="792088" cy="720080"/>
              </a:xfrm>
              <a:prstGeom prst="rect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5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7" name="Obdélník 66"/>
              <p:cNvSpPr/>
              <p:nvPr/>
            </p:nvSpPr>
            <p:spPr>
              <a:xfrm>
                <a:off x="3779912" y="2780928"/>
                <a:ext cx="792088" cy="720080"/>
              </a:xfrm>
              <a:prstGeom prst="rect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7" name="Skupina 43"/>
            <p:cNvGrpSpPr/>
            <p:nvPr/>
          </p:nvGrpSpPr>
          <p:grpSpPr>
            <a:xfrm>
              <a:off x="2987824" y="2060848"/>
              <a:ext cx="792088" cy="1440160"/>
              <a:chOff x="2987824" y="2060848"/>
              <a:chExt cx="792088" cy="1440160"/>
            </a:xfrm>
          </p:grpSpPr>
          <p:sp>
            <p:nvSpPr>
              <p:cNvPr id="64" name="Obdélník 13"/>
              <p:cNvSpPr/>
              <p:nvPr/>
            </p:nvSpPr>
            <p:spPr>
              <a:xfrm>
                <a:off x="2987824" y="2060848"/>
                <a:ext cx="792088" cy="720080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4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5" name="Obdélník 64"/>
              <p:cNvSpPr/>
              <p:nvPr/>
            </p:nvSpPr>
            <p:spPr>
              <a:xfrm>
                <a:off x="2987824" y="2780928"/>
                <a:ext cx="792088" cy="720080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58" name="Obdélník 57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9" name="Skupina 31"/>
            <p:cNvGrpSpPr/>
            <p:nvPr/>
          </p:nvGrpSpPr>
          <p:grpSpPr>
            <a:xfrm>
              <a:off x="611560" y="2060848"/>
              <a:ext cx="792088" cy="1440160"/>
              <a:chOff x="611560" y="2060848"/>
              <a:chExt cx="792088" cy="1440160"/>
            </a:xfrm>
          </p:grpSpPr>
          <p:sp>
            <p:nvSpPr>
              <p:cNvPr id="62" name="Obdélník 7"/>
              <p:cNvSpPr/>
              <p:nvPr/>
            </p:nvSpPr>
            <p:spPr>
              <a:xfrm>
                <a:off x="611560" y="2060848"/>
                <a:ext cx="792088" cy="72008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1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3" name="Obdélník 62"/>
              <p:cNvSpPr/>
              <p:nvPr/>
            </p:nvSpPr>
            <p:spPr>
              <a:xfrm>
                <a:off x="611560" y="2780928"/>
                <a:ext cx="792088" cy="72008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</p:grp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827584" y="4221088"/>
            <a:ext cx="3384379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 </a:t>
            </a:r>
            <a:r>
              <a:rPr lang="en-US" sz="2800" dirty="0" smtClean="0"/>
              <a:t>round </a:t>
            </a:r>
            <a:r>
              <a:rPr lang="en-US" sz="2800" dirty="0" smtClean="0"/>
              <a:t>vegetable with thin green leaves eaten raw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en-US" sz="2800" dirty="0" smtClean="0"/>
              <a:t>in </a:t>
            </a:r>
            <a:r>
              <a:rPr lang="en-US" sz="2800" dirty="0" smtClean="0"/>
              <a:t>salads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MojePC\Local Settings\Temporary Internet Files\Content.IE5\4WZ858IG\MC9004301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437112"/>
            <a:ext cx="1512168" cy="11929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10" name="Obdélník 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3" name="Obdélník 22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13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1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7" name="Obdélník 26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 flipH="1">
            <a:off x="6444208" y="414908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an apple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6444208" y="4869160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an orange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6444208" y="551723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banana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868144" y="4869160"/>
            <a:ext cx="423514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868144" y="5517232"/>
            <a:ext cx="432048" cy="461665"/>
          </a:xfrm>
          <a:prstGeom prst="rect">
            <a:avLst/>
          </a:prstGeom>
          <a:solidFill>
            <a:srgbClr val="FF5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868144" y="4149080"/>
            <a:ext cx="423514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9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5" name="TextovéPole 34"/>
          <p:cNvSpPr txBox="1"/>
          <p:nvPr/>
        </p:nvSpPr>
        <p:spPr>
          <a:xfrm flipH="1">
            <a:off x="467544" y="4293096"/>
            <a:ext cx="496855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a long curved fruit with </a:t>
            </a:r>
            <a:br>
              <a:rPr lang="en-GB" sz="2800" dirty="0" smtClean="0"/>
            </a:br>
            <a:r>
              <a:rPr lang="en-GB" sz="2800" dirty="0" smtClean="0"/>
              <a:t>a thick yellow skin, it grows </a:t>
            </a:r>
            <a:br>
              <a:rPr lang="en-GB" sz="2800" dirty="0" smtClean="0"/>
            </a:br>
            <a:r>
              <a:rPr lang="en-GB" sz="2800" dirty="0" smtClean="0"/>
              <a:t>on trees in hot countries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5817840" cy="12192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Check your answers: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076" name="Picture 4" descr="C:\Documents and Settings\MojePC\Local Settings\Temporary Internet Files\Content.IE5\W6V2G3PL\MC9000882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711923">
            <a:off x="7258717" y="5460754"/>
            <a:ext cx="1368152" cy="9169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ovéPole 35"/>
          <p:cNvSpPr txBox="1"/>
          <p:nvPr/>
        </p:nvSpPr>
        <p:spPr>
          <a:xfrm flipH="1">
            <a:off x="5436095" y="422108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beef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lamb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pork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389850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23514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5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1187624" y="4509120"/>
            <a:ext cx="20882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the meat from a </a:t>
            </a:r>
            <a:r>
              <a:rPr lang="en-US" sz="2800" dirty="0" smtClean="0"/>
              <a:t>cow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9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3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Check your answers: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4098" name="Picture 2" descr="C:\Documents and Settings\MojePC\Local Settings\Temporary Internet Files\Content.IE5\0TP6LC7A\MC90040782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4725144"/>
            <a:ext cx="1841500" cy="12128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ovéPole 35"/>
          <p:cNvSpPr txBox="1"/>
          <p:nvPr/>
        </p:nvSpPr>
        <p:spPr>
          <a:xfrm flipH="1">
            <a:off x="5436096" y="5373216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cheese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honey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429309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bread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32048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323528" y="4149080"/>
            <a:ext cx="42484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a solid food made from milk, which is usually yellow or white </a:t>
            </a:r>
            <a:r>
              <a:rPr lang="en-GB" sz="2800" dirty="0" smtClean="0"/>
              <a:t>in colour, </a:t>
            </a:r>
            <a:r>
              <a:rPr lang="en-US" sz="2800" dirty="0" smtClean="0"/>
              <a:t>and </a:t>
            </a:r>
            <a:r>
              <a:rPr lang="en-US" sz="2800" dirty="0" smtClean="0"/>
              <a:t>can be soft or hard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Check your answers: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5122" name="Picture 2" descr="C:\Documents and Settings\MojePC\Local Settings\Temporary Internet Files\Content.IE5\KP6TT9KP\MC90044177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4437112"/>
            <a:ext cx="1155576" cy="11555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ovéPole 35"/>
          <p:cNvSpPr txBox="1"/>
          <p:nvPr/>
        </p:nvSpPr>
        <p:spPr>
          <a:xfrm flipH="1">
            <a:off x="5436096" y="422108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carrot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an orange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lemon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389850" cy="461665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07484" cy="461665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1619672" y="4149080"/>
            <a:ext cx="244827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a long </a:t>
            </a:r>
            <a:r>
              <a:rPr lang="en-US" sz="2800" dirty="0" smtClean="0"/>
              <a:t>orange </a:t>
            </a:r>
            <a:r>
              <a:rPr lang="en-US" sz="2800" dirty="0" smtClean="0"/>
              <a:t>vegetable that grows under the </a:t>
            </a:r>
            <a:r>
              <a:rPr lang="en-US" sz="2800" dirty="0" smtClean="0"/>
              <a:t>ground 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9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3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Check your answers: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6147" name="Picture 3" descr="C:\Documents and Settings\MojePC\Local Settings\Temporary Internet Files\Content.IE5\N4BSHZDR\MC9002153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7291999">
            <a:off x="6962846" y="4223530"/>
            <a:ext cx="2026395" cy="14972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an apple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tomato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a carrot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3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07484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971596" y="4293096"/>
            <a:ext cx="331237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a round soft </a:t>
            </a:r>
          </a:p>
          <a:p>
            <a:pPr algn="ctr"/>
            <a:r>
              <a:rPr lang="en-GB" sz="2800" dirty="0" smtClean="0"/>
              <a:t>red vegetable eaten raw or cooked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42"/>
          <p:cNvGrpSpPr/>
          <p:nvPr/>
        </p:nvGrpSpPr>
        <p:grpSpPr>
          <a:xfrm>
            <a:off x="4572000" y="2060848"/>
            <a:ext cx="792088" cy="1440160"/>
            <a:chOff x="4572000" y="2060848"/>
            <a:chExt cx="792088" cy="1440160"/>
          </a:xfrm>
        </p:grpSpPr>
        <p:sp>
          <p:nvSpPr>
            <p:cNvPr id="48" name="Obdélník 47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3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Check your answers: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7170" name="Picture 2" descr="C:\Documents and Settings\MojePC\Local Settings\Temporary Internet Files\Content.IE5\D3VOC8SX\MC90044178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437112"/>
            <a:ext cx="1152128" cy="11521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tea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milk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beer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3"/>
            <a:ext cx="432048" cy="461665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9"/>
            <a:ext cx="432048" cy="461665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1043608" y="4149080"/>
            <a:ext cx="316835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a white liquid produced by cows or goats that is drunk by people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42"/>
          <p:cNvGrpSpPr/>
          <p:nvPr/>
        </p:nvGrpSpPr>
        <p:grpSpPr>
          <a:xfrm>
            <a:off x="5364088" y="2060848"/>
            <a:ext cx="792088" cy="1440160"/>
            <a:chOff x="5364088" y="2060848"/>
            <a:chExt cx="792088" cy="1440160"/>
          </a:xfrm>
        </p:grpSpPr>
        <p:sp>
          <p:nvSpPr>
            <p:cNvPr id="47" name="Obdélník 46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3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Check your answers: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8194" name="Picture 2" descr="C:\Documents and Settings\MojePC\Local Settings\Temporary Internet Files\Content.IE5\JQNV461D\MC9003797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4149080"/>
            <a:ext cx="1224713" cy="141344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ovéPole 35"/>
          <p:cNvSpPr txBox="1"/>
          <p:nvPr/>
        </p:nvSpPr>
        <p:spPr>
          <a:xfrm flipH="1">
            <a:off x="5436095" y="422108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pasta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mushrooms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bread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rgbClr val="6633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663300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23514" cy="461665"/>
          </a:xfrm>
          <a:prstGeom prst="rect">
            <a:avLst/>
          </a:prstGeom>
          <a:solidFill>
            <a:srgbClr val="66330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395536" y="4149080"/>
            <a:ext cx="432048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an Italian food made from flour, eggs, and water and cut into various shapes, usually eaten with a </a:t>
            </a:r>
            <a:r>
              <a:rPr lang="en-US" sz="2800" dirty="0" smtClean="0"/>
              <a:t>sauce 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42"/>
          <p:cNvGrpSpPr/>
          <p:nvPr/>
        </p:nvGrpSpPr>
        <p:grpSpPr>
          <a:xfrm>
            <a:off x="6156176" y="2060848"/>
            <a:ext cx="792088" cy="1440160"/>
            <a:chOff x="6156176" y="2060848"/>
            <a:chExt cx="792088" cy="1440160"/>
          </a:xfrm>
        </p:grpSpPr>
        <p:sp>
          <p:nvSpPr>
            <p:cNvPr id="50" name="Obdélník 49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3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Check your answers: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9223" name="Picture 7" descr="C:\Documents and Settings\MojePC\Local Settings\Temporary Internet Files\Content.IE5\D3VOC8SX\MC9000371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3789040"/>
            <a:ext cx="1657807" cy="119512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92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TextovéPole 35"/>
          <p:cNvSpPr txBox="1"/>
          <p:nvPr/>
        </p:nvSpPr>
        <p:spPr>
          <a:xfrm flipH="1">
            <a:off x="5436096" y="4293096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f</a:t>
            </a:r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ish and chips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soup</a:t>
            </a:r>
            <a:endParaRPr lang="en-GB" sz="2400" dirty="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rgbClr val="EEF40C"/>
                </a:solidFill>
                <a:latin typeface="Times New Roman" pitchFamily="18" charset="0"/>
                <a:cs typeface="Times New Roman" pitchFamily="18" charset="0"/>
              </a:rPr>
              <a:t>dessert</a:t>
            </a:r>
            <a:endParaRPr lang="en-GB" sz="2400">
              <a:solidFill>
                <a:srgbClr val="EEF40C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23514" cy="461665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971596" y="4293096"/>
            <a:ext cx="295233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 smtClean="0"/>
              <a:t>sweet food served after the main part of a meal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42"/>
          <p:cNvGrpSpPr/>
          <p:nvPr/>
        </p:nvGrpSpPr>
        <p:grpSpPr>
          <a:xfrm>
            <a:off x="6948264" y="2060848"/>
            <a:ext cx="792088" cy="1440160"/>
            <a:chOff x="6948264" y="2060848"/>
            <a:chExt cx="792088" cy="1440160"/>
          </a:xfrm>
        </p:grpSpPr>
        <p:sp>
          <p:nvSpPr>
            <p:cNvPr id="49" name="Obdélník 48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3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chemeClr val="tx2">
                    <a:lumMod val="75000"/>
                  </a:schemeClr>
                </a:solidFill>
              </a:rPr>
              <a:t>Check your answers:</a:t>
            </a:r>
            <a:endParaRPr lang="en-GB" b="1" i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10242" name="Picture 2" descr="C:\Documents and Settings\MojePC\Local Settings\Temporary Internet Files\Content.IE5\JQNV461D\MC9003887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4653137"/>
            <a:ext cx="1465929" cy="1080120"/>
          </a:xfrm>
          <a:prstGeom prst="rect">
            <a:avLst/>
          </a:prstGeom>
          <a:noFill/>
        </p:spPr>
      </p:pic>
      <p:pic>
        <p:nvPicPr>
          <p:cNvPr id="10243" name="Picture 3" descr="C:\Documents and Settings\MojePC\Local Settings\Temporary Internet Files\Content.IE5\D3VOC8SX\MC90021578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72400" y="4005064"/>
            <a:ext cx="792088" cy="14539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348880"/>
            <a:ext cx="73448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Vytvořeno jako DUM do předmětu Anglický jazyk pro sedmý ročník na Základní škole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Mateřské škole Mladá Boleslav, 17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. listopadu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1325, příspěvkové organizaci.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861048"/>
            <a:ext cx="698477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Materiál slouží k procvičení slovní zásoby z oblasti 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potravin.</a:t>
            </a: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2012/2013.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2556</TotalTime>
  <Words>725</Words>
  <Application>Microsoft Office PowerPoint</Application>
  <PresentationFormat>Předvádění na obrazovce (4:3)</PresentationFormat>
  <Paragraphs>368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Papír</vt:lpstr>
      <vt:lpstr>     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Check your answers:</vt:lpstr>
      <vt:lpstr>  Check your answers:</vt:lpstr>
      <vt:lpstr>  Check your answers:</vt:lpstr>
      <vt:lpstr>  Check your answers:</vt:lpstr>
      <vt:lpstr>  Check your answers:</vt:lpstr>
      <vt:lpstr>  Check your answers:</vt:lpstr>
      <vt:lpstr>  Check your answers:</vt:lpstr>
      <vt:lpstr>  Check your answers:</vt:lpstr>
      <vt:lpstr>  Check your answers:</vt:lpstr>
      <vt:lpstr>  Check your answers:</vt:lpstr>
      <vt:lpstr>Snímek 21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Moje</cp:lastModifiedBy>
  <cp:revision>178</cp:revision>
  <dcterms:created xsi:type="dcterms:W3CDTF">2011-11-03T08:32:54Z</dcterms:created>
  <dcterms:modified xsi:type="dcterms:W3CDTF">2013-02-18T23:01:43Z</dcterms:modified>
</cp:coreProperties>
</file>