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1"/>
  </p:notesMasterIdLst>
  <p:sldIdLst>
    <p:sldId id="295" r:id="rId2"/>
    <p:sldId id="272" r:id="rId3"/>
    <p:sldId id="298" r:id="rId4"/>
    <p:sldId id="299" r:id="rId5"/>
    <p:sldId id="271" r:id="rId6"/>
    <p:sldId id="303" r:id="rId7"/>
    <p:sldId id="304" r:id="rId8"/>
    <p:sldId id="30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00FFFF"/>
    <a:srgbClr val="0033CC"/>
    <a:srgbClr val="0099FF"/>
    <a:srgbClr val="800000"/>
    <a:srgbClr val="FF00FF"/>
    <a:srgbClr val="009900"/>
    <a:srgbClr val="990000"/>
    <a:srgbClr val="663300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1A352-5C68-4D4E-9E7E-3120368B91D6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7B173-E9DF-4248-921B-72088D96D37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2FC396-AABC-410A-902B-120773719644}" type="datetimeFigureOut">
              <a:rPr lang="cs-CZ" smtClean="0"/>
              <a:pPr/>
              <a:t>23.2.2013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4"/>
          <p:cNvSpPr txBox="1">
            <a:spLocks/>
          </p:cNvSpPr>
          <p:nvPr/>
        </p:nvSpPr>
        <p:spPr>
          <a:xfrm>
            <a:off x="467544" y="1772816"/>
            <a:ext cx="8183880" cy="418795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Anglický jazyk – slovní zásoba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Autor:  Mgr. Vlasta Skořepová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VY_32_INOVACE_04_Jídlo- 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rébus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OP VK oblast podpory 1.4 s názvem Zlepšení podmínek pro vzdělávání na základních školách.</a:t>
            </a:r>
            <a:endParaRPr kumimoji="0" lang="cs-CZ" sz="1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5940152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555776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11560" y="2924944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alcoholic drink made from grapes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004048" y="2708920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meat of a young sheep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259632" y="2276872"/>
          <a:ext cx="1656184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4046"/>
                <a:gridCol w="414046"/>
                <a:gridCol w="414046"/>
                <a:gridCol w="41404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436096" y="2060848"/>
          <a:ext cx="1843404" cy="370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0851"/>
                <a:gridCol w="460851"/>
                <a:gridCol w="460851"/>
                <a:gridCol w="460851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475656" y="5013176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natural white mineral that is added to food to make it taste better 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4860032" y="443711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3419872" y="4437112"/>
          <a:ext cx="187220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7" grpId="0"/>
      <p:bldP spid="35" grpId="0"/>
      <p:bldP spid="55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5868144" y="27809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267744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23528" y="2924944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long thin 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piece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 potato cooked in oil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860032" y="3356992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 meat of the upper part of a pig´s leg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555777" y="4581128"/>
          <a:ext cx="2592289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0327"/>
                <a:gridCol w="370327"/>
                <a:gridCol w="370327"/>
                <a:gridCol w="370327"/>
                <a:gridCol w="370327"/>
                <a:gridCol w="370327"/>
                <a:gridCol w="37032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91680" y="5157192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round vegetable with thin green leaves eaten raw in salads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707904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899592" y="2276872"/>
          <a:ext cx="2232250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6450"/>
                <a:gridCol w="446450"/>
                <a:gridCol w="446450"/>
                <a:gridCol w="446450"/>
                <a:gridCol w="44645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5796136" y="2780928"/>
          <a:ext cx="1404156" cy="370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6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5364088" y="2348880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1475656" y="1988840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79512" y="2636912"/>
            <a:ext cx="3995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sweet food served after the main part of a meal</a:t>
            </a:r>
            <a:endParaRPr lang="en-GB" sz="28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427984" y="2852936"/>
            <a:ext cx="4429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small round green or purple fruits that grow together on a vine, t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hey are used for making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wine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395536" y="1916832"/>
          <a:ext cx="2520287" cy="442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1"/>
                <a:gridCol w="360041"/>
                <a:gridCol w="360041"/>
                <a:gridCol w="360041"/>
                <a:gridCol w="360041"/>
                <a:gridCol w="360041"/>
                <a:gridCol w="360041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467544" y="508518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a round white vegetable with a brown or red skin and many layers, it has a strong taste and smell</a:t>
            </a:r>
            <a:endParaRPr lang="en-GB" sz="2800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1907704" y="443711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5364088" y="2276872"/>
          <a:ext cx="2376264" cy="4428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6044"/>
                <a:gridCol w="396044"/>
                <a:gridCol w="396044"/>
                <a:gridCol w="396044"/>
                <a:gridCol w="396044"/>
                <a:gridCol w="396044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1187624" y="4365104"/>
          <a:ext cx="1872210" cy="4428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4442"/>
                <a:gridCol w="374442"/>
                <a:gridCol w="374442"/>
                <a:gridCol w="374442"/>
                <a:gridCol w="374442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Documents and Settings\MojePC\Local Settings\Temporary Internet Files\Content.IE5\JQNV461D\MC9002461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21427">
            <a:off x="3248455" y="4098782"/>
            <a:ext cx="1298476" cy="836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344816" cy="1219200"/>
          </a:xfrm>
        </p:spPr>
        <p:txBody>
          <a:bodyPr>
            <a:normAutofit/>
          </a:bodyPr>
          <a:lstStyle/>
          <a:p>
            <a:pPr algn="ctr"/>
            <a:r>
              <a:rPr lang="en-GB" i="1" u="sng" dirty="0" smtClean="0">
                <a:solidFill>
                  <a:schemeClr val="bg1"/>
                </a:solidFill>
              </a:rPr>
              <a:t>Make a word from the letters:</a:t>
            </a:r>
            <a:endParaRPr lang="en-GB" i="1" u="sng" dirty="0">
              <a:solidFill>
                <a:schemeClr val="bg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220072" y="1988840"/>
            <a:ext cx="504056" cy="7200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547664" y="1988840"/>
            <a:ext cx="504056" cy="72008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707904" y="1988840"/>
            <a:ext cx="504056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987824" y="1988840"/>
            <a:ext cx="504056" cy="7200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267744" y="1988840"/>
            <a:ext cx="50405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427984" y="1988840"/>
            <a:ext cx="504056" cy="72008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940152" y="1988840"/>
            <a:ext cx="504056" cy="720080"/>
          </a:xfrm>
          <a:prstGeom prst="rect">
            <a:avLst/>
          </a:prstGeom>
          <a:solidFill>
            <a:srgbClr val="99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7452320" y="1988840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6660232" y="1988840"/>
            <a:ext cx="504056" cy="72008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3" descr="C:\Documents and Settings\MojePC\Local Settings\Temporary Internet Files\Content.IE5\00IJC5JB\MC9004280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47303">
            <a:off x="7685254" y="5305358"/>
            <a:ext cx="936104" cy="987557"/>
          </a:xfrm>
          <a:prstGeom prst="rect">
            <a:avLst/>
          </a:prstGeom>
          <a:noFill/>
        </p:spPr>
      </p:pic>
      <p:sp>
        <p:nvSpPr>
          <p:cNvPr id="45" name="TextovéPole 44"/>
          <p:cNvSpPr txBox="1"/>
          <p:nvPr/>
        </p:nvSpPr>
        <p:spPr>
          <a:xfrm>
            <a:off x="755576" y="5085184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a type of pasta in very long thin pieces, that is cooked in boiling water</a:t>
            </a:r>
            <a:endParaRPr lang="en-GB" sz="2800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MojePC\Local Settings\Temporary Internet Files\Content.IE5\KP6TT9KP\MC9004133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50472">
            <a:off x="461086" y="493905"/>
            <a:ext cx="1505229" cy="10504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1.48148E-6 L -0.58281 0.24144 " pathEditMode="relative" ptsTypes="AA">
                                      <p:cBhvr>
                                        <p:cTn id="5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0.18889 0.25185 " pathEditMode="relative" ptsTypes="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05504 0.25185 " pathEditMode="relative" ptsTypes="AA">
                                      <p:cBhvr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44878 0.25185 " pathEditMode="relative" ptsTypes="AA">
                                      <p:cBhvr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1.48148E-6 L -0.12587 0.2625 " pathEditMode="relative" ptsTypes="AA">
                                      <p:cBhvr>
                                        <p:cTn id="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0.37795 0.2625 " pathEditMode="relative" ptsTypes="AA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2993 0.2625 " pathEditMode="relative" ptsTypes="AA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1.48148E-6 L 0.22048 0.27292 " pathEditMode="relative" ptsTypes="AA">
                                      <p:cBhvr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000"/>
                            </p:stCondLst>
                            <p:childTnLst>
                              <p:par>
                                <p:cTn id="76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0.12605 0.2625 " pathEditMode="relative" ptsTypes="AA">
                                      <p:cBhvr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8000"/>
                            </p:stCondLst>
                            <p:childTnLst>
                              <p:par>
                                <p:cTn id="7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85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" grpId="0" animBg="1"/>
      <p:bldP spid="38" grpId="1" animBg="1"/>
      <p:bldP spid="29" grpId="0" animBg="1"/>
      <p:bldP spid="29" grpId="1" animBg="1"/>
      <p:bldP spid="30" grpId="0" animBg="1"/>
      <p:bldP spid="30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57" grpId="0" animBg="1"/>
      <p:bldP spid="57" grpId="1" animBg="1"/>
      <p:bldP spid="59" grpId="0" animBg="1"/>
      <p:bldP spid="59" grpId="1" animBg="1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flipH="1">
            <a:off x="5940152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555776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11560" y="2924944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alcoholic drink made from grapes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004048" y="2708920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meat of a young sheep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259632" y="2276872"/>
          <a:ext cx="1656184" cy="396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4046"/>
                <a:gridCol w="414046"/>
                <a:gridCol w="414046"/>
                <a:gridCol w="4140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436096" y="2060848"/>
          <a:ext cx="1843404" cy="396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0851"/>
                <a:gridCol w="460851"/>
                <a:gridCol w="460851"/>
                <a:gridCol w="46085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0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0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0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20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475656" y="5013176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natural white mineral that is added to food to make it taste better 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4860032" y="443711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3419872" y="4437112"/>
          <a:ext cx="1872208" cy="3962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888432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Documents and Settings\MojePC\Local Settings\Temporary Internet Files\Content.IE5\D3VOC8SX\MC9004417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1299592" cy="1299592"/>
          </a:xfrm>
          <a:prstGeom prst="rect">
            <a:avLst/>
          </a:prstGeom>
          <a:noFill/>
        </p:spPr>
      </p:pic>
      <p:pic>
        <p:nvPicPr>
          <p:cNvPr id="4101" name="Picture 5" descr="C:\Documents and Settings\MojePC\Local Settings\Temporary Internet Files\Content.IE5\KP6TT9KP\MC90044174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204864"/>
            <a:ext cx="795536" cy="795536"/>
          </a:xfrm>
          <a:prstGeom prst="rect">
            <a:avLst/>
          </a:prstGeom>
          <a:noFill/>
        </p:spPr>
      </p:pic>
      <p:pic>
        <p:nvPicPr>
          <p:cNvPr id="4103" name="Picture 7" descr="C:\Documents and Settings\MojePC\Local Settings\Temporary Internet Files\Content.IE5\JQNV461D\MC90011286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869160"/>
            <a:ext cx="1049295" cy="979149"/>
          </a:xfrm>
          <a:prstGeom prst="rect">
            <a:avLst/>
          </a:prstGeom>
          <a:noFill/>
        </p:spPr>
      </p:pic>
      <p:grpSp>
        <p:nvGrpSpPr>
          <p:cNvPr id="24" name="Skupina 23"/>
          <p:cNvGrpSpPr/>
          <p:nvPr/>
        </p:nvGrpSpPr>
        <p:grpSpPr>
          <a:xfrm>
            <a:off x="7308304" y="1628800"/>
            <a:ext cx="1338511" cy="1466118"/>
            <a:chOff x="7308304" y="1628800"/>
            <a:chExt cx="1338511" cy="1466118"/>
          </a:xfrm>
        </p:grpSpPr>
        <p:pic>
          <p:nvPicPr>
            <p:cNvPr id="4104" name="Picture 8" descr="C:\Documents and Settings\MojePC\Local Settings\Temporary Internet Files\Content.IE5\KP6TT9KP\MC900406230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08304" y="1772816"/>
              <a:ext cx="1338511" cy="1322102"/>
            </a:xfrm>
            <a:prstGeom prst="rect">
              <a:avLst/>
            </a:prstGeom>
            <a:noFill/>
          </p:spPr>
        </p:pic>
        <p:pic>
          <p:nvPicPr>
            <p:cNvPr id="4106" name="Picture 10" descr="C:\Documents and Settings\MojePC\Local Settings\Temporary Internet Files\Content.IE5\N4BSHZDR\MC90002788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812360" y="1628800"/>
              <a:ext cx="648072" cy="91293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9" grpId="0"/>
      <p:bldP spid="20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flipH="1">
            <a:off x="5868144" y="27809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267744" y="2348880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23528" y="2924944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long thin 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piece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 potato cooked in oil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860032" y="3356992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 meat of the upper part of a pig´s leg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2555776" y="4581128"/>
          <a:ext cx="2592289" cy="3962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0327"/>
                <a:gridCol w="370327"/>
                <a:gridCol w="370327"/>
                <a:gridCol w="370327"/>
                <a:gridCol w="370327"/>
                <a:gridCol w="370327"/>
                <a:gridCol w="37032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i="0" dirty="0" smtClean="0">
                          <a:solidFill>
                            <a:srgbClr val="9933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b="1" i="0" dirty="0">
                        <a:solidFill>
                          <a:srgbClr val="9933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91680" y="5157192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round vegetable with thin green leaves eaten raw in salads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707904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899592" y="2276872"/>
          <a:ext cx="2232250" cy="3962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6450"/>
                <a:gridCol w="446450"/>
                <a:gridCol w="446450"/>
                <a:gridCol w="446450"/>
                <a:gridCol w="446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5796136" y="2780928"/>
          <a:ext cx="1404156" cy="396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Documents and Settings\MojePC\Local Settings\Temporary Internet Files\Content.IE5\JQNV461D\MC90021578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348880"/>
            <a:ext cx="861758" cy="1076632"/>
          </a:xfrm>
          <a:prstGeom prst="rect">
            <a:avLst/>
          </a:prstGeom>
          <a:noFill/>
        </p:spPr>
      </p:pic>
      <p:pic>
        <p:nvPicPr>
          <p:cNvPr id="3077" name="Picture 5" descr="C:\Documents and Settings\MojePC\Local Settings\Temporary Internet Files\Content.IE5\JQNV461D\MC9001126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348880"/>
            <a:ext cx="1440160" cy="920286"/>
          </a:xfrm>
          <a:prstGeom prst="rect">
            <a:avLst/>
          </a:prstGeom>
          <a:noFill/>
        </p:spPr>
      </p:pic>
      <p:pic>
        <p:nvPicPr>
          <p:cNvPr id="3078" name="Picture 6" descr="C:\Documents and Settings\MojePC\Local Settings\Temporary Internet Files\Content.IE5\D3VOC8SX\MC9004301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941168"/>
            <a:ext cx="1277615" cy="1007945"/>
          </a:xfrm>
          <a:prstGeom prst="rect">
            <a:avLst/>
          </a:prstGeom>
          <a:noFill/>
        </p:spPr>
      </p:pic>
      <p:sp>
        <p:nvSpPr>
          <p:cNvPr id="19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888432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6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flipH="1">
            <a:off x="5364088" y="2348880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1475656" y="1988840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79512" y="2636912"/>
            <a:ext cx="3995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sweet food served after the main part of a meal</a:t>
            </a:r>
            <a:endParaRPr lang="en-GB" sz="28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427984" y="2852936"/>
            <a:ext cx="4429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small round green or purple fruits that grow together on a vine, t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hey are used for making</a:t>
            </a:r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wine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395536" y="1916832"/>
          <a:ext cx="2520287" cy="442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1"/>
                <a:gridCol w="360041"/>
                <a:gridCol w="360041"/>
                <a:gridCol w="360041"/>
                <a:gridCol w="360041"/>
                <a:gridCol w="360041"/>
                <a:gridCol w="360041"/>
              </a:tblGrid>
              <a:tr h="442848"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i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467544" y="508518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a round white vegetable with a brown or red skin and many layers, it has a strong taste and smell</a:t>
            </a:r>
            <a:endParaRPr lang="en-GB" sz="2800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1907704" y="443711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5364088" y="2276872"/>
          <a:ext cx="2376264" cy="4428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6044"/>
                <a:gridCol w="396044"/>
                <a:gridCol w="396044"/>
                <a:gridCol w="396044"/>
                <a:gridCol w="396044"/>
                <a:gridCol w="396044"/>
              </a:tblGrid>
              <a:tr h="442848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1187624" y="4365104"/>
          <a:ext cx="1872210" cy="4428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4442"/>
                <a:gridCol w="374442"/>
                <a:gridCol w="374442"/>
                <a:gridCol w="374442"/>
                <a:gridCol w="374442"/>
              </a:tblGrid>
              <a:tr h="442848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Picture 3" descr="C:\Documents and Settings\MojePC\Local Settings\Temporary Internet Files\Content.IE5\JQNV461D\MC9002461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21427">
            <a:off x="3248455" y="4098782"/>
            <a:ext cx="1298476" cy="836712"/>
          </a:xfrm>
          <a:prstGeom prst="rect">
            <a:avLst/>
          </a:prstGeom>
          <a:noFill/>
        </p:spPr>
      </p:pic>
      <p:pic>
        <p:nvPicPr>
          <p:cNvPr id="2050" name="Picture 2" descr="C:\Documents and Settings\MojePC\Local Settings\Temporary Internet Files\Content.IE5\D3VOC8SX\MC9002157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844824"/>
            <a:ext cx="888919" cy="802876"/>
          </a:xfrm>
          <a:prstGeom prst="rect">
            <a:avLst/>
          </a:prstGeom>
          <a:noFill/>
        </p:spPr>
      </p:pic>
      <p:pic>
        <p:nvPicPr>
          <p:cNvPr id="2053" name="Picture 5" descr="C:\Documents and Settings\MojePC\Local Settings\Temporary Internet Files\Content.IE5\KP6TT9KP\MC90042387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37040">
            <a:off x="8100392" y="1988840"/>
            <a:ext cx="585516" cy="792088"/>
          </a:xfrm>
          <a:prstGeom prst="rect">
            <a:avLst/>
          </a:prstGeom>
          <a:noFill/>
        </p:spPr>
      </p:pic>
      <p:pic>
        <p:nvPicPr>
          <p:cNvPr id="2052" name="Picture 4" descr="C:\Documents and Settings\MojePC\Local Settings\Temporary Internet Files\Content.IE5\D3VOC8SX\MC90044174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24119">
            <a:off x="7475256" y="1435712"/>
            <a:ext cx="864096" cy="864096"/>
          </a:xfrm>
          <a:prstGeom prst="rect">
            <a:avLst/>
          </a:prstGeom>
          <a:noFill/>
        </p:spPr>
      </p:pic>
      <p:sp>
        <p:nvSpPr>
          <p:cNvPr id="24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888432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2204864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Vytvořeno jako DUM do předmětu Anglický jazyk pro sedmý ročník na Základní škole a Mateřské škole Mladá Boleslav, 17.listopadu 1325, příspěvkové organizaci.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3789040"/>
            <a:ext cx="7200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slouží k ověření znalostí slovní zásoby z oblasti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potraviny a jídlo.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byl vytvořen a pilotován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prvním pololetí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školního roku 2012/2013.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3709</TotalTime>
  <Words>427</Words>
  <Application>Microsoft Office PowerPoint</Application>
  <PresentationFormat>Předvádění na obrazovce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Write the words. </vt:lpstr>
      <vt:lpstr>Write the words. </vt:lpstr>
      <vt:lpstr>Write the words. </vt:lpstr>
      <vt:lpstr>Make a word from the letters:</vt:lpstr>
      <vt:lpstr>Check your answers:</vt:lpstr>
      <vt:lpstr>Check your answers:</vt:lpstr>
      <vt:lpstr>Check your answers: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Moje</dc:creator>
  <cp:lastModifiedBy>Moje</cp:lastModifiedBy>
  <cp:revision>309</cp:revision>
  <dcterms:created xsi:type="dcterms:W3CDTF">2011-11-27T20:03:46Z</dcterms:created>
  <dcterms:modified xsi:type="dcterms:W3CDTF">2013-02-23T23:49:22Z</dcterms:modified>
</cp:coreProperties>
</file>