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notesMasterIdLst>
    <p:notesMasterId r:id="rId10"/>
  </p:notesMasterIdLst>
  <p:sldIdLst>
    <p:sldId id="257" r:id="rId2"/>
    <p:sldId id="285" r:id="rId3"/>
    <p:sldId id="286" r:id="rId4"/>
    <p:sldId id="287" r:id="rId5"/>
    <p:sldId id="288" r:id="rId6"/>
    <p:sldId id="289" r:id="rId7"/>
    <p:sldId id="290" r:id="rId8"/>
    <p:sldId id="262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FF"/>
    <a:srgbClr val="D60093"/>
    <a:srgbClr val="FF00FF"/>
    <a:srgbClr val="FF9933"/>
    <a:srgbClr val="0099FF"/>
    <a:srgbClr val="009900"/>
    <a:srgbClr val="993300"/>
    <a:srgbClr val="990000"/>
    <a:srgbClr val="663300"/>
    <a:srgbClr val="003300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Styl Středně sytá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21E4AEA4-8DFA-4A89-87EB-49C32662AFE0}" styleName="Střední styl 2 – zvýraznění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F5AB1C69-6EDB-4FF4-983F-18BD219EF322}" styleName="Střední styl 2 – zvýraznění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00A15C55-8517-42AA-B614-E9B94910E393}" styleName="Střední styl 2 – zvýraznění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93296810-A885-4BE3-A3E7-6D5BEEA58F35}" styleName="Střední styl 2 – zvýraznění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7DF18680-E054-41AD-8BC1-D1AEF772440D}" styleName="Střední styl 2 – zvýraznění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8" d="100"/>
          <a:sy n="88" d="100"/>
        </p:scale>
        <p:origin x="-5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EE39B5C-281A-4949-B4C4-D88CDC38A1F7}" type="datetimeFigureOut">
              <a:rPr lang="cs-CZ" smtClean="0"/>
              <a:pPr/>
              <a:t>18.2.2013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1CE36F9-989F-4644-9177-34192482DED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7724040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CE36F9-989F-4644-9177-34192482DED6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se zakulaceným příčným rohem 6"/>
          <p:cNvSpPr/>
          <p:nvPr/>
        </p:nvSpPr>
        <p:spPr>
          <a:xfrm>
            <a:off x="164592" y="146304"/>
            <a:ext cx="8814816" cy="2505456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64234" y="381001"/>
            <a:ext cx="8229600" cy="2209800"/>
          </a:xfrm>
        </p:spPr>
        <p:txBody>
          <a:bodyPr lIns="45720" rIns="228600" anchor="b">
            <a:normAutofit/>
          </a:bodyPr>
          <a:lstStyle>
            <a:lvl1pPr marL="0" algn="r">
              <a:defRPr sz="480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133600" y="2819400"/>
            <a:ext cx="6560234" cy="1752600"/>
          </a:xfrm>
        </p:spPr>
        <p:txBody>
          <a:bodyPr lIns="45720" rIns="246888"/>
          <a:lstStyle>
            <a:lvl1pPr marL="0" indent="0" algn="r">
              <a:spcBef>
                <a:spcPts val="0"/>
              </a:spcBef>
              <a:buNone/>
              <a:defRPr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>
          <a:xfrm>
            <a:off x="5562600" y="6509004"/>
            <a:ext cx="3002280" cy="274320"/>
          </a:xfrm>
        </p:spPr>
        <p:txBody>
          <a:bodyPr vert="horz" rtlCol="0"/>
          <a:lstStyle>
            <a:extLst/>
          </a:lstStyle>
          <a:p>
            <a:fld id="{282FC396-AABC-410A-902B-120773719644}" type="datetimeFigureOut">
              <a:rPr lang="cs-CZ" smtClean="0"/>
              <a:pPr/>
              <a:t>18.2.2013</a:t>
            </a:fld>
            <a:endParaRPr lang="cs-CZ"/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1"/>
          </p:nvPr>
        </p:nvSpPr>
        <p:spPr>
          <a:xfrm>
            <a:off x="8638952" y="6509004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C4A04624-323E-497D-8EFE-336D170B0ED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2" name="Zástupný symbol pro zápatí 11"/>
          <p:cNvSpPr>
            <a:spLocks noGrp="1"/>
          </p:cNvSpPr>
          <p:nvPr>
            <p:ph type="ftr" sz="quarter" idx="12"/>
          </p:nvPr>
        </p:nvSpPr>
        <p:spPr>
          <a:xfrm>
            <a:off x="1600200" y="6509004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82FC396-AABC-410A-902B-120773719644}" type="datetimeFigureOut">
              <a:rPr lang="cs-CZ" smtClean="0"/>
              <a:pPr/>
              <a:t>18.2.2013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4A04624-323E-497D-8EFE-336D170B0E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1000128" y="3267456"/>
            <a:ext cx="74066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498230"/>
            <a:ext cx="7772400" cy="2731008"/>
          </a:xfrm>
        </p:spPr>
        <p:txBody>
          <a:bodyPr rIns="100584"/>
          <a:lstStyle>
            <a:lvl1pPr algn="r">
              <a:buNone/>
              <a:defRPr sz="4000" b="1" cap="none">
                <a:solidFill>
                  <a:schemeClr val="accent1">
                    <a:tint val="95000"/>
                    <a:satMod val="200000"/>
                  </a:schemeClr>
                </a:solidFill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3287713"/>
            <a:ext cx="7772400" cy="1509712"/>
          </a:xfrm>
        </p:spPr>
        <p:txBody>
          <a:bodyPr rIns="128016" anchor="t"/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>
          <a:xfrm>
            <a:off x="5562600" y="6513670"/>
            <a:ext cx="3002280" cy="274320"/>
          </a:xfrm>
        </p:spPr>
        <p:txBody>
          <a:bodyPr vert="horz" rtlCol="0"/>
          <a:lstStyle>
            <a:extLst/>
          </a:lstStyle>
          <a:p>
            <a:fld id="{282FC396-AABC-410A-902B-120773719644}" type="datetimeFigureOut">
              <a:rPr lang="cs-CZ" smtClean="0"/>
              <a:pPr/>
              <a:t>18.2.2013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>
          <a:xfrm>
            <a:off x="8638952" y="6513670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C4A04624-323E-497D-8EFE-336D170B0ED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>
          <a:xfrm>
            <a:off x="1600200" y="6513670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82FC396-AABC-410A-902B-120773719644}" type="datetimeFigureOut">
              <a:rPr lang="cs-CZ" smtClean="0"/>
              <a:pPr/>
              <a:t>18.2.2013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641080" y="6514568"/>
            <a:ext cx="464288" cy="274320"/>
          </a:xfrm>
        </p:spPr>
        <p:txBody>
          <a:bodyPr/>
          <a:lstStyle>
            <a:extLst/>
          </a:lstStyle>
          <a:p>
            <a:fld id="{C4A04624-323E-497D-8EFE-336D170B0ED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>
          <a:xfrm>
            <a:off x="616744" y="216521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4800600" y="216521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1948"/>
            <a:ext cx="8229600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3"/>
            <a:ext cx="4041775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941763"/>
          </a:xfrm>
        </p:spPr>
        <p:txBody>
          <a:bodyPr lIns="9144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941763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82FC396-AABC-410A-902B-120773719644}" type="datetimeFigureOut">
              <a:rPr lang="cs-CZ" smtClean="0"/>
              <a:pPr/>
              <a:t>18.2.2013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8641080" y="6514568"/>
            <a:ext cx="464288" cy="274320"/>
          </a:xfrm>
        </p:spPr>
        <p:txBody>
          <a:bodyPr/>
          <a:lstStyle>
            <a:extLst/>
          </a:lstStyle>
          <a:p>
            <a:fld id="{C4A04624-323E-497D-8EFE-336D170B0E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3218"/>
            <a:ext cx="822960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82FC396-AABC-410A-902B-120773719644}" type="datetimeFigureOut">
              <a:rPr lang="cs-CZ" smtClean="0"/>
              <a:pPr/>
              <a:t>18.2.2013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4A04624-323E-497D-8EFE-336D170B0ED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82FC396-AABC-410A-902B-120773719644}" type="datetimeFigureOut">
              <a:rPr lang="cs-CZ" smtClean="0"/>
              <a:pPr/>
              <a:t>18.2.2013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4A04624-323E-497D-8EFE-336D170B0E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5057552" y="105765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963136" y="304800"/>
            <a:ext cx="3931920" cy="762000"/>
          </a:xfrm>
        </p:spPr>
        <p:txBody>
          <a:bodyPr anchor="b"/>
          <a:lstStyle>
            <a:lvl1pPr marL="0" algn="r">
              <a:buNone/>
              <a:defRPr sz="20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963136" y="1107560"/>
            <a:ext cx="3931920" cy="1066800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228600" y="2209800"/>
            <a:ext cx="8666456" cy="3977640"/>
          </a:xfrm>
        </p:spPr>
        <p:txBody>
          <a:bodyPr/>
          <a:lstStyle>
            <a:lvl1pPr marL="292608">
              <a:defRPr sz="3200"/>
            </a:lvl1pPr>
            <a:lvl2pPr marL="594360">
              <a:defRPr sz="2800"/>
            </a:lvl2pPr>
            <a:lvl3pPr marL="822960">
              <a:defRPr sz="2400"/>
            </a:lvl3pPr>
            <a:lvl4pPr marL="1051560">
              <a:defRPr sz="2000"/>
            </a:lvl4pPr>
            <a:lvl5pPr marL="1261872"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9" name="Zástupný symbol pro datum 8"/>
          <p:cNvSpPr>
            <a:spLocks noGrp="1"/>
          </p:cNvSpPr>
          <p:nvPr>
            <p:ph type="dt" sz="half" idx="10"/>
          </p:nvPr>
        </p:nvSpPr>
        <p:spPr>
          <a:xfrm>
            <a:off x="5562600" y="6513670"/>
            <a:ext cx="3002280" cy="274320"/>
          </a:xfrm>
        </p:spPr>
        <p:txBody>
          <a:bodyPr vert="horz" rtlCol="0"/>
          <a:lstStyle>
            <a:extLst/>
          </a:lstStyle>
          <a:p>
            <a:fld id="{282FC396-AABC-410A-902B-120773719644}" type="datetimeFigureOut">
              <a:rPr lang="cs-CZ" smtClean="0"/>
              <a:pPr/>
              <a:t>18.2.2013</a:t>
            </a:fld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1"/>
          </p:nvPr>
        </p:nvSpPr>
        <p:spPr>
          <a:xfrm>
            <a:off x="8638952" y="6513670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C4A04624-323E-497D-8EFE-336D170B0ED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2"/>
          </p:nvPr>
        </p:nvSpPr>
        <p:spPr>
          <a:xfrm>
            <a:off x="1600200" y="6513670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0443" y="4724400"/>
            <a:ext cx="5486400" cy="664536"/>
          </a:xfrm>
        </p:spPr>
        <p:txBody>
          <a:bodyPr anchor="b"/>
          <a:lstStyle>
            <a:lvl1pPr marL="0" algn="r">
              <a:buNone/>
              <a:defRPr sz="20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040443" y="5388936"/>
            <a:ext cx="5486400" cy="912255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04800" y="249864"/>
            <a:ext cx="8534400" cy="4343400"/>
          </a:xfrm>
          <a:prstGeom prst="round2DiagRect">
            <a:avLst>
              <a:gd name="adj1" fmla="val 11403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  <a:extLst/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Klepnutím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>
          <a:xfrm>
            <a:off x="5562600" y="6509004"/>
            <a:ext cx="3002280" cy="274320"/>
          </a:xfrm>
        </p:spPr>
        <p:txBody>
          <a:bodyPr vert="horz" rtlCol="0"/>
          <a:lstStyle>
            <a:extLst/>
          </a:lstStyle>
          <a:p>
            <a:fld id="{282FC396-AABC-410A-902B-120773719644}" type="datetimeFigureOut">
              <a:rPr lang="cs-CZ" smtClean="0"/>
              <a:pPr/>
              <a:t>18.2.2013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>
          <a:xfrm>
            <a:off x="8638952" y="6509004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C4A04624-323E-497D-8EFE-336D170B0ED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>
          <a:xfrm>
            <a:off x="1600200" y="6509004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82FC396-AABC-410A-902B-120773719644}" type="datetimeFigureOut">
              <a:rPr lang="cs-CZ" smtClean="0"/>
              <a:pPr/>
              <a:t>18.2.2013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4A04624-323E-497D-8EFE-336D170B0E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>
            <a:lvl1pPr algn="l"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82FC396-AABC-410A-902B-120773719644}" type="datetimeFigureOut">
              <a:rPr lang="cs-CZ" smtClean="0"/>
              <a:pPr/>
              <a:t>18.2.2013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4A04624-323E-497D-8EFE-336D170B0E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se zakulaceným příčným rohem 6"/>
          <p:cNvSpPr/>
          <p:nvPr/>
        </p:nvSpPr>
        <p:spPr>
          <a:xfrm>
            <a:off x="164592" y="147085"/>
            <a:ext cx="8810846" cy="6565392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1295400" y="6400800"/>
            <a:ext cx="4212264" cy="274320"/>
          </a:xfrm>
          <a:prstGeom prst="rect">
            <a:avLst/>
          </a:prstGeom>
        </p:spPr>
        <p:txBody>
          <a:bodyPr/>
          <a:lstStyle>
            <a:lvl1pPr algn="r" eaLnBrk="1" latinLnBrk="0" hangingPunct="1">
              <a:defRPr kumimoji="0" sz="1300">
                <a:solidFill>
                  <a:schemeClr val="bg2">
                    <a:tint val="60000"/>
                    <a:satMod val="155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562600" y="6400800"/>
            <a:ext cx="3002280" cy="274320"/>
          </a:xfrm>
          <a:prstGeom prst="rect">
            <a:avLst/>
          </a:prstGeom>
        </p:spPr>
        <p:txBody>
          <a:bodyPr/>
          <a:lstStyle>
            <a:lvl1pPr algn="l" eaLnBrk="1" latinLnBrk="0" hangingPunct="1">
              <a:defRPr kumimoji="0" sz="1300">
                <a:solidFill>
                  <a:schemeClr val="bg2">
                    <a:tint val="60000"/>
                    <a:satMod val="155000"/>
                  </a:schemeClr>
                </a:solidFill>
              </a:defRPr>
            </a:lvl1pPr>
            <a:extLst/>
          </a:lstStyle>
          <a:p>
            <a:fld id="{282FC396-AABC-410A-902B-120773719644}" type="datetimeFigureOut">
              <a:rPr lang="cs-CZ" smtClean="0"/>
              <a:pPr/>
              <a:t>18.2.2013</a:t>
            </a:fld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638952" y="6514568"/>
            <a:ext cx="464288" cy="274320"/>
          </a:xfrm>
          <a:prstGeom prst="rect">
            <a:avLst/>
          </a:prstGeom>
        </p:spPr>
        <p:txBody>
          <a:bodyPr anchor="ctr"/>
          <a:lstStyle>
            <a:lvl1pPr algn="r" eaLnBrk="1" latinLnBrk="0" hangingPunct="1">
              <a:defRPr kumimoji="0" sz="1600">
                <a:solidFill>
                  <a:schemeClr val="tx2">
                    <a:shade val="90000"/>
                  </a:schemeClr>
                </a:solidFill>
                <a:effectLst/>
              </a:defRPr>
            </a:lvl1pPr>
            <a:extLst/>
          </a:lstStyle>
          <a:p>
            <a:fld id="{C4A04624-323E-497D-8EFE-336D170B0ED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53536"/>
            <a:ext cx="8229600" cy="1143000"/>
          </a:xfrm>
          <a:prstGeom prst="rect">
            <a:avLst/>
          </a:prstGeom>
        </p:spPr>
        <p:txBody>
          <a:bodyPr rIns="91440" anchor="b">
            <a:normAutofit/>
            <a:scene3d>
              <a:camera prst="orthographicFront"/>
              <a:lightRig rig="soft" dir="t">
                <a:rot lat="0" lon="0" rev="2400000"/>
              </a:lightRig>
            </a:scene3d>
            <a:sp3d>
              <a:bevelT w="19050" h="127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46237"/>
            <a:ext cx="8229600" cy="452628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marL="54864" algn="r" rtl="0" eaLnBrk="1" latinLnBrk="0" hangingPunct="1">
        <a:spcBef>
          <a:spcPct val="0"/>
        </a:spcBef>
        <a:buNone/>
        <a:defRPr kumimoji="0" sz="4600" kern="1200">
          <a:solidFill>
            <a:schemeClr val="tx2">
              <a:tint val="100000"/>
              <a:shade val="90000"/>
              <a:satMod val="250000"/>
              <a:alpha val="100000"/>
            </a:schemeClr>
          </a:solidFill>
          <a:effectLst>
            <a:outerShdw blurRad="38100" dist="25500" dir="5400000" algn="tl" rotWithShape="0">
              <a:srgbClr val="000000">
                <a:satMod val="180000"/>
                <a:alpha val="7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92100" indent="-292100" algn="l" rtl="0" eaLnBrk="1" latinLnBrk="0" hangingPunct="1">
        <a:spcBef>
          <a:spcPts val="0"/>
        </a:spcBef>
        <a:buClr>
          <a:schemeClr val="accent1"/>
        </a:buClr>
        <a:buSzPct val="70000"/>
        <a:buFont typeface="Wingdings 2"/>
        <a:buChar char="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28600" algn="l" rtl="0" eaLnBrk="1" latinLnBrk="0" hangingPunct="1">
        <a:spcBef>
          <a:spcPts val="400"/>
        </a:spcBef>
        <a:buClr>
          <a:schemeClr val="accent2"/>
        </a:buClr>
        <a:buSzPct val="90000"/>
        <a:buFontTx/>
        <a:buChar char="•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192024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188720" indent="-182880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55448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73736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92024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5.wmf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9.wmf"/><Relationship Id="rId4" Type="http://schemas.openxmlformats.org/officeDocument/2006/relationships/image" Target="../media/image8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wmf"/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5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9.wmf"/><Relationship Id="rId4" Type="http://schemas.openxmlformats.org/officeDocument/2006/relationships/image" Target="../media/image8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wmf"/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67544" y="1916832"/>
            <a:ext cx="8229600" cy="4526280"/>
          </a:xfrm>
        </p:spPr>
        <p:txBody>
          <a:bodyPr>
            <a:normAutofit fontScale="85000" lnSpcReduction="10000"/>
          </a:bodyPr>
          <a:lstStyle/>
          <a:p>
            <a:endParaRPr lang="cs-CZ" dirty="0" smtClean="0"/>
          </a:p>
          <a:p>
            <a:endParaRPr lang="cs-CZ" dirty="0"/>
          </a:p>
          <a:p>
            <a:pPr marL="0" indent="0" algn="ctr">
              <a:buNone/>
            </a:pPr>
            <a:r>
              <a:rPr lang="cs-CZ" dirty="0" smtClean="0"/>
              <a:t>Anglický jazyk – slovní zásoba</a:t>
            </a:r>
          </a:p>
          <a:p>
            <a:endParaRPr lang="cs-CZ" dirty="0"/>
          </a:p>
          <a:p>
            <a:pPr marL="0" indent="0" algn="ctr">
              <a:buNone/>
            </a:pPr>
            <a:r>
              <a:rPr lang="cs-CZ" dirty="0" smtClean="0"/>
              <a:t>Autor:  Mgr. Vlasta Skořepová</a:t>
            </a:r>
          </a:p>
          <a:p>
            <a:endParaRPr lang="cs-CZ" dirty="0" smtClean="0"/>
          </a:p>
          <a:p>
            <a:pPr marL="0" indent="0" algn="ctr">
              <a:lnSpc>
                <a:spcPct val="170000"/>
              </a:lnSpc>
              <a:buNone/>
            </a:pPr>
            <a:r>
              <a:rPr lang="cs-CZ" dirty="0" smtClean="0"/>
              <a:t>VY_32_INOVACE_08_Přídavná jména, příslovce</a:t>
            </a:r>
          </a:p>
          <a:p>
            <a:endParaRPr lang="cs-CZ" dirty="0"/>
          </a:p>
          <a:p>
            <a:endParaRPr lang="cs-CZ" dirty="0"/>
          </a:p>
          <a:p>
            <a:pPr marL="0" indent="0" algn="ctr">
              <a:buNone/>
            </a:pPr>
            <a:r>
              <a:rPr lang="cs-CZ" sz="1400" dirty="0" smtClean="0"/>
              <a:t>Vytvořeno v rámci projektu „EU peníze školám“.</a:t>
            </a:r>
          </a:p>
          <a:p>
            <a:pPr marL="0" indent="0" algn="ctr">
              <a:buNone/>
            </a:pPr>
            <a:r>
              <a:rPr lang="cs-CZ" sz="1400" dirty="0" smtClean="0"/>
              <a:t>OP VK oblast podpory 1.4 s názvem Zlepšení podmínek pro vzdělávání na základních školách.</a:t>
            </a:r>
            <a:endParaRPr lang="cs-CZ" sz="1400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260648"/>
            <a:ext cx="9144000" cy="149604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2278610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Documents and Settings\MojePC\Local Settings\Temporary Internet Files\Content.IE5\V48W7HDC\MC90001482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5536" y="2132856"/>
            <a:ext cx="1828800" cy="832104"/>
          </a:xfrm>
          <a:prstGeom prst="rect">
            <a:avLst/>
          </a:prstGeom>
          <a:noFill/>
        </p:spPr>
      </p:pic>
      <p:sp>
        <p:nvSpPr>
          <p:cNvPr id="6" name="Nadpis 5"/>
          <p:cNvSpPr>
            <a:spLocks noGrp="1"/>
          </p:cNvSpPr>
          <p:nvPr>
            <p:ph type="title"/>
          </p:nvPr>
        </p:nvSpPr>
        <p:spPr>
          <a:xfrm>
            <a:off x="899592" y="404664"/>
            <a:ext cx="7488832" cy="1143000"/>
          </a:xfrm>
        </p:spPr>
        <p:txBody>
          <a:bodyPr>
            <a:normAutofit fontScale="90000"/>
          </a:bodyPr>
          <a:lstStyle/>
          <a:p>
            <a:pPr algn="ctr"/>
            <a:r>
              <a:rPr lang="en-GB" dirty="0" smtClean="0"/>
              <a:t>Fill in the gaps. </a:t>
            </a:r>
            <a:br>
              <a:rPr lang="en-GB" dirty="0" smtClean="0"/>
            </a:br>
            <a:r>
              <a:rPr lang="en-GB" dirty="0" smtClean="0"/>
              <a:t>Use adjectives and adverbs.</a:t>
            </a:r>
            <a:endParaRPr lang="en-GB" dirty="0"/>
          </a:p>
        </p:txBody>
      </p:sp>
      <p:sp>
        <p:nvSpPr>
          <p:cNvPr id="7" name="TextovéPole 6"/>
          <p:cNvSpPr txBox="1"/>
          <p:nvPr/>
        </p:nvSpPr>
        <p:spPr>
          <a:xfrm>
            <a:off x="2267744" y="2204864"/>
            <a:ext cx="446449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>
                <a:latin typeface="Times New Roman" pitchFamily="18" charset="0"/>
                <a:cs typeface="Times New Roman" pitchFamily="18" charset="0"/>
              </a:rPr>
              <a:t>This is a very ………… animal. </a:t>
            </a:r>
          </a:p>
          <a:p>
            <a:r>
              <a:rPr lang="en-GB" sz="2400" dirty="0" smtClean="0">
                <a:latin typeface="Times New Roman" pitchFamily="18" charset="0"/>
                <a:cs typeface="Times New Roman" pitchFamily="18" charset="0"/>
              </a:rPr>
              <a:t>It moves very …………. .</a:t>
            </a:r>
            <a:endParaRPr lang="en-GB" sz="24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30" name="Picture 6" descr="C:\Documents and Settings\MojePC\Local Settings\Temporary Internet Files\Content.IE5\0TP6LC7A\MC900324506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83568" y="3501008"/>
            <a:ext cx="1828800" cy="990295"/>
          </a:xfrm>
          <a:prstGeom prst="rect">
            <a:avLst/>
          </a:prstGeom>
          <a:noFill/>
        </p:spPr>
      </p:pic>
      <p:sp>
        <p:nvSpPr>
          <p:cNvPr id="10" name="TextovéPole 9"/>
          <p:cNvSpPr txBox="1"/>
          <p:nvPr/>
        </p:nvSpPr>
        <p:spPr>
          <a:xfrm>
            <a:off x="2771800" y="3645024"/>
            <a:ext cx="482453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smtClean="0">
                <a:latin typeface="Times New Roman" pitchFamily="18" charset="0"/>
                <a:cs typeface="Times New Roman" pitchFamily="18" charset="0"/>
              </a:rPr>
              <a:t>Kate can swim very ………… . </a:t>
            </a:r>
          </a:p>
          <a:p>
            <a:r>
              <a:rPr lang="en-GB" sz="2400" smtClean="0">
                <a:latin typeface="Times New Roman" pitchFamily="18" charset="0"/>
                <a:cs typeface="Times New Roman" pitchFamily="18" charset="0"/>
              </a:rPr>
              <a:t>She is a really …………. swimmer.</a:t>
            </a:r>
            <a:endParaRPr lang="en-GB" sz="240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32" name="Picture 8" descr="C:\Documents and Settings\MojePC\Local Settings\Temporary Internet Files\Content.IE5\W6V2G3PL\MC900398459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187624" y="5229200"/>
            <a:ext cx="1837030" cy="921715"/>
          </a:xfrm>
          <a:prstGeom prst="rect">
            <a:avLst/>
          </a:prstGeom>
          <a:noFill/>
        </p:spPr>
      </p:pic>
      <p:sp>
        <p:nvSpPr>
          <p:cNvPr id="14" name="TextovéPole 13"/>
          <p:cNvSpPr txBox="1"/>
          <p:nvPr/>
        </p:nvSpPr>
        <p:spPr>
          <a:xfrm>
            <a:off x="3203848" y="5301208"/>
            <a:ext cx="446449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smtClean="0">
                <a:latin typeface="Times New Roman" pitchFamily="18" charset="0"/>
                <a:cs typeface="Times New Roman" pitchFamily="18" charset="0"/>
              </a:rPr>
              <a:t>Paul has quite a ………… car. </a:t>
            </a:r>
          </a:p>
          <a:p>
            <a:r>
              <a:rPr lang="en-GB" sz="2400" smtClean="0">
                <a:latin typeface="Times New Roman" pitchFamily="18" charset="0"/>
                <a:cs typeface="Times New Roman" pitchFamily="18" charset="0"/>
              </a:rPr>
              <a:t>He drives quite …………. .</a:t>
            </a:r>
            <a:endParaRPr lang="en-GB" sz="240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2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"/>
                            </p:stCondLst>
                            <p:childTnLst>
                              <p:par>
                                <p:cTn id="14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1" dur="5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500"/>
                            </p:stCondLst>
                            <p:childTnLst>
                              <p:par>
                                <p:cTn id="23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5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30" dur="500"/>
                                        <p:tgtEl>
                                          <p:spTgt spid="10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500"/>
                            </p:stCondLst>
                            <p:childTnLst>
                              <p:par>
                                <p:cTn id="32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4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10" grpId="0"/>
      <p:bldP spid="14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ovéPole 6"/>
          <p:cNvSpPr txBox="1"/>
          <p:nvPr/>
        </p:nvSpPr>
        <p:spPr>
          <a:xfrm>
            <a:off x="2267744" y="2204864"/>
            <a:ext cx="561662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>
                <a:latin typeface="Times New Roman" pitchFamily="18" charset="0"/>
                <a:cs typeface="Times New Roman" pitchFamily="18" charset="0"/>
              </a:rPr>
              <a:t>This man is lifting the weights ………… . </a:t>
            </a:r>
          </a:p>
          <a:p>
            <a:r>
              <a:rPr lang="en-GB" sz="2400" dirty="0" smtClean="0">
                <a:latin typeface="Times New Roman" pitchFamily="18" charset="0"/>
                <a:cs typeface="Times New Roman" pitchFamily="18" charset="0"/>
              </a:rPr>
              <a:t>It must be …………. for him.</a:t>
            </a:r>
            <a:endParaRPr lang="en-GB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2771800" y="3645024"/>
            <a:ext cx="619268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>
                <a:latin typeface="Times New Roman" pitchFamily="18" charset="0"/>
                <a:cs typeface="Times New Roman" pitchFamily="18" charset="0"/>
              </a:rPr>
              <a:t>Oh, somebody is playing the guitar ………… . </a:t>
            </a:r>
          </a:p>
          <a:p>
            <a:r>
              <a:rPr lang="en-GB" sz="2400" dirty="0" smtClean="0">
                <a:latin typeface="Times New Roman" pitchFamily="18" charset="0"/>
                <a:cs typeface="Times New Roman" pitchFamily="18" charset="0"/>
              </a:rPr>
              <a:t>I don´t like …………. music.</a:t>
            </a:r>
            <a:endParaRPr lang="en-GB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3203848" y="5301208"/>
            <a:ext cx="446449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>
                <a:latin typeface="Times New Roman" pitchFamily="18" charset="0"/>
                <a:cs typeface="Times New Roman" pitchFamily="18" charset="0"/>
              </a:rPr>
              <a:t>Joanna is a ………… runner. </a:t>
            </a:r>
          </a:p>
          <a:p>
            <a:r>
              <a:rPr lang="en-GB" sz="2400" dirty="0" smtClean="0">
                <a:latin typeface="Times New Roman" pitchFamily="18" charset="0"/>
                <a:cs typeface="Times New Roman" pitchFamily="18" charset="0"/>
              </a:rPr>
              <a:t>She can run …………. .</a:t>
            </a:r>
            <a:endParaRPr lang="en-GB" sz="24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052" name="Picture 4" descr="C:\Documents and Settings\MojePC\Local Settings\Temporary Internet Files\Content.IE5\V48W7HDC\MC90028643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99592" y="1772816"/>
            <a:ext cx="924590" cy="1395608"/>
          </a:xfrm>
          <a:prstGeom prst="rect">
            <a:avLst/>
          </a:prstGeom>
          <a:noFill/>
        </p:spPr>
      </p:pic>
      <p:grpSp>
        <p:nvGrpSpPr>
          <p:cNvPr id="19" name="Skupina 18"/>
          <p:cNvGrpSpPr/>
          <p:nvPr/>
        </p:nvGrpSpPr>
        <p:grpSpPr>
          <a:xfrm>
            <a:off x="395536" y="3501008"/>
            <a:ext cx="2376264" cy="1131489"/>
            <a:chOff x="5508104" y="4365104"/>
            <a:chExt cx="2376264" cy="1131489"/>
          </a:xfrm>
        </p:grpSpPr>
        <p:pic>
          <p:nvPicPr>
            <p:cNvPr id="2053" name="Picture 5" descr="C:\Documents and Settings\MojePC\Local Settings\Temporary Internet Files\Content.IE5\4WZ858IG\MC900424446[1].wmf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6660232" y="4902068"/>
              <a:ext cx="1224136" cy="594525"/>
            </a:xfrm>
            <a:prstGeom prst="rect">
              <a:avLst/>
            </a:prstGeom>
            <a:noFill/>
          </p:spPr>
        </p:pic>
        <p:grpSp>
          <p:nvGrpSpPr>
            <p:cNvPr id="18" name="Skupina 17"/>
            <p:cNvGrpSpPr/>
            <p:nvPr/>
          </p:nvGrpSpPr>
          <p:grpSpPr>
            <a:xfrm>
              <a:off x="5508104" y="4365104"/>
              <a:ext cx="1519064" cy="943000"/>
              <a:chOff x="5508104" y="4365104"/>
              <a:chExt cx="1519064" cy="943000"/>
            </a:xfrm>
          </p:grpSpPr>
          <p:pic>
            <p:nvPicPr>
              <p:cNvPr id="2057" name="Picture 9" descr="C:\Documents and Settings\MojePC\Local Settings\Temporary Internet Files\Content.IE5\4WZ858IG\MC900441798[1].png"/>
              <p:cNvPicPr>
                <a:picLocks noChangeAspect="1" noChangeArrowheads="1"/>
              </p:cNvPicPr>
              <p:nvPr/>
            </p:nvPicPr>
            <p:blipFill>
              <a:blip r:embed="rId4" cstate="print"/>
              <a:srcRect/>
              <a:stretch>
                <a:fillRect/>
              </a:stretch>
            </p:blipFill>
            <p:spPr bwMode="auto">
              <a:xfrm rot="19620596">
                <a:off x="6084168" y="4365104"/>
                <a:ext cx="943000" cy="943000"/>
              </a:xfrm>
              <a:prstGeom prst="rect">
                <a:avLst/>
              </a:prstGeom>
              <a:noFill/>
            </p:spPr>
          </p:pic>
          <p:sp>
            <p:nvSpPr>
              <p:cNvPr id="2058" name="Sound"/>
              <p:cNvSpPr>
                <a:spLocks noEditPoints="1" noChangeArrowheads="1"/>
              </p:cNvSpPr>
              <p:nvPr/>
            </p:nvSpPr>
            <p:spPr bwMode="auto">
              <a:xfrm>
                <a:off x="5508104" y="4653136"/>
                <a:ext cx="585614" cy="441598"/>
              </a:xfrm>
              <a:custGeom>
                <a:avLst/>
                <a:gdLst>
                  <a:gd name="T0" fmla="*/ 11164 w 21600"/>
                  <a:gd name="T1" fmla="*/ 21159 h 21600"/>
                  <a:gd name="T2" fmla="*/ 11164 w 21600"/>
                  <a:gd name="T3" fmla="*/ 0 h 21600"/>
                  <a:gd name="T4" fmla="*/ 0 w 21600"/>
                  <a:gd name="T5" fmla="*/ 10800 h 21600"/>
                  <a:gd name="T6" fmla="*/ 21600 w 21600"/>
                  <a:gd name="T7" fmla="*/ 10800 h 21600"/>
                  <a:gd name="T8" fmla="*/ 761 w 21600"/>
                  <a:gd name="T9" fmla="*/ 22454 h 21600"/>
                  <a:gd name="T10" fmla="*/ 21069 w 21600"/>
                  <a:gd name="T11" fmla="*/ 28282 h 2160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T8" t="T9" r="T10" b="T11"/>
                <a:pathLst>
                  <a:path w="21600" h="21600">
                    <a:moveTo>
                      <a:pt x="0" y="7273"/>
                    </a:moveTo>
                    <a:lnTo>
                      <a:pt x="5824" y="7273"/>
                    </a:lnTo>
                    <a:lnTo>
                      <a:pt x="11164" y="0"/>
                    </a:lnTo>
                    <a:lnTo>
                      <a:pt x="11164" y="21159"/>
                    </a:lnTo>
                    <a:lnTo>
                      <a:pt x="5824" y="13885"/>
                    </a:lnTo>
                    <a:lnTo>
                      <a:pt x="0" y="13885"/>
                    </a:lnTo>
                    <a:lnTo>
                      <a:pt x="0" y="7273"/>
                    </a:lnTo>
                    <a:close/>
                  </a:path>
                  <a:path w="21600" h="21600">
                    <a:moveTo>
                      <a:pt x="13024" y="7273"/>
                    </a:moveTo>
                    <a:lnTo>
                      <a:pt x="13591" y="6722"/>
                    </a:lnTo>
                    <a:lnTo>
                      <a:pt x="13833" y="7548"/>
                    </a:lnTo>
                    <a:lnTo>
                      <a:pt x="14076" y="8485"/>
                    </a:lnTo>
                    <a:lnTo>
                      <a:pt x="14157" y="9367"/>
                    </a:lnTo>
                    <a:lnTo>
                      <a:pt x="14197" y="10524"/>
                    </a:lnTo>
                    <a:lnTo>
                      <a:pt x="14197" y="11406"/>
                    </a:lnTo>
                    <a:lnTo>
                      <a:pt x="14116" y="12012"/>
                    </a:lnTo>
                    <a:lnTo>
                      <a:pt x="13995" y="12728"/>
                    </a:lnTo>
                    <a:lnTo>
                      <a:pt x="13833" y="13444"/>
                    </a:lnTo>
                    <a:lnTo>
                      <a:pt x="13712" y="14106"/>
                    </a:lnTo>
                    <a:lnTo>
                      <a:pt x="13591" y="14546"/>
                    </a:lnTo>
                    <a:lnTo>
                      <a:pt x="13065" y="13885"/>
                    </a:lnTo>
                    <a:lnTo>
                      <a:pt x="13307" y="12893"/>
                    </a:lnTo>
                    <a:lnTo>
                      <a:pt x="13469" y="11791"/>
                    </a:lnTo>
                    <a:lnTo>
                      <a:pt x="13550" y="10910"/>
                    </a:lnTo>
                    <a:lnTo>
                      <a:pt x="13591" y="10138"/>
                    </a:lnTo>
                    <a:lnTo>
                      <a:pt x="13469" y="9367"/>
                    </a:lnTo>
                    <a:lnTo>
                      <a:pt x="13388" y="8595"/>
                    </a:lnTo>
                    <a:lnTo>
                      <a:pt x="13267" y="7934"/>
                    </a:lnTo>
                    <a:lnTo>
                      <a:pt x="13024" y="7273"/>
                    </a:lnTo>
                    <a:close/>
                  </a:path>
                  <a:path w="21600" h="21600">
                    <a:moveTo>
                      <a:pt x="16382" y="3967"/>
                    </a:moveTo>
                    <a:lnTo>
                      <a:pt x="16786" y="5179"/>
                    </a:lnTo>
                    <a:lnTo>
                      <a:pt x="17150" y="6612"/>
                    </a:lnTo>
                    <a:lnTo>
                      <a:pt x="17474" y="8651"/>
                    </a:lnTo>
                    <a:lnTo>
                      <a:pt x="17595" y="9753"/>
                    </a:lnTo>
                    <a:lnTo>
                      <a:pt x="17635" y="12012"/>
                    </a:lnTo>
                    <a:lnTo>
                      <a:pt x="17393" y="13665"/>
                    </a:lnTo>
                    <a:lnTo>
                      <a:pt x="17150" y="15208"/>
                    </a:lnTo>
                    <a:lnTo>
                      <a:pt x="16786" y="16310"/>
                    </a:lnTo>
                    <a:lnTo>
                      <a:pt x="16341" y="17687"/>
                    </a:lnTo>
                    <a:lnTo>
                      <a:pt x="15815" y="17081"/>
                    </a:lnTo>
                    <a:lnTo>
                      <a:pt x="16503" y="14602"/>
                    </a:lnTo>
                    <a:lnTo>
                      <a:pt x="16786" y="13169"/>
                    </a:lnTo>
                    <a:lnTo>
                      <a:pt x="16867" y="12012"/>
                    </a:lnTo>
                    <a:lnTo>
                      <a:pt x="16867" y="9642"/>
                    </a:lnTo>
                    <a:lnTo>
                      <a:pt x="16705" y="7989"/>
                    </a:lnTo>
                    <a:lnTo>
                      <a:pt x="16422" y="6612"/>
                    </a:lnTo>
                    <a:lnTo>
                      <a:pt x="16220" y="5675"/>
                    </a:lnTo>
                    <a:lnTo>
                      <a:pt x="15856" y="4518"/>
                    </a:lnTo>
                    <a:lnTo>
                      <a:pt x="16382" y="3967"/>
                    </a:lnTo>
                    <a:close/>
                  </a:path>
                  <a:path w="21600" h="21600">
                    <a:moveTo>
                      <a:pt x="18889" y="1377"/>
                    </a:moveTo>
                    <a:lnTo>
                      <a:pt x="19415" y="826"/>
                    </a:lnTo>
                    <a:lnTo>
                      <a:pt x="20194" y="2576"/>
                    </a:lnTo>
                    <a:lnTo>
                      <a:pt x="20831" y="4683"/>
                    </a:lnTo>
                    <a:lnTo>
                      <a:pt x="21357" y="7204"/>
                    </a:lnTo>
                    <a:lnTo>
                      <a:pt x="21650" y="9450"/>
                    </a:lnTo>
                    <a:lnTo>
                      <a:pt x="21600" y="12301"/>
                    </a:lnTo>
                    <a:lnTo>
                      <a:pt x="21215" y="15938"/>
                    </a:lnTo>
                    <a:lnTo>
                      <a:pt x="20629" y="18348"/>
                    </a:lnTo>
                    <a:lnTo>
                      <a:pt x="19415" y="21655"/>
                    </a:lnTo>
                    <a:lnTo>
                      <a:pt x="18889" y="21159"/>
                    </a:lnTo>
                    <a:lnTo>
                      <a:pt x="19901" y="18404"/>
                    </a:lnTo>
                    <a:lnTo>
                      <a:pt x="20467" y="15593"/>
                    </a:lnTo>
                    <a:lnTo>
                      <a:pt x="20791" y="12342"/>
                    </a:lnTo>
                    <a:lnTo>
                      <a:pt x="20871" y="9532"/>
                    </a:lnTo>
                    <a:lnTo>
                      <a:pt x="20629" y="7411"/>
                    </a:lnTo>
                    <a:lnTo>
                      <a:pt x="20062" y="4628"/>
                    </a:lnTo>
                    <a:lnTo>
                      <a:pt x="19415" y="2810"/>
                    </a:lnTo>
                    <a:lnTo>
                      <a:pt x="18889" y="1377"/>
                    </a:lnTo>
                    <a:close/>
                  </a:path>
                </a:pathLst>
              </a:custGeom>
              <a:solidFill>
                <a:srgbClr val="FFBE7D"/>
              </a:solidFill>
              <a:ln w="9525">
                <a:solidFill>
                  <a:srgbClr val="000000"/>
                </a:solidFill>
                <a:miter lim="800000"/>
                <a:headEnd/>
                <a:tailEnd/>
              </a:ln>
              <a:effectLst>
                <a:outerShdw dist="107763" dir="2700000" algn="ctr" rotWithShape="0">
                  <a:srgbClr val="808080"/>
                </a:outerShdw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</p:grpSp>
      </p:grpSp>
      <p:pic>
        <p:nvPicPr>
          <p:cNvPr id="2061" name="Picture 13" descr="C:\Documents and Settings\MojePC\Local Settings\Temporary Internet Files\Content.IE5\0TP6LC7A\MC900346845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331640" y="5013176"/>
            <a:ext cx="1036435" cy="1315145"/>
          </a:xfrm>
          <a:prstGeom prst="rect">
            <a:avLst/>
          </a:prstGeom>
          <a:noFill/>
        </p:spPr>
      </p:pic>
      <p:sp>
        <p:nvSpPr>
          <p:cNvPr id="23" name="Nadpis 5"/>
          <p:cNvSpPr>
            <a:spLocks noGrp="1"/>
          </p:cNvSpPr>
          <p:nvPr>
            <p:ph type="title"/>
          </p:nvPr>
        </p:nvSpPr>
        <p:spPr>
          <a:xfrm>
            <a:off x="395536" y="404664"/>
            <a:ext cx="8229600" cy="1143000"/>
          </a:xfrm>
        </p:spPr>
        <p:txBody>
          <a:bodyPr>
            <a:normAutofit fontScale="90000"/>
          </a:bodyPr>
          <a:lstStyle/>
          <a:p>
            <a:pPr algn="ctr"/>
            <a:r>
              <a:rPr lang="en-GB" dirty="0" smtClean="0"/>
              <a:t>Fill in the gaps. </a:t>
            </a:r>
            <a:br>
              <a:rPr lang="en-GB" dirty="0" smtClean="0"/>
            </a:br>
            <a:r>
              <a:rPr lang="en-GB" dirty="0" smtClean="0"/>
              <a:t>Use adjectives and adverbs.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5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6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500"/>
                            </p:stCondLst>
                            <p:childTnLst>
                              <p:par>
                                <p:cTn id="18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0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5" dur="500"/>
                                        <p:tgtEl>
                                          <p:spTgt spid="20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500"/>
                            </p:stCondLst>
                            <p:childTnLst>
                              <p:par>
                                <p:cTn id="27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9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10" grpId="0"/>
      <p:bldP spid="1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ovéPole 6"/>
          <p:cNvSpPr txBox="1"/>
          <p:nvPr/>
        </p:nvSpPr>
        <p:spPr>
          <a:xfrm>
            <a:off x="2267744" y="2204864"/>
            <a:ext cx="648072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smtClean="0">
                <a:latin typeface="Times New Roman" pitchFamily="18" charset="0"/>
                <a:cs typeface="Times New Roman" pitchFamily="18" charset="0"/>
              </a:rPr>
              <a:t>Look! He is dancing …………. . </a:t>
            </a:r>
          </a:p>
          <a:p>
            <a:r>
              <a:rPr lang="en-GB" sz="2400" smtClean="0">
                <a:latin typeface="Times New Roman" pitchFamily="18" charset="0"/>
                <a:cs typeface="Times New Roman" pitchFamily="18" charset="0"/>
              </a:rPr>
              <a:t>He is a ………… dancer. He can´t dance at all.</a:t>
            </a:r>
            <a:endParaRPr lang="en-GB" sz="240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971600" y="3789040"/>
            <a:ext cx="525658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>
                <a:latin typeface="Times New Roman" pitchFamily="18" charset="0"/>
                <a:cs typeface="Times New Roman" pitchFamily="18" charset="0"/>
              </a:rPr>
              <a:t>Our grandma´s very ………… . </a:t>
            </a:r>
          </a:p>
          <a:p>
            <a:r>
              <a:rPr lang="en-GB" sz="2400" dirty="0" smtClean="0">
                <a:latin typeface="Times New Roman" pitchFamily="18" charset="0"/>
                <a:cs typeface="Times New Roman" pitchFamily="18" charset="0"/>
              </a:rPr>
              <a:t>She does everything very …………. .</a:t>
            </a:r>
            <a:endParaRPr lang="en-GB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3203848" y="5301208"/>
            <a:ext cx="446449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smtClean="0">
                <a:latin typeface="Times New Roman" pitchFamily="18" charset="0"/>
                <a:cs typeface="Times New Roman" pitchFamily="18" charset="0"/>
              </a:rPr>
              <a:t>…………, there was a noise. </a:t>
            </a:r>
          </a:p>
          <a:p>
            <a:r>
              <a:rPr lang="en-GB" sz="2400" smtClean="0">
                <a:latin typeface="Times New Roman" pitchFamily="18" charset="0"/>
                <a:cs typeface="Times New Roman" pitchFamily="18" charset="0"/>
              </a:rPr>
              <a:t>There was a …………. noise.</a:t>
            </a:r>
            <a:endParaRPr lang="en-GB" sz="240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3" name="Nadpis 5"/>
          <p:cNvSpPr>
            <a:spLocks noGrp="1"/>
          </p:cNvSpPr>
          <p:nvPr>
            <p:ph type="title"/>
          </p:nvPr>
        </p:nvSpPr>
        <p:spPr>
          <a:xfrm>
            <a:off x="395536" y="404664"/>
            <a:ext cx="8229600" cy="1143000"/>
          </a:xfrm>
        </p:spPr>
        <p:txBody>
          <a:bodyPr>
            <a:normAutofit fontScale="90000"/>
          </a:bodyPr>
          <a:lstStyle/>
          <a:p>
            <a:pPr algn="ctr"/>
            <a:r>
              <a:rPr lang="en-GB" dirty="0" smtClean="0"/>
              <a:t>Fill in the gaps. </a:t>
            </a:r>
            <a:br>
              <a:rPr lang="en-GB" dirty="0" smtClean="0"/>
            </a:br>
            <a:r>
              <a:rPr lang="en-GB" dirty="0" smtClean="0"/>
              <a:t>Use adjectives and adverbs.</a:t>
            </a:r>
            <a:endParaRPr lang="en-GB" dirty="0"/>
          </a:p>
        </p:txBody>
      </p:sp>
      <p:pic>
        <p:nvPicPr>
          <p:cNvPr id="3074" name="Picture 2" descr="C:\Documents and Settings\MojePC\Local Settings\Temporary Internet Files\Content.IE5\4WZ858IG\MC900435428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9552" y="1988840"/>
            <a:ext cx="1481460" cy="1088107"/>
          </a:xfrm>
          <a:prstGeom prst="rect">
            <a:avLst/>
          </a:prstGeom>
          <a:noFill/>
        </p:spPr>
      </p:pic>
      <p:pic>
        <p:nvPicPr>
          <p:cNvPr id="3075" name="Picture 3" descr="C:\Documents and Settings\MojePC\Local Settings\Temporary Internet Files\Content.IE5\0TP6LC7A\MC900157197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228184" y="3573016"/>
            <a:ext cx="861754" cy="1152128"/>
          </a:xfrm>
          <a:prstGeom prst="rect">
            <a:avLst/>
          </a:prstGeom>
          <a:noFill/>
        </p:spPr>
      </p:pic>
      <p:sp>
        <p:nvSpPr>
          <p:cNvPr id="3076" name="Sound"/>
          <p:cNvSpPr>
            <a:spLocks noEditPoints="1" noChangeArrowheads="1"/>
          </p:cNvSpPr>
          <p:nvPr/>
        </p:nvSpPr>
        <p:spPr bwMode="auto">
          <a:xfrm>
            <a:off x="1691680" y="5157192"/>
            <a:ext cx="1048891" cy="832867"/>
          </a:xfrm>
          <a:custGeom>
            <a:avLst/>
            <a:gdLst>
              <a:gd name="T0" fmla="*/ 11164 w 21600"/>
              <a:gd name="T1" fmla="*/ 21159 h 21600"/>
              <a:gd name="T2" fmla="*/ 11164 w 21600"/>
              <a:gd name="T3" fmla="*/ 0 h 21600"/>
              <a:gd name="T4" fmla="*/ 0 w 21600"/>
              <a:gd name="T5" fmla="*/ 10800 h 21600"/>
              <a:gd name="T6" fmla="*/ 21600 w 21600"/>
              <a:gd name="T7" fmla="*/ 10800 h 21600"/>
              <a:gd name="T8" fmla="*/ 761 w 21600"/>
              <a:gd name="T9" fmla="*/ 22454 h 21600"/>
              <a:gd name="T10" fmla="*/ 21069 w 21600"/>
              <a:gd name="T11" fmla="*/ 28282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>
                <a:moveTo>
                  <a:pt x="0" y="7273"/>
                </a:moveTo>
                <a:lnTo>
                  <a:pt x="5824" y="7273"/>
                </a:lnTo>
                <a:lnTo>
                  <a:pt x="11164" y="0"/>
                </a:lnTo>
                <a:lnTo>
                  <a:pt x="11164" y="21159"/>
                </a:lnTo>
                <a:lnTo>
                  <a:pt x="5824" y="13885"/>
                </a:lnTo>
                <a:lnTo>
                  <a:pt x="0" y="13885"/>
                </a:lnTo>
                <a:lnTo>
                  <a:pt x="0" y="7273"/>
                </a:lnTo>
                <a:close/>
              </a:path>
              <a:path w="21600" h="21600">
                <a:moveTo>
                  <a:pt x="13024" y="7273"/>
                </a:moveTo>
                <a:lnTo>
                  <a:pt x="13591" y="6722"/>
                </a:lnTo>
                <a:lnTo>
                  <a:pt x="13833" y="7548"/>
                </a:lnTo>
                <a:lnTo>
                  <a:pt x="14076" y="8485"/>
                </a:lnTo>
                <a:lnTo>
                  <a:pt x="14157" y="9367"/>
                </a:lnTo>
                <a:lnTo>
                  <a:pt x="14197" y="10524"/>
                </a:lnTo>
                <a:lnTo>
                  <a:pt x="14197" y="11406"/>
                </a:lnTo>
                <a:lnTo>
                  <a:pt x="14116" y="12012"/>
                </a:lnTo>
                <a:lnTo>
                  <a:pt x="13995" y="12728"/>
                </a:lnTo>
                <a:lnTo>
                  <a:pt x="13833" y="13444"/>
                </a:lnTo>
                <a:lnTo>
                  <a:pt x="13712" y="14106"/>
                </a:lnTo>
                <a:lnTo>
                  <a:pt x="13591" y="14546"/>
                </a:lnTo>
                <a:lnTo>
                  <a:pt x="13065" y="13885"/>
                </a:lnTo>
                <a:lnTo>
                  <a:pt x="13307" y="12893"/>
                </a:lnTo>
                <a:lnTo>
                  <a:pt x="13469" y="11791"/>
                </a:lnTo>
                <a:lnTo>
                  <a:pt x="13550" y="10910"/>
                </a:lnTo>
                <a:lnTo>
                  <a:pt x="13591" y="10138"/>
                </a:lnTo>
                <a:lnTo>
                  <a:pt x="13469" y="9367"/>
                </a:lnTo>
                <a:lnTo>
                  <a:pt x="13388" y="8595"/>
                </a:lnTo>
                <a:lnTo>
                  <a:pt x="13267" y="7934"/>
                </a:lnTo>
                <a:lnTo>
                  <a:pt x="13024" y="7273"/>
                </a:lnTo>
                <a:close/>
              </a:path>
              <a:path w="21600" h="21600">
                <a:moveTo>
                  <a:pt x="16382" y="3967"/>
                </a:moveTo>
                <a:lnTo>
                  <a:pt x="16786" y="5179"/>
                </a:lnTo>
                <a:lnTo>
                  <a:pt x="17150" y="6612"/>
                </a:lnTo>
                <a:lnTo>
                  <a:pt x="17474" y="8651"/>
                </a:lnTo>
                <a:lnTo>
                  <a:pt x="17595" y="9753"/>
                </a:lnTo>
                <a:lnTo>
                  <a:pt x="17635" y="12012"/>
                </a:lnTo>
                <a:lnTo>
                  <a:pt x="17393" y="13665"/>
                </a:lnTo>
                <a:lnTo>
                  <a:pt x="17150" y="15208"/>
                </a:lnTo>
                <a:lnTo>
                  <a:pt x="16786" y="16310"/>
                </a:lnTo>
                <a:lnTo>
                  <a:pt x="16341" y="17687"/>
                </a:lnTo>
                <a:lnTo>
                  <a:pt x="15815" y="17081"/>
                </a:lnTo>
                <a:lnTo>
                  <a:pt x="16503" y="14602"/>
                </a:lnTo>
                <a:lnTo>
                  <a:pt x="16786" y="13169"/>
                </a:lnTo>
                <a:lnTo>
                  <a:pt x="16867" y="12012"/>
                </a:lnTo>
                <a:lnTo>
                  <a:pt x="16867" y="9642"/>
                </a:lnTo>
                <a:lnTo>
                  <a:pt x="16705" y="7989"/>
                </a:lnTo>
                <a:lnTo>
                  <a:pt x="16422" y="6612"/>
                </a:lnTo>
                <a:lnTo>
                  <a:pt x="16220" y="5675"/>
                </a:lnTo>
                <a:lnTo>
                  <a:pt x="15856" y="4518"/>
                </a:lnTo>
                <a:lnTo>
                  <a:pt x="16382" y="3967"/>
                </a:lnTo>
                <a:close/>
              </a:path>
              <a:path w="21600" h="21600">
                <a:moveTo>
                  <a:pt x="18889" y="1377"/>
                </a:moveTo>
                <a:lnTo>
                  <a:pt x="19415" y="826"/>
                </a:lnTo>
                <a:lnTo>
                  <a:pt x="20194" y="2576"/>
                </a:lnTo>
                <a:lnTo>
                  <a:pt x="20831" y="4683"/>
                </a:lnTo>
                <a:lnTo>
                  <a:pt x="21357" y="7204"/>
                </a:lnTo>
                <a:lnTo>
                  <a:pt x="21650" y="9450"/>
                </a:lnTo>
                <a:lnTo>
                  <a:pt x="21600" y="12301"/>
                </a:lnTo>
                <a:lnTo>
                  <a:pt x="21215" y="15938"/>
                </a:lnTo>
                <a:lnTo>
                  <a:pt x="20629" y="18348"/>
                </a:lnTo>
                <a:lnTo>
                  <a:pt x="19415" y="21655"/>
                </a:lnTo>
                <a:lnTo>
                  <a:pt x="18889" y="21159"/>
                </a:lnTo>
                <a:lnTo>
                  <a:pt x="19901" y="18404"/>
                </a:lnTo>
                <a:lnTo>
                  <a:pt x="20467" y="15593"/>
                </a:lnTo>
                <a:lnTo>
                  <a:pt x="20791" y="12342"/>
                </a:lnTo>
                <a:lnTo>
                  <a:pt x="20871" y="9532"/>
                </a:lnTo>
                <a:lnTo>
                  <a:pt x="20629" y="7411"/>
                </a:lnTo>
                <a:lnTo>
                  <a:pt x="20062" y="4628"/>
                </a:lnTo>
                <a:lnTo>
                  <a:pt x="19415" y="2810"/>
                </a:lnTo>
                <a:lnTo>
                  <a:pt x="18889" y="1377"/>
                </a:lnTo>
                <a:close/>
              </a:path>
            </a:pathLst>
          </a:custGeom>
          <a:solidFill>
            <a:srgbClr val="FFBE7D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6" dur="5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500"/>
                            </p:stCondLst>
                            <p:childTnLst>
                              <p:par>
                                <p:cTn id="18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0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5" dur="5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500"/>
                            </p:stCondLst>
                            <p:childTnLst>
                              <p:par>
                                <p:cTn id="27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9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10" grpId="0"/>
      <p:bldP spid="14" grpId="0"/>
      <p:bldP spid="3076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Documents and Settings\MojePC\Local Settings\Temporary Internet Files\Content.IE5\V48W7HDC\MC90001482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5536" y="2132856"/>
            <a:ext cx="1828800" cy="832104"/>
          </a:xfrm>
          <a:prstGeom prst="rect">
            <a:avLst/>
          </a:prstGeom>
          <a:noFill/>
        </p:spPr>
      </p:pic>
      <p:sp>
        <p:nvSpPr>
          <p:cNvPr id="6" name="Nadpis 5"/>
          <p:cNvSpPr>
            <a:spLocks noGrp="1"/>
          </p:cNvSpPr>
          <p:nvPr>
            <p:ph type="title"/>
          </p:nvPr>
        </p:nvSpPr>
        <p:spPr>
          <a:xfrm>
            <a:off x="899592" y="404664"/>
            <a:ext cx="7488832" cy="1143000"/>
          </a:xfrm>
        </p:spPr>
        <p:txBody>
          <a:bodyPr>
            <a:normAutofit/>
          </a:bodyPr>
          <a:lstStyle/>
          <a:p>
            <a:pPr algn="ctr"/>
            <a:r>
              <a:rPr lang="en-GB" dirty="0" smtClean="0"/>
              <a:t>Check your answers.</a:t>
            </a:r>
            <a:endParaRPr lang="en-GB" dirty="0"/>
          </a:p>
        </p:txBody>
      </p:sp>
      <p:sp>
        <p:nvSpPr>
          <p:cNvPr id="7" name="TextovéPole 6"/>
          <p:cNvSpPr txBox="1"/>
          <p:nvPr/>
        </p:nvSpPr>
        <p:spPr>
          <a:xfrm>
            <a:off x="2267744" y="2204864"/>
            <a:ext cx="446449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>
                <a:latin typeface="Times New Roman" pitchFamily="18" charset="0"/>
                <a:cs typeface="Times New Roman" pitchFamily="18" charset="0"/>
              </a:rPr>
              <a:t>This is a very </a:t>
            </a:r>
            <a:r>
              <a:rPr lang="en-GB" sz="2400" b="1" dirty="0" smtClean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SLOW</a:t>
            </a:r>
            <a:r>
              <a:rPr lang="en-GB" sz="2400" dirty="0" smtClean="0">
                <a:latin typeface="Times New Roman" pitchFamily="18" charset="0"/>
                <a:cs typeface="Times New Roman" pitchFamily="18" charset="0"/>
              </a:rPr>
              <a:t> animal. </a:t>
            </a:r>
          </a:p>
          <a:p>
            <a:r>
              <a:rPr lang="en-GB" sz="2400" dirty="0" smtClean="0">
                <a:latin typeface="Times New Roman" pitchFamily="18" charset="0"/>
                <a:cs typeface="Times New Roman" pitchFamily="18" charset="0"/>
              </a:rPr>
              <a:t>It moves very </a:t>
            </a:r>
            <a:r>
              <a:rPr lang="en-GB" sz="2400" b="1" dirty="0" smtClean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SLOWLY</a:t>
            </a:r>
            <a:r>
              <a:rPr lang="en-GB" sz="2400" dirty="0" smtClean="0">
                <a:latin typeface="Times New Roman" pitchFamily="18" charset="0"/>
                <a:cs typeface="Times New Roman" pitchFamily="18" charset="0"/>
              </a:rPr>
              <a:t> .</a:t>
            </a:r>
            <a:endParaRPr lang="en-GB" sz="24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30" name="Picture 6" descr="C:\Documents and Settings\MojePC\Local Settings\Temporary Internet Files\Content.IE5\0TP6LC7A\MC900324506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83568" y="3501008"/>
            <a:ext cx="1828800" cy="990295"/>
          </a:xfrm>
          <a:prstGeom prst="rect">
            <a:avLst/>
          </a:prstGeom>
          <a:noFill/>
        </p:spPr>
      </p:pic>
      <p:sp>
        <p:nvSpPr>
          <p:cNvPr id="10" name="TextovéPole 9"/>
          <p:cNvSpPr txBox="1"/>
          <p:nvPr/>
        </p:nvSpPr>
        <p:spPr>
          <a:xfrm>
            <a:off x="2771800" y="3645024"/>
            <a:ext cx="482453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>
                <a:latin typeface="Times New Roman" pitchFamily="18" charset="0"/>
                <a:cs typeface="Times New Roman" pitchFamily="18" charset="0"/>
              </a:rPr>
              <a:t>Kate can swim very </a:t>
            </a:r>
            <a:r>
              <a:rPr lang="en-GB" sz="2400" b="1" dirty="0" smtClean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WELL</a:t>
            </a:r>
            <a:r>
              <a:rPr lang="en-GB" sz="2400" dirty="0" smtClean="0">
                <a:latin typeface="Times New Roman" pitchFamily="18" charset="0"/>
                <a:cs typeface="Times New Roman" pitchFamily="18" charset="0"/>
              </a:rPr>
              <a:t> . </a:t>
            </a:r>
          </a:p>
          <a:p>
            <a:r>
              <a:rPr lang="en-GB" sz="2400" dirty="0" smtClean="0">
                <a:latin typeface="Times New Roman" pitchFamily="18" charset="0"/>
                <a:cs typeface="Times New Roman" pitchFamily="18" charset="0"/>
              </a:rPr>
              <a:t>She is a really </a:t>
            </a:r>
            <a:r>
              <a:rPr lang="en-GB" sz="2400" b="1" dirty="0" smtClean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GOOD</a:t>
            </a:r>
            <a:r>
              <a:rPr lang="en-GB" sz="2400" dirty="0" smtClean="0">
                <a:latin typeface="Times New Roman" pitchFamily="18" charset="0"/>
                <a:cs typeface="Times New Roman" pitchFamily="18" charset="0"/>
              </a:rPr>
              <a:t> swimmer.</a:t>
            </a:r>
            <a:endParaRPr lang="en-GB" sz="24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32" name="Picture 8" descr="C:\Documents and Settings\MojePC\Local Settings\Temporary Internet Files\Content.IE5\W6V2G3PL\MC900398459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187624" y="5229200"/>
            <a:ext cx="1837030" cy="921715"/>
          </a:xfrm>
          <a:prstGeom prst="rect">
            <a:avLst/>
          </a:prstGeom>
          <a:noFill/>
        </p:spPr>
      </p:pic>
      <p:sp>
        <p:nvSpPr>
          <p:cNvPr id="14" name="TextovéPole 13"/>
          <p:cNvSpPr txBox="1"/>
          <p:nvPr/>
        </p:nvSpPr>
        <p:spPr>
          <a:xfrm>
            <a:off x="3203848" y="5301208"/>
            <a:ext cx="446449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>
                <a:latin typeface="Times New Roman" pitchFamily="18" charset="0"/>
                <a:cs typeface="Times New Roman" pitchFamily="18" charset="0"/>
              </a:rPr>
              <a:t>Paul has quite a </a:t>
            </a:r>
            <a:r>
              <a:rPr lang="en-GB" sz="2400" b="1" dirty="0" smtClean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FAST</a:t>
            </a:r>
            <a:r>
              <a:rPr lang="en-GB" sz="2400" dirty="0" smtClean="0">
                <a:latin typeface="Times New Roman" pitchFamily="18" charset="0"/>
                <a:cs typeface="Times New Roman" pitchFamily="18" charset="0"/>
              </a:rPr>
              <a:t> car. </a:t>
            </a:r>
          </a:p>
          <a:p>
            <a:r>
              <a:rPr lang="en-GB" sz="2400" dirty="0" smtClean="0">
                <a:latin typeface="Times New Roman" pitchFamily="18" charset="0"/>
                <a:cs typeface="Times New Roman" pitchFamily="18" charset="0"/>
              </a:rPr>
              <a:t>He drives quite </a:t>
            </a:r>
            <a:r>
              <a:rPr lang="en-GB" sz="2400" b="1" dirty="0" smtClean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FAST</a:t>
            </a:r>
            <a:r>
              <a:rPr lang="en-GB" sz="2400" dirty="0" smtClean="0">
                <a:latin typeface="Times New Roman" pitchFamily="18" charset="0"/>
                <a:cs typeface="Times New Roman" pitchFamily="18" charset="0"/>
              </a:rPr>
              <a:t> .</a:t>
            </a:r>
            <a:endParaRPr lang="en-GB" sz="24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2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"/>
                            </p:stCondLst>
                            <p:childTnLst>
                              <p:par>
                                <p:cTn id="14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1" dur="5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500"/>
                            </p:stCondLst>
                            <p:childTnLst>
                              <p:par>
                                <p:cTn id="23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5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30" dur="500"/>
                                        <p:tgtEl>
                                          <p:spTgt spid="10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500"/>
                            </p:stCondLst>
                            <p:childTnLst>
                              <p:par>
                                <p:cTn id="32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4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10" grpId="0"/>
      <p:bldP spid="1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ovéPole 6"/>
          <p:cNvSpPr txBox="1"/>
          <p:nvPr/>
        </p:nvSpPr>
        <p:spPr>
          <a:xfrm>
            <a:off x="2267744" y="2204864"/>
            <a:ext cx="561662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>
                <a:latin typeface="Times New Roman" pitchFamily="18" charset="0"/>
                <a:cs typeface="Times New Roman" pitchFamily="18" charset="0"/>
              </a:rPr>
              <a:t>This man is lifting the weights </a:t>
            </a:r>
            <a:r>
              <a:rPr lang="cs-CZ" sz="2400" b="1" dirty="0" smtClean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EASILY</a:t>
            </a:r>
            <a:r>
              <a:rPr lang="en-GB" sz="2400" dirty="0" smtClean="0">
                <a:latin typeface="Times New Roman" pitchFamily="18" charset="0"/>
                <a:cs typeface="Times New Roman" pitchFamily="18" charset="0"/>
              </a:rPr>
              <a:t> . </a:t>
            </a:r>
          </a:p>
          <a:p>
            <a:r>
              <a:rPr lang="en-GB" sz="2400" dirty="0" smtClean="0">
                <a:latin typeface="Times New Roman" pitchFamily="18" charset="0"/>
                <a:cs typeface="Times New Roman" pitchFamily="18" charset="0"/>
              </a:rPr>
              <a:t>It must be </a:t>
            </a:r>
            <a:r>
              <a:rPr lang="cs-CZ" sz="2400" b="1" dirty="0" smtClean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EASY</a:t>
            </a:r>
            <a:r>
              <a:rPr lang="en-GB" sz="2400" b="1" dirty="0" smtClean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GB" sz="2400" dirty="0" smtClean="0">
                <a:latin typeface="Times New Roman" pitchFamily="18" charset="0"/>
                <a:cs typeface="Times New Roman" pitchFamily="18" charset="0"/>
              </a:rPr>
              <a:t>for him.</a:t>
            </a:r>
            <a:endParaRPr lang="en-GB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2771800" y="3645024"/>
            <a:ext cx="619268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>
                <a:latin typeface="Times New Roman" pitchFamily="18" charset="0"/>
                <a:cs typeface="Times New Roman" pitchFamily="18" charset="0"/>
              </a:rPr>
              <a:t>Oh, somebody is playing the guitar </a:t>
            </a:r>
            <a:r>
              <a:rPr lang="cs-CZ" sz="2400" b="1" dirty="0" smtClean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LOUDLY</a:t>
            </a:r>
            <a:r>
              <a:rPr lang="en-GB" sz="2400" dirty="0" smtClean="0">
                <a:latin typeface="Times New Roman" pitchFamily="18" charset="0"/>
                <a:cs typeface="Times New Roman" pitchFamily="18" charset="0"/>
              </a:rPr>
              <a:t> . </a:t>
            </a:r>
          </a:p>
          <a:p>
            <a:r>
              <a:rPr lang="en-GB" sz="2400" dirty="0" smtClean="0">
                <a:latin typeface="Times New Roman" pitchFamily="18" charset="0"/>
                <a:cs typeface="Times New Roman" pitchFamily="18" charset="0"/>
              </a:rPr>
              <a:t>I don´t like </a:t>
            </a:r>
            <a:r>
              <a:rPr lang="cs-CZ" sz="2400" b="1" dirty="0" smtClean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LOUD</a:t>
            </a:r>
            <a:r>
              <a:rPr lang="en-GB" sz="2400" dirty="0" smtClean="0">
                <a:latin typeface="Times New Roman" pitchFamily="18" charset="0"/>
                <a:cs typeface="Times New Roman" pitchFamily="18" charset="0"/>
              </a:rPr>
              <a:t> music.</a:t>
            </a:r>
            <a:endParaRPr lang="en-GB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3203848" y="5301208"/>
            <a:ext cx="446449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>
                <a:latin typeface="Times New Roman" pitchFamily="18" charset="0"/>
                <a:cs typeface="Times New Roman" pitchFamily="18" charset="0"/>
              </a:rPr>
              <a:t>Joanna is a </a:t>
            </a:r>
            <a:r>
              <a:rPr lang="cs-CZ" sz="2400" b="1" dirty="0" smtClean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GOOD / FAST</a:t>
            </a:r>
            <a:r>
              <a:rPr lang="en-GB" sz="2400" dirty="0" smtClean="0">
                <a:latin typeface="Times New Roman" pitchFamily="18" charset="0"/>
                <a:cs typeface="Times New Roman" pitchFamily="18" charset="0"/>
              </a:rPr>
              <a:t> runner. </a:t>
            </a:r>
          </a:p>
          <a:p>
            <a:r>
              <a:rPr lang="en-GB" sz="2400" dirty="0" smtClean="0">
                <a:latin typeface="Times New Roman" pitchFamily="18" charset="0"/>
                <a:cs typeface="Times New Roman" pitchFamily="18" charset="0"/>
              </a:rPr>
              <a:t>She can run </a:t>
            </a:r>
            <a:r>
              <a:rPr lang="cs-CZ" sz="2400" b="1" dirty="0" smtClean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WELL / FAST</a:t>
            </a:r>
            <a:r>
              <a:rPr lang="en-GB" sz="2400" b="1" dirty="0" smtClean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GB" sz="2400" dirty="0" smtClean="0">
                <a:latin typeface="Times New Roman" pitchFamily="18" charset="0"/>
                <a:cs typeface="Times New Roman" pitchFamily="18" charset="0"/>
              </a:rPr>
              <a:t>.</a:t>
            </a:r>
            <a:endParaRPr lang="en-GB" sz="24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052" name="Picture 4" descr="C:\Documents and Settings\MojePC\Local Settings\Temporary Internet Files\Content.IE5\V48W7HDC\MC90028643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99592" y="1772816"/>
            <a:ext cx="924590" cy="1395608"/>
          </a:xfrm>
          <a:prstGeom prst="rect">
            <a:avLst/>
          </a:prstGeom>
          <a:noFill/>
        </p:spPr>
      </p:pic>
      <p:grpSp>
        <p:nvGrpSpPr>
          <p:cNvPr id="2" name="Skupina 18"/>
          <p:cNvGrpSpPr/>
          <p:nvPr/>
        </p:nvGrpSpPr>
        <p:grpSpPr>
          <a:xfrm>
            <a:off x="395536" y="3501008"/>
            <a:ext cx="2376264" cy="1131489"/>
            <a:chOff x="5508104" y="4365104"/>
            <a:chExt cx="2376264" cy="1131489"/>
          </a:xfrm>
        </p:grpSpPr>
        <p:pic>
          <p:nvPicPr>
            <p:cNvPr id="2053" name="Picture 5" descr="C:\Documents and Settings\MojePC\Local Settings\Temporary Internet Files\Content.IE5\4WZ858IG\MC900424446[1].wmf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6660232" y="4902068"/>
              <a:ext cx="1224136" cy="594525"/>
            </a:xfrm>
            <a:prstGeom prst="rect">
              <a:avLst/>
            </a:prstGeom>
            <a:noFill/>
          </p:spPr>
        </p:pic>
        <p:grpSp>
          <p:nvGrpSpPr>
            <p:cNvPr id="3" name="Skupina 17"/>
            <p:cNvGrpSpPr/>
            <p:nvPr/>
          </p:nvGrpSpPr>
          <p:grpSpPr>
            <a:xfrm>
              <a:off x="5508104" y="4365104"/>
              <a:ext cx="1519064" cy="943000"/>
              <a:chOff x="5508104" y="4365104"/>
              <a:chExt cx="1519064" cy="943000"/>
            </a:xfrm>
          </p:grpSpPr>
          <p:pic>
            <p:nvPicPr>
              <p:cNvPr id="2057" name="Picture 9" descr="C:\Documents and Settings\MojePC\Local Settings\Temporary Internet Files\Content.IE5\4WZ858IG\MC900441798[1].png"/>
              <p:cNvPicPr>
                <a:picLocks noChangeAspect="1" noChangeArrowheads="1"/>
              </p:cNvPicPr>
              <p:nvPr/>
            </p:nvPicPr>
            <p:blipFill>
              <a:blip r:embed="rId4" cstate="print"/>
              <a:srcRect/>
              <a:stretch>
                <a:fillRect/>
              </a:stretch>
            </p:blipFill>
            <p:spPr bwMode="auto">
              <a:xfrm rot="19620596">
                <a:off x="6084168" y="4365104"/>
                <a:ext cx="943000" cy="943000"/>
              </a:xfrm>
              <a:prstGeom prst="rect">
                <a:avLst/>
              </a:prstGeom>
              <a:noFill/>
            </p:spPr>
          </p:pic>
          <p:sp>
            <p:nvSpPr>
              <p:cNvPr id="2058" name="Sound"/>
              <p:cNvSpPr>
                <a:spLocks noEditPoints="1" noChangeArrowheads="1"/>
              </p:cNvSpPr>
              <p:nvPr/>
            </p:nvSpPr>
            <p:spPr bwMode="auto">
              <a:xfrm>
                <a:off x="5508104" y="4653136"/>
                <a:ext cx="585614" cy="441598"/>
              </a:xfrm>
              <a:custGeom>
                <a:avLst/>
                <a:gdLst>
                  <a:gd name="T0" fmla="*/ 11164 w 21600"/>
                  <a:gd name="T1" fmla="*/ 21159 h 21600"/>
                  <a:gd name="T2" fmla="*/ 11164 w 21600"/>
                  <a:gd name="T3" fmla="*/ 0 h 21600"/>
                  <a:gd name="T4" fmla="*/ 0 w 21600"/>
                  <a:gd name="T5" fmla="*/ 10800 h 21600"/>
                  <a:gd name="T6" fmla="*/ 21600 w 21600"/>
                  <a:gd name="T7" fmla="*/ 10800 h 21600"/>
                  <a:gd name="T8" fmla="*/ 761 w 21600"/>
                  <a:gd name="T9" fmla="*/ 22454 h 21600"/>
                  <a:gd name="T10" fmla="*/ 21069 w 21600"/>
                  <a:gd name="T11" fmla="*/ 28282 h 2160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T8" t="T9" r="T10" b="T11"/>
                <a:pathLst>
                  <a:path w="21600" h="21600">
                    <a:moveTo>
                      <a:pt x="0" y="7273"/>
                    </a:moveTo>
                    <a:lnTo>
                      <a:pt x="5824" y="7273"/>
                    </a:lnTo>
                    <a:lnTo>
                      <a:pt x="11164" y="0"/>
                    </a:lnTo>
                    <a:lnTo>
                      <a:pt x="11164" y="21159"/>
                    </a:lnTo>
                    <a:lnTo>
                      <a:pt x="5824" y="13885"/>
                    </a:lnTo>
                    <a:lnTo>
                      <a:pt x="0" y="13885"/>
                    </a:lnTo>
                    <a:lnTo>
                      <a:pt x="0" y="7273"/>
                    </a:lnTo>
                    <a:close/>
                  </a:path>
                  <a:path w="21600" h="21600">
                    <a:moveTo>
                      <a:pt x="13024" y="7273"/>
                    </a:moveTo>
                    <a:lnTo>
                      <a:pt x="13591" y="6722"/>
                    </a:lnTo>
                    <a:lnTo>
                      <a:pt x="13833" y="7548"/>
                    </a:lnTo>
                    <a:lnTo>
                      <a:pt x="14076" y="8485"/>
                    </a:lnTo>
                    <a:lnTo>
                      <a:pt x="14157" y="9367"/>
                    </a:lnTo>
                    <a:lnTo>
                      <a:pt x="14197" y="10524"/>
                    </a:lnTo>
                    <a:lnTo>
                      <a:pt x="14197" y="11406"/>
                    </a:lnTo>
                    <a:lnTo>
                      <a:pt x="14116" y="12012"/>
                    </a:lnTo>
                    <a:lnTo>
                      <a:pt x="13995" y="12728"/>
                    </a:lnTo>
                    <a:lnTo>
                      <a:pt x="13833" y="13444"/>
                    </a:lnTo>
                    <a:lnTo>
                      <a:pt x="13712" y="14106"/>
                    </a:lnTo>
                    <a:lnTo>
                      <a:pt x="13591" y="14546"/>
                    </a:lnTo>
                    <a:lnTo>
                      <a:pt x="13065" y="13885"/>
                    </a:lnTo>
                    <a:lnTo>
                      <a:pt x="13307" y="12893"/>
                    </a:lnTo>
                    <a:lnTo>
                      <a:pt x="13469" y="11791"/>
                    </a:lnTo>
                    <a:lnTo>
                      <a:pt x="13550" y="10910"/>
                    </a:lnTo>
                    <a:lnTo>
                      <a:pt x="13591" y="10138"/>
                    </a:lnTo>
                    <a:lnTo>
                      <a:pt x="13469" y="9367"/>
                    </a:lnTo>
                    <a:lnTo>
                      <a:pt x="13388" y="8595"/>
                    </a:lnTo>
                    <a:lnTo>
                      <a:pt x="13267" y="7934"/>
                    </a:lnTo>
                    <a:lnTo>
                      <a:pt x="13024" y="7273"/>
                    </a:lnTo>
                    <a:close/>
                  </a:path>
                  <a:path w="21600" h="21600">
                    <a:moveTo>
                      <a:pt x="16382" y="3967"/>
                    </a:moveTo>
                    <a:lnTo>
                      <a:pt x="16786" y="5179"/>
                    </a:lnTo>
                    <a:lnTo>
                      <a:pt x="17150" y="6612"/>
                    </a:lnTo>
                    <a:lnTo>
                      <a:pt x="17474" y="8651"/>
                    </a:lnTo>
                    <a:lnTo>
                      <a:pt x="17595" y="9753"/>
                    </a:lnTo>
                    <a:lnTo>
                      <a:pt x="17635" y="12012"/>
                    </a:lnTo>
                    <a:lnTo>
                      <a:pt x="17393" y="13665"/>
                    </a:lnTo>
                    <a:lnTo>
                      <a:pt x="17150" y="15208"/>
                    </a:lnTo>
                    <a:lnTo>
                      <a:pt x="16786" y="16310"/>
                    </a:lnTo>
                    <a:lnTo>
                      <a:pt x="16341" y="17687"/>
                    </a:lnTo>
                    <a:lnTo>
                      <a:pt x="15815" y="17081"/>
                    </a:lnTo>
                    <a:lnTo>
                      <a:pt x="16503" y="14602"/>
                    </a:lnTo>
                    <a:lnTo>
                      <a:pt x="16786" y="13169"/>
                    </a:lnTo>
                    <a:lnTo>
                      <a:pt x="16867" y="12012"/>
                    </a:lnTo>
                    <a:lnTo>
                      <a:pt x="16867" y="9642"/>
                    </a:lnTo>
                    <a:lnTo>
                      <a:pt x="16705" y="7989"/>
                    </a:lnTo>
                    <a:lnTo>
                      <a:pt x="16422" y="6612"/>
                    </a:lnTo>
                    <a:lnTo>
                      <a:pt x="16220" y="5675"/>
                    </a:lnTo>
                    <a:lnTo>
                      <a:pt x="15856" y="4518"/>
                    </a:lnTo>
                    <a:lnTo>
                      <a:pt x="16382" y="3967"/>
                    </a:lnTo>
                    <a:close/>
                  </a:path>
                  <a:path w="21600" h="21600">
                    <a:moveTo>
                      <a:pt x="18889" y="1377"/>
                    </a:moveTo>
                    <a:lnTo>
                      <a:pt x="19415" y="826"/>
                    </a:lnTo>
                    <a:lnTo>
                      <a:pt x="20194" y="2576"/>
                    </a:lnTo>
                    <a:lnTo>
                      <a:pt x="20831" y="4683"/>
                    </a:lnTo>
                    <a:lnTo>
                      <a:pt x="21357" y="7204"/>
                    </a:lnTo>
                    <a:lnTo>
                      <a:pt x="21650" y="9450"/>
                    </a:lnTo>
                    <a:lnTo>
                      <a:pt x="21600" y="12301"/>
                    </a:lnTo>
                    <a:lnTo>
                      <a:pt x="21215" y="15938"/>
                    </a:lnTo>
                    <a:lnTo>
                      <a:pt x="20629" y="18348"/>
                    </a:lnTo>
                    <a:lnTo>
                      <a:pt x="19415" y="21655"/>
                    </a:lnTo>
                    <a:lnTo>
                      <a:pt x="18889" y="21159"/>
                    </a:lnTo>
                    <a:lnTo>
                      <a:pt x="19901" y="18404"/>
                    </a:lnTo>
                    <a:lnTo>
                      <a:pt x="20467" y="15593"/>
                    </a:lnTo>
                    <a:lnTo>
                      <a:pt x="20791" y="12342"/>
                    </a:lnTo>
                    <a:lnTo>
                      <a:pt x="20871" y="9532"/>
                    </a:lnTo>
                    <a:lnTo>
                      <a:pt x="20629" y="7411"/>
                    </a:lnTo>
                    <a:lnTo>
                      <a:pt x="20062" y="4628"/>
                    </a:lnTo>
                    <a:lnTo>
                      <a:pt x="19415" y="2810"/>
                    </a:lnTo>
                    <a:lnTo>
                      <a:pt x="18889" y="1377"/>
                    </a:lnTo>
                    <a:close/>
                  </a:path>
                </a:pathLst>
              </a:custGeom>
              <a:solidFill>
                <a:srgbClr val="FFBE7D"/>
              </a:solidFill>
              <a:ln w="9525">
                <a:solidFill>
                  <a:srgbClr val="000000"/>
                </a:solidFill>
                <a:miter lim="800000"/>
                <a:headEnd/>
                <a:tailEnd/>
              </a:ln>
              <a:effectLst>
                <a:outerShdw dist="107763" dir="2700000" algn="ctr" rotWithShape="0">
                  <a:srgbClr val="808080"/>
                </a:outerShdw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</p:grpSp>
      </p:grpSp>
      <p:pic>
        <p:nvPicPr>
          <p:cNvPr id="2061" name="Picture 13" descr="C:\Documents and Settings\MojePC\Local Settings\Temporary Internet Files\Content.IE5\0TP6LC7A\MC900346845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331640" y="5013176"/>
            <a:ext cx="1036435" cy="1315145"/>
          </a:xfrm>
          <a:prstGeom prst="rect">
            <a:avLst/>
          </a:prstGeom>
          <a:noFill/>
        </p:spPr>
      </p:pic>
      <p:sp>
        <p:nvSpPr>
          <p:cNvPr id="16" name="Nadpis 5"/>
          <p:cNvSpPr>
            <a:spLocks noGrp="1"/>
          </p:cNvSpPr>
          <p:nvPr>
            <p:ph type="title"/>
          </p:nvPr>
        </p:nvSpPr>
        <p:spPr>
          <a:xfrm>
            <a:off x="539552" y="404664"/>
            <a:ext cx="8229600" cy="1143000"/>
          </a:xfrm>
        </p:spPr>
        <p:txBody>
          <a:bodyPr>
            <a:normAutofit/>
          </a:bodyPr>
          <a:lstStyle/>
          <a:p>
            <a:pPr algn="ctr"/>
            <a:r>
              <a:rPr lang="en-GB" dirty="0" smtClean="0"/>
              <a:t>Check your answers.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5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6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500"/>
                            </p:stCondLst>
                            <p:childTnLst>
                              <p:par>
                                <p:cTn id="18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0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5" dur="500"/>
                                        <p:tgtEl>
                                          <p:spTgt spid="20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500"/>
                            </p:stCondLst>
                            <p:childTnLst>
                              <p:par>
                                <p:cTn id="27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9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1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3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10" grpId="0"/>
      <p:bldP spid="14" grpId="0"/>
      <p:bldP spid="16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ovéPole 6"/>
          <p:cNvSpPr txBox="1"/>
          <p:nvPr/>
        </p:nvSpPr>
        <p:spPr>
          <a:xfrm>
            <a:off x="2267744" y="2204864"/>
            <a:ext cx="648072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>
                <a:latin typeface="Times New Roman" pitchFamily="18" charset="0"/>
                <a:cs typeface="Times New Roman" pitchFamily="18" charset="0"/>
              </a:rPr>
              <a:t>Look! He is dancing </a:t>
            </a:r>
            <a:r>
              <a:rPr lang="cs-CZ" sz="2400" b="1" dirty="0" smtClean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HORRIBLY</a:t>
            </a:r>
            <a:r>
              <a:rPr lang="en-GB" sz="2400" dirty="0" smtClean="0">
                <a:latin typeface="Times New Roman" pitchFamily="18" charset="0"/>
                <a:cs typeface="Times New Roman" pitchFamily="18" charset="0"/>
              </a:rPr>
              <a:t> . </a:t>
            </a:r>
          </a:p>
          <a:p>
            <a:r>
              <a:rPr lang="en-GB" sz="2400" dirty="0" smtClean="0">
                <a:latin typeface="Times New Roman" pitchFamily="18" charset="0"/>
                <a:cs typeface="Times New Roman" pitchFamily="18" charset="0"/>
              </a:rPr>
              <a:t>He is a </a:t>
            </a:r>
            <a:r>
              <a:rPr lang="cs-CZ" sz="2400" b="1" dirty="0" smtClean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HORRIBLE</a:t>
            </a:r>
            <a:r>
              <a:rPr lang="en-GB" sz="2400" dirty="0" smtClean="0">
                <a:latin typeface="Times New Roman" pitchFamily="18" charset="0"/>
                <a:cs typeface="Times New Roman" pitchFamily="18" charset="0"/>
              </a:rPr>
              <a:t> dancer. He can´t dance at all.</a:t>
            </a:r>
            <a:endParaRPr lang="en-GB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971600" y="3789040"/>
            <a:ext cx="525658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>
                <a:latin typeface="Times New Roman" pitchFamily="18" charset="0"/>
                <a:cs typeface="Times New Roman" pitchFamily="18" charset="0"/>
              </a:rPr>
              <a:t>Our grandma´s very </a:t>
            </a:r>
            <a:r>
              <a:rPr lang="cs-CZ" sz="2400" b="1" dirty="0" smtClean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CAREFUL</a:t>
            </a:r>
            <a:r>
              <a:rPr lang="en-GB" sz="2400" dirty="0" smtClean="0">
                <a:latin typeface="Times New Roman" pitchFamily="18" charset="0"/>
                <a:cs typeface="Times New Roman" pitchFamily="18" charset="0"/>
              </a:rPr>
              <a:t> . </a:t>
            </a:r>
          </a:p>
          <a:p>
            <a:r>
              <a:rPr lang="en-GB" sz="2400" dirty="0" smtClean="0">
                <a:latin typeface="Times New Roman" pitchFamily="18" charset="0"/>
                <a:cs typeface="Times New Roman" pitchFamily="18" charset="0"/>
              </a:rPr>
              <a:t>She does everything very </a:t>
            </a:r>
            <a:r>
              <a:rPr lang="cs-CZ" sz="2400" b="1" dirty="0" smtClean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CAREFULLY</a:t>
            </a:r>
            <a:r>
              <a:rPr lang="en-GB" sz="2400" dirty="0" smtClean="0">
                <a:latin typeface="Times New Roman" pitchFamily="18" charset="0"/>
                <a:cs typeface="Times New Roman" pitchFamily="18" charset="0"/>
              </a:rPr>
              <a:t> .</a:t>
            </a:r>
            <a:endParaRPr lang="en-GB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3203848" y="5301208"/>
            <a:ext cx="446449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SUDDENLY</a:t>
            </a:r>
            <a:r>
              <a:rPr lang="en-GB" sz="2400" dirty="0" smtClean="0">
                <a:latin typeface="Times New Roman" pitchFamily="18" charset="0"/>
                <a:cs typeface="Times New Roman" pitchFamily="18" charset="0"/>
              </a:rPr>
              <a:t>, there was a noise. </a:t>
            </a:r>
          </a:p>
          <a:p>
            <a:r>
              <a:rPr lang="en-GB" sz="2400" dirty="0" smtClean="0">
                <a:latin typeface="Times New Roman" pitchFamily="18" charset="0"/>
                <a:cs typeface="Times New Roman" pitchFamily="18" charset="0"/>
              </a:rPr>
              <a:t>There was a </a:t>
            </a:r>
            <a:r>
              <a:rPr lang="cs-CZ" sz="2400" b="1" dirty="0" smtClean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SUDDEN</a:t>
            </a:r>
            <a:r>
              <a:rPr lang="en-GB" sz="2400" dirty="0" smtClean="0">
                <a:latin typeface="Times New Roman" pitchFamily="18" charset="0"/>
                <a:cs typeface="Times New Roman" pitchFamily="18" charset="0"/>
              </a:rPr>
              <a:t> noise.</a:t>
            </a:r>
            <a:endParaRPr lang="en-GB" sz="24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074" name="Picture 2" descr="C:\Documents and Settings\MojePC\Local Settings\Temporary Internet Files\Content.IE5\4WZ858IG\MC900435428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9552" y="1988840"/>
            <a:ext cx="1481460" cy="1088107"/>
          </a:xfrm>
          <a:prstGeom prst="rect">
            <a:avLst/>
          </a:prstGeom>
          <a:noFill/>
        </p:spPr>
      </p:pic>
      <p:pic>
        <p:nvPicPr>
          <p:cNvPr id="3075" name="Picture 3" descr="C:\Documents and Settings\MojePC\Local Settings\Temporary Internet Files\Content.IE5\0TP6LC7A\MC900157197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228184" y="3573016"/>
            <a:ext cx="861754" cy="1152128"/>
          </a:xfrm>
          <a:prstGeom prst="rect">
            <a:avLst/>
          </a:prstGeom>
          <a:noFill/>
        </p:spPr>
      </p:pic>
      <p:sp>
        <p:nvSpPr>
          <p:cNvPr id="3076" name="Sound"/>
          <p:cNvSpPr>
            <a:spLocks noEditPoints="1" noChangeArrowheads="1"/>
          </p:cNvSpPr>
          <p:nvPr/>
        </p:nvSpPr>
        <p:spPr bwMode="auto">
          <a:xfrm>
            <a:off x="1691680" y="5157192"/>
            <a:ext cx="1048891" cy="832867"/>
          </a:xfrm>
          <a:custGeom>
            <a:avLst/>
            <a:gdLst>
              <a:gd name="T0" fmla="*/ 11164 w 21600"/>
              <a:gd name="T1" fmla="*/ 21159 h 21600"/>
              <a:gd name="T2" fmla="*/ 11164 w 21600"/>
              <a:gd name="T3" fmla="*/ 0 h 21600"/>
              <a:gd name="T4" fmla="*/ 0 w 21600"/>
              <a:gd name="T5" fmla="*/ 10800 h 21600"/>
              <a:gd name="T6" fmla="*/ 21600 w 21600"/>
              <a:gd name="T7" fmla="*/ 10800 h 21600"/>
              <a:gd name="T8" fmla="*/ 761 w 21600"/>
              <a:gd name="T9" fmla="*/ 22454 h 21600"/>
              <a:gd name="T10" fmla="*/ 21069 w 21600"/>
              <a:gd name="T11" fmla="*/ 28282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>
                <a:moveTo>
                  <a:pt x="0" y="7273"/>
                </a:moveTo>
                <a:lnTo>
                  <a:pt x="5824" y="7273"/>
                </a:lnTo>
                <a:lnTo>
                  <a:pt x="11164" y="0"/>
                </a:lnTo>
                <a:lnTo>
                  <a:pt x="11164" y="21159"/>
                </a:lnTo>
                <a:lnTo>
                  <a:pt x="5824" y="13885"/>
                </a:lnTo>
                <a:lnTo>
                  <a:pt x="0" y="13885"/>
                </a:lnTo>
                <a:lnTo>
                  <a:pt x="0" y="7273"/>
                </a:lnTo>
                <a:close/>
              </a:path>
              <a:path w="21600" h="21600">
                <a:moveTo>
                  <a:pt x="13024" y="7273"/>
                </a:moveTo>
                <a:lnTo>
                  <a:pt x="13591" y="6722"/>
                </a:lnTo>
                <a:lnTo>
                  <a:pt x="13833" y="7548"/>
                </a:lnTo>
                <a:lnTo>
                  <a:pt x="14076" y="8485"/>
                </a:lnTo>
                <a:lnTo>
                  <a:pt x="14157" y="9367"/>
                </a:lnTo>
                <a:lnTo>
                  <a:pt x="14197" y="10524"/>
                </a:lnTo>
                <a:lnTo>
                  <a:pt x="14197" y="11406"/>
                </a:lnTo>
                <a:lnTo>
                  <a:pt x="14116" y="12012"/>
                </a:lnTo>
                <a:lnTo>
                  <a:pt x="13995" y="12728"/>
                </a:lnTo>
                <a:lnTo>
                  <a:pt x="13833" y="13444"/>
                </a:lnTo>
                <a:lnTo>
                  <a:pt x="13712" y="14106"/>
                </a:lnTo>
                <a:lnTo>
                  <a:pt x="13591" y="14546"/>
                </a:lnTo>
                <a:lnTo>
                  <a:pt x="13065" y="13885"/>
                </a:lnTo>
                <a:lnTo>
                  <a:pt x="13307" y="12893"/>
                </a:lnTo>
                <a:lnTo>
                  <a:pt x="13469" y="11791"/>
                </a:lnTo>
                <a:lnTo>
                  <a:pt x="13550" y="10910"/>
                </a:lnTo>
                <a:lnTo>
                  <a:pt x="13591" y="10138"/>
                </a:lnTo>
                <a:lnTo>
                  <a:pt x="13469" y="9367"/>
                </a:lnTo>
                <a:lnTo>
                  <a:pt x="13388" y="8595"/>
                </a:lnTo>
                <a:lnTo>
                  <a:pt x="13267" y="7934"/>
                </a:lnTo>
                <a:lnTo>
                  <a:pt x="13024" y="7273"/>
                </a:lnTo>
                <a:close/>
              </a:path>
              <a:path w="21600" h="21600">
                <a:moveTo>
                  <a:pt x="16382" y="3967"/>
                </a:moveTo>
                <a:lnTo>
                  <a:pt x="16786" y="5179"/>
                </a:lnTo>
                <a:lnTo>
                  <a:pt x="17150" y="6612"/>
                </a:lnTo>
                <a:lnTo>
                  <a:pt x="17474" y="8651"/>
                </a:lnTo>
                <a:lnTo>
                  <a:pt x="17595" y="9753"/>
                </a:lnTo>
                <a:lnTo>
                  <a:pt x="17635" y="12012"/>
                </a:lnTo>
                <a:lnTo>
                  <a:pt x="17393" y="13665"/>
                </a:lnTo>
                <a:lnTo>
                  <a:pt x="17150" y="15208"/>
                </a:lnTo>
                <a:lnTo>
                  <a:pt x="16786" y="16310"/>
                </a:lnTo>
                <a:lnTo>
                  <a:pt x="16341" y="17687"/>
                </a:lnTo>
                <a:lnTo>
                  <a:pt x="15815" y="17081"/>
                </a:lnTo>
                <a:lnTo>
                  <a:pt x="16503" y="14602"/>
                </a:lnTo>
                <a:lnTo>
                  <a:pt x="16786" y="13169"/>
                </a:lnTo>
                <a:lnTo>
                  <a:pt x="16867" y="12012"/>
                </a:lnTo>
                <a:lnTo>
                  <a:pt x="16867" y="9642"/>
                </a:lnTo>
                <a:lnTo>
                  <a:pt x="16705" y="7989"/>
                </a:lnTo>
                <a:lnTo>
                  <a:pt x="16422" y="6612"/>
                </a:lnTo>
                <a:lnTo>
                  <a:pt x="16220" y="5675"/>
                </a:lnTo>
                <a:lnTo>
                  <a:pt x="15856" y="4518"/>
                </a:lnTo>
                <a:lnTo>
                  <a:pt x="16382" y="3967"/>
                </a:lnTo>
                <a:close/>
              </a:path>
              <a:path w="21600" h="21600">
                <a:moveTo>
                  <a:pt x="18889" y="1377"/>
                </a:moveTo>
                <a:lnTo>
                  <a:pt x="19415" y="826"/>
                </a:lnTo>
                <a:lnTo>
                  <a:pt x="20194" y="2576"/>
                </a:lnTo>
                <a:lnTo>
                  <a:pt x="20831" y="4683"/>
                </a:lnTo>
                <a:lnTo>
                  <a:pt x="21357" y="7204"/>
                </a:lnTo>
                <a:lnTo>
                  <a:pt x="21650" y="9450"/>
                </a:lnTo>
                <a:lnTo>
                  <a:pt x="21600" y="12301"/>
                </a:lnTo>
                <a:lnTo>
                  <a:pt x="21215" y="15938"/>
                </a:lnTo>
                <a:lnTo>
                  <a:pt x="20629" y="18348"/>
                </a:lnTo>
                <a:lnTo>
                  <a:pt x="19415" y="21655"/>
                </a:lnTo>
                <a:lnTo>
                  <a:pt x="18889" y="21159"/>
                </a:lnTo>
                <a:lnTo>
                  <a:pt x="19901" y="18404"/>
                </a:lnTo>
                <a:lnTo>
                  <a:pt x="20467" y="15593"/>
                </a:lnTo>
                <a:lnTo>
                  <a:pt x="20791" y="12342"/>
                </a:lnTo>
                <a:lnTo>
                  <a:pt x="20871" y="9532"/>
                </a:lnTo>
                <a:lnTo>
                  <a:pt x="20629" y="7411"/>
                </a:lnTo>
                <a:lnTo>
                  <a:pt x="20062" y="4628"/>
                </a:lnTo>
                <a:lnTo>
                  <a:pt x="19415" y="2810"/>
                </a:lnTo>
                <a:lnTo>
                  <a:pt x="18889" y="1377"/>
                </a:lnTo>
                <a:close/>
              </a:path>
            </a:pathLst>
          </a:custGeom>
          <a:solidFill>
            <a:srgbClr val="FFBE7D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2" name="Nadpis 5"/>
          <p:cNvSpPr txBox="1">
            <a:spLocks/>
          </p:cNvSpPr>
          <p:nvPr/>
        </p:nvSpPr>
        <p:spPr>
          <a:xfrm>
            <a:off x="899592" y="404664"/>
            <a:ext cx="7488832" cy="1143000"/>
          </a:xfrm>
          <a:prstGeom prst="rect">
            <a:avLst/>
          </a:prstGeom>
        </p:spPr>
        <p:txBody>
          <a:bodyPr rIns="91440" anchor="b">
            <a:normAutofit/>
            <a:scene3d>
              <a:camera prst="orthographicFront"/>
              <a:lightRig rig="soft" dir="t">
                <a:rot lat="0" lon="0" rev="2400000"/>
              </a:lightRig>
            </a:scene3d>
            <a:sp3d>
              <a:bevelT w="19050" h="12700"/>
            </a:sp3d>
          </a:bodyPr>
          <a:lstStyle/>
          <a:p>
            <a:pPr marL="54864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4600" b="0" i="0" u="none" strike="noStrike" kern="1200" cap="none" spc="0" normalizeH="0" baseline="0" noProof="0" smtClean="0">
                <a:ln>
                  <a:noFill/>
                </a:ln>
                <a:solidFill>
                  <a:schemeClr val="tx2">
                    <a:tint val="100000"/>
                    <a:shade val="90000"/>
                    <a:satMod val="250000"/>
                    <a:alpha val="100000"/>
                  </a:schemeClr>
                </a:solidFill>
                <a:effectLst>
                  <a:outerShdw blurRad="38100" dist="25500" dir="5400000" algn="tl" rotWithShape="0">
                    <a:srgbClr val="000000">
                      <a:satMod val="180000"/>
                      <a:alpha val="75000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Check your answers.</a:t>
            </a:r>
            <a:endParaRPr kumimoji="0" lang="en-GB" sz="4600" b="0" i="0" u="none" strike="noStrike" kern="1200" cap="none" spc="0" normalizeH="0" baseline="0" noProof="0" dirty="0">
              <a:ln>
                <a:noFill/>
              </a:ln>
              <a:solidFill>
                <a:schemeClr val="tx2">
                  <a:tint val="100000"/>
                  <a:shade val="90000"/>
                  <a:satMod val="250000"/>
                  <a:alpha val="100000"/>
                </a:schemeClr>
              </a:solidFill>
              <a:effectLst>
                <a:outerShdw blurRad="38100" dist="25500" dir="5400000" algn="tl" rotWithShape="0">
                  <a:srgbClr val="000000">
                    <a:satMod val="180000"/>
                    <a:alpha val="75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6" dur="5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500"/>
                            </p:stCondLst>
                            <p:childTnLst>
                              <p:par>
                                <p:cTn id="18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0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5" dur="5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500"/>
                            </p:stCondLst>
                            <p:childTnLst>
                              <p:par>
                                <p:cTn id="27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9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1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3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10" grpId="0"/>
      <p:bldP spid="14" grpId="0"/>
      <p:bldP spid="3076" grpId="0" animBg="1"/>
      <p:bldP spid="1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87624" y="908720"/>
            <a:ext cx="3257623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Zdroj obrázků:</a:t>
            </a: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Galerie programu PowerPoint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187624" y="3501008"/>
            <a:ext cx="6768752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Materiál slouží k procvičení přídavných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jmen a příslovcí.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0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Materiál doporučuji prezentovat na interaktivní tabuli.</a:t>
            </a:r>
            <a:br>
              <a:rPr lang="cs-CZ" sz="20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Materiál byl vytvořen a pilotován v prvním pololetí školního roku 2012/2013.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115616" y="2060848"/>
            <a:ext cx="6912768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Vytvořeno jako DUM do </a:t>
            </a:r>
            <a:r>
              <a:rPr lang="cs-CZ" sz="2000" smtClean="0">
                <a:latin typeface="Times New Roman" pitchFamily="18" charset="0"/>
                <a:cs typeface="Times New Roman" pitchFamily="18" charset="0"/>
              </a:rPr>
              <a:t>předmětu Anglický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jazyk pro sedmý ročník na Základní škole a Mateřské škole Mladá Boleslav, 17.listopadu 1325, příspěvkové organizaci.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Lití písma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Lití písma">
      <a:majorFont>
        <a:latin typeface="Rockwell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微軟正黑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Rockwell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標楷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Lití písma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80000"/>
              </a:schemeClr>
            </a:gs>
            <a:gs pos="62000">
              <a:schemeClr val="phClr">
                <a:tint val="30000"/>
                <a:satMod val="180000"/>
              </a:schemeClr>
            </a:gs>
            <a:gs pos="100000">
              <a:schemeClr val="phClr">
                <a:tint val="22000"/>
                <a:satMod val="18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58000"/>
                <a:satMod val="150000"/>
              </a:schemeClr>
            </a:gs>
            <a:gs pos="72000">
              <a:schemeClr val="phClr">
                <a:tint val="90000"/>
                <a:satMod val="135000"/>
              </a:schemeClr>
            </a:gs>
            <a:gs pos="100000">
              <a:schemeClr val="phClr">
                <a:tint val="8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80000"/>
            </a:schemeClr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000000"/>
            </a:lightRig>
          </a:scene3d>
          <a:sp3d prstMaterial="matte">
            <a:bevelT w="63500" h="63500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5000"/>
                <a:satMod val="400000"/>
              </a:schemeClr>
            </a:gs>
            <a:gs pos="20000">
              <a:schemeClr val="phClr">
                <a:tint val="80000"/>
                <a:satMod val="355000"/>
              </a:schemeClr>
            </a:gs>
            <a:gs pos="100000">
              <a:schemeClr val="phClr">
                <a:tint val="95000"/>
                <a:shade val="55000"/>
                <a:satMod val="355000"/>
              </a:schemeClr>
            </a:gs>
          </a:gsLst>
          <a:path path="circle">
            <a:fillToRect l="67500" t="35000" r="32500" b="65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0"/>
                <a:satMod val="120000"/>
              </a:schemeClr>
              <a:schemeClr val="phClr">
                <a:tint val="70000"/>
                <a:satMod val="250000"/>
              </a:schemeClr>
            </a:duotone>
          </a:blip>
          <a:tile tx="0" ty="0" sx="50000" sy="50000" flip="none" algn="t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Foundry</Template>
  <TotalTime>2950</TotalTime>
  <Words>352</Words>
  <Application>Microsoft Office PowerPoint</Application>
  <PresentationFormat>Předvádění na obrazovce (4:3)</PresentationFormat>
  <Paragraphs>59</Paragraphs>
  <Slides>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Lití písma</vt:lpstr>
      <vt:lpstr>     </vt:lpstr>
      <vt:lpstr>Fill in the gaps.  Use adjectives and adverbs.</vt:lpstr>
      <vt:lpstr>Fill in the gaps.  Use adjectives and adverbs.</vt:lpstr>
      <vt:lpstr>Fill in the gaps.  Use adjectives and adverbs.</vt:lpstr>
      <vt:lpstr>Check your answers.</vt:lpstr>
      <vt:lpstr>Check your answers.</vt:lpstr>
      <vt:lpstr>Snímek 7</vt:lpstr>
      <vt:lpstr>Snímek 8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    </dc:title>
  <dc:creator>Moje</dc:creator>
  <cp:lastModifiedBy>Moje</cp:lastModifiedBy>
  <cp:revision>215</cp:revision>
  <dcterms:created xsi:type="dcterms:W3CDTF">2011-11-27T20:03:46Z</dcterms:created>
  <dcterms:modified xsi:type="dcterms:W3CDTF">2013-02-18T22:21:03Z</dcterms:modified>
</cp:coreProperties>
</file>