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7" r:id="rId3"/>
    <p:sldId id="279" r:id="rId4"/>
    <p:sldId id="287" r:id="rId5"/>
    <p:sldId id="289" r:id="rId6"/>
    <p:sldId id="288" r:id="rId7"/>
    <p:sldId id="290" r:id="rId8"/>
    <p:sldId id="294" r:id="rId9"/>
    <p:sldId id="293" r:id="rId10"/>
    <p:sldId id="292" r:id="rId11"/>
    <p:sldId id="291" r:id="rId12"/>
    <p:sldId id="274" r:id="rId13"/>
    <p:sldId id="262" r:id="rId14"/>
  </p:sldIdLst>
  <p:sldSz cx="9144000" cy="6858000" type="screen4x3"/>
  <p:notesSz cx="6858000" cy="99456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663300"/>
    <a:srgbClr val="FF00FF"/>
    <a:srgbClr val="FF6600"/>
    <a:srgbClr val="009900"/>
    <a:srgbClr val="FF5050"/>
    <a:srgbClr val="0000FF"/>
    <a:srgbClr val="E3F40C"/>
    <a:srgbClr val="800000"/>
    <a:srgbClr val="DA2C8F"/>
    <a:srgbClr val="EEF40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39" autoAdjust="0"/>
    <p:restoredTop sz="94660"/>
  </p:normalViewPr>
  <p:slideViewPr>
    <p:cSldViewPr>
      <p:cViewPr>
        <p:scale>
          <a:sx n="77" d="100"/>
          <a:sy n="77" d="100"/>
        </p:scale>
        <p:origin x="-1374" y="-32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Elipsa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6" name="Zástupný symbol pro zápatí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cxnSp>
        <p:nvCxnSpPr>
          <p:cNvPr id="10" name="Přímá spojovací čára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0A244F5-E473-4B78-B37B-0EAFD929D943}" type="datetimeFigureOut">
              <a:rPr lang="cs-CZ" smtClean="0"/>
              <a:pPr/>
              <a:t>18.2.2013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1A3436F3-4F6F-4BDC-AE01-B7CAD31693B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72000"/>
          </a:xfrm>
        </p:spPr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z="3200" dirty="0" smtClean="0">
                <a:solidFill>
                  <a:schemeClr val="bg1"/>
                </a:solidFill>
                <a:latin typeface="Calibri" pitchFamily="34" charset="0"/>
              </a:rPr>
              <a:t>Anglický jazyk – slovní zásoba</a:t>
            </a:r>
          </a:p>
          <a:p>
            <a:endParaRPr lang="cs-CZ" sz="3200" dirty="0">
              <a:solidFill>
                <a:schemeClr val="bg1"/>
              </a:solidFill>
              <a:latin typeface="Calibri" pitchFamily="34" charset="0"/>
            </a:endParaRPr>
          </a:p>
          <a:p>
            <a:pPr marL="0" indent="0" algn="ctr">
              <a:buNone/>
            </a:pPr>
            <a:r>
              <a:rPr lang="cs-CZ" sz="3200" dirty="0" smtClean="0">
                <a:solidFill>
                  <a:schemeClr val="bg1"/>
                </a:solidFill>
                <a:latin typeface="Calibri" pitchFamily="34" charset="0"/>
              </a:rPr>
              <a:t>Autor:  Mgr. Vlasta Skořepová</a:t>
            </a:r>
          </a:p>
          <a:p>
            <a:endParaRPr lang="cs-CZ" sz="3200" dirty="0" smtClean="0">
              <a:solidFill>
                <a:schemeClr val="bg1"/>
              </a:solidFill>
              <a:latin typeface="Calibri" pitchFamily="34" charset="0"/>
            </a:endParaRPr>
          </a:p>
          <a:p>
            <a:pPr marL="0" indent="0" algn="ctr">
              <a:buNone/>
            </a:pPr>
            <a:r>
              <a:rPr lang="cs-CZ" sz="3200" smtClean="0">
                <a:solidFill>
                  <a:schemeClr val="bg1"/>
                </a:solidFill>
                <a:latin typeface="Calibri" pitchFamily="34" charset="0"/>
              </a:rPr>
              <a:t>VY_32_INOVACE_09_Ve </a:t>
            </a:r>
            <a:r>
              <a:rPr lang="cs-CZ" sz="3200" dirty="0" smtClean="0">
                <a:solidFill>
                  <a:schemeClr val="bg1"/>
                </a:solidFill>
                <a:latin typeface="Calibri" pitchFamily="34" charset="0"/>
              </a:rPr>
              <a:t>městě</a:t>
            </a:r>
          </a:p>
          <a:p>
            <a:endParaRPr lang="cs-CZ" sz="3000" dirty="0">
              <a:solidFill>
                <a:schemeClr val="bg1"/>
              </a:solidFill>
              <a:latin typeface="Calibri" pitchFamily="34" charset="0"/>
            </a:endParaRPr>
          </a:p>
          <a:p>
            <a:endParaRPr lang="cs-CZ" sz="2400" dirty="0">
              <a:solidFill>
                <a:schemeClr val="bg1"/>
              </a:solidFill>
              <a:latin typeface="Calibri" pitchFamily="34" charset="0"/>
            </a:endParaRP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>
                <a:solidFill>
                  <a:schemeClr val="bg1"/>
                </a:solidFill>
                <a:latin typeface="Calibri" pitchFamily="34" charset="0"/>
              </a:rPr>
              <a:t>OP VK oblast podpory 1.4 s názvem Zlepšení podmínek pro vzdělávání na základních školách.</a:t>
            </a:r>
            <a:endParaRPr lang="cs-CZ" sz="1400" dirty="0">
              <a:solidFill>
                <a:schemeClr val="bg1"/>
              </a:solidFill>
              <a:latin typeface="Calibri" pitchFamily="34" charset="0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27861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6" y="4221088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hospital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bank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zoo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389850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23514" cy="46166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6" name="Skupina 45"/>
          <p:cNvGrpSpPr/>
          <p:nvPr/>
        </p:nvGrpSpPr>
        <p:grpSpPr>
          <a:xfrm>
            <a:off x="611560" y="2060848"/>
            <a:ext cx="7920880" cy="1440160"/>
            <a:chOff x="611560" y="2060848"/>
            <a:chExt cx="7920880" cy="1440160"/>
          </a:xfrm>
        </p:grpSpPr>
        <p:sp>
          <p:nvSpPr>
            <p:cNvPr id="47" name="Obdélník 46"/>
            <p:cNvSpPr/>
            <p:nvPr/>
          </p:nvSpPr>
          <p:spPr>
            <a:xfrm>
              <a:off x="5364088" y="206084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4572000" y="206084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6948264" y="206084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6156176" y="206084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7740352" y="206084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2" name="Skupina 38"/>
            <p:cNvGrpSpPr/>
            <p:nvPr/>
          </p:nvGrpSpPr>
          <p:grpSpPr>
            <a:xfrm>
              <a:off x="1403648" y="2060848"/>
              <a:ext cx="792088" cy="1440160"/>
              <a:chOff x="1403648" y="2060848"/>
              <a:chExt cx="792088" cy="1440160"/>
            </a:xfrm>
          </p:grpSpPr>
          <p:sp>
            <p:nvSpPr>
              <p:cNvPr id="70" name="Obdélník 8"/>
              <p:cNvSpPr/>
              <p:nvPr/>
            </p:nvSpPr>
            <p:spPr>
              <a:xfrm>
                <a:off x="1403648" y="2060848"/>
                <a:ext cx="792088" cy="720080"/>
              </a:xfrm>
              <a:prstGeom prst="rect">
                <a:avLst/>
              </a:prstGeom>
              <a:solidFill>
                <a:srgbClr val="FF5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2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71" name="Obdélník 70"/>
              <p:cNvSpPr/>
              <p:nvPr/>
            </p:nvSpPr>
            <p:spPr>
              <a:xfrm>
                <a:off x="1403648" y="2780928"/>
                <a:ext cx="792088" cy="720080"/>
              </a:xfrm>
              <a:prstGeom prst="rect">
                <a:avLst/>
              </a:prstGeom>
              <a:solidFill>
                <a:srgbClr val="FF5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53" name="Skupina 42"/>
            <p:cNvGrpSpPr/>
            <p:nvPr/>
          </p:nvGrpSpPr>
          <p:grpSpPr>
            <a:xfrm>
              <a:off x="2195736" y="2060848"/>
              <a:ext cx="792088" cy="1440160"/>
              <a:chOff x="2195736" y="2060848"/>
              <a:chExt cx="792088" cy="1440160"/>
            </a:xfrm>
          </p:grpSpPr>
          <p:sp>
            <p:nvSpPr>
              <p:cNvPr id="68" name="Obdélník 67"/>
              <p:cNvSpPr/>
              <p:nvPr/>
            </p:nvSpPr>
            <p:spPr>
              <a:xfrm>
                <a:off x="2195736" y="2060848"/>
                <a:ext cx="792088" cy="720080"/>
              </a:xfrm>
              <a:prstGeom prst="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3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9" name="Obdélník 68"/>
              <p:cNvSpPr/>
              <p:nvPr/>
            </p:nvSpPr>
            <p:spPr>
              <a:xfrm>
                <a:off x="2195736" y="2780928"/>
                <a:ext cx="792088" cy="720080"/>
              </a:xfrm>
              <a:prstGeom prst="rect">
                <a:avLst/>
              </a:prstGeom>
              <a:solidFill>
                <a:srgbClr val="92D05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sp>
          <p:nvSpPr>
            <p:cNvPr id="54" name="Obdélník 53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56" name="Skupina 44"/>
            <p:cNvGrpSpPr/>
            <p:nvPr/>
          </p:nvGrpSpPr>
          <p:grpSpPr>
            <a:xfrm>
              <a:off x="3779912" y="2060848"/>
              <a:ext cx="792088" cy="1440160"/>
              <a:chOff x="3779912" y="2060848"/>
              <a:chExt cx="792088" cy="1440160"/>
            </a:xfrm>
          </p:grpSpPr>
          <p:sp>
            <p:nvSpPr>
              <p:cNvPr id="66" name="Obdélník 12"/>
              <p:cNvSpPr/>
              <p:nvPr/>
            </p:nvSpPr>
            <p:spPr>
              <a:xfrm>
                <a:off x="3779912" y="2060848"/>
                <a:ext cx="792088" cy="720080"/>
              </a:xfrm>
              <a:prstGeom prst="rect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5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7" name="Obdélník 66"/>
              <p:cNvSpPr/>
              <p:nvPr/>
            </p:nvSpPr>
            <p:spPr>
              <a:xfrm>
                <a:off x="3779912" y="2780928"/>
                <a:ext cx="792088" cy="720080"/>
              </a:xfrm>
              <a:prstGeom prst="rect">
                <a:avLst/>
              </a:prstGeom>
              <a:solidFill>
                <a:srgbClr val="7030A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grpSp>
          <p:nvGrpSpPr>
            <p:cNvPr id="57" name="Skupina 43"/>
            <p:cNvGrpSpPr/>
            <p:nvPr/>
          </p:nvGrpSpPr>
          <p:grpSpPr>
            <a:xfrm>
              <a:off x="2987824" y="2060848"/>
              <a:ext cx="792088" cy="1440160"/>
              <a:chOff x="2987824" y="2060848"/>
              <a:chExt cx="792088" cy="1440160"/>
            </a:xfrm>
          </p:grpSpPr>
          <p:sp>
            <p:nvSpPr>
              <p:cNvPr id="64" name="Obdélník 13"/>
              <p:cNvSpPr/>
              <p:nvPr/>
            </p:nvSpPr>
            <p:spPr>
              <a:xfrm>
                <a:off x="2987824" y="2060848"/>
                <a:ext cx="792088" cy="720080"/>
              </a:xfrm>
              <a:prstGeom prst="rect">
                <a:avLst/>
              </a:prstGeom>
              <a:solidFill>
                <a:schemeClr val="accent6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4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5" name="Obdélník 64"/>
              <p:cNvSpPr/>
              <p:nvPr/>
            </p:nvSpPr>
            <p:spPr>
              <a:xfrm>
                <a:off x="2987824" y="2780928"/>
                <a:ext cx="792088" cy="720080"/>
              </a:xfrm>
              <a:prstGeom prst="rect">
                <a:avLst/>
              </a:prstGeom>
              <a:solidFill>
                <a:schemeClr val="accent6">
                  <a:lumMod val="75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  <p:sp>
          <p:nvSpPr>
            <p:cNvPr id="58" name="Obdélník 57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7740352" y="278092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grpSp>
          <p:nvGrpSpPr>
            <p:cNvPr id="61" name="Skupina 31"/>
            <p:cNvGrpSpPr/>
            <p:nvPr/>
          </p:nvGrpSpPr>
          <p:grpSpPr>
            <a:xfrm>
              <a:off x="611560" y="2060848"/>
              <a:ext cx="792088" cy="1440160"/>
              <a:chOff x="611560" y="2060848"/>
              <a:chExt cx="792088" cy="1440160"/>
            </a:xfrm>
          </p:grpSpPr>
          <p:sp>
            <p:nvSpPr>
              <p:cNvPr id="62" name="Obdélník 7"/>
              <p:cNvSpPr/>
              <p:nvPr/>
            </p:nvSpPr>
            <p:spPr>
              <a:xfrm>
                <a:off x="611560" y="2060848"/>
                <a:ext cx="792088" cy="72008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3200" dirty="0" smtClean="0">
                    <a:solidFill>
                      <a:schemeClr val="bg1"/>
                    </a:solidFill>
                    <a:latin typeface="Times New Roman" pitchFamily="18" charset="0"/>
                    <a:cs typeface="Times New Roman" pitchFamily="18" charset="0"/>
                  </a:rPr>
                  <a:t>1</a:t>
                </a:r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  <p:sp>
            <p:nvSpPr>
              <p:cNvPr id="63" name="Obdélník 62"/>
              <p:cNvSpPr/>
              <p:nvPr/>
            </p:nvSpPr>
            <p:spPr>
              <a:xfrm>
                <a:off x="611560" y="2780928"/>
                <a:ext cx="792088" cy="720080"/>
              </a:xfrm>
              <a:prstGeom prst="rect">
                <a:avLst/>
              </a:prstGeom>
              <a:solidFill>
                <a:srgbClr val="FFFF00"/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 sz="3200" dirty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endParaRPr>
              </a:p>
            </p:txBody>
          </p:sp>
        </p:grpSp>
      </p:grpSp>
      <p:grpSp>
        <p:nvGrpSpPr>
          <p:cNvPr id="2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971597" y="4293096"/>
            <a:ext cx="24482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You get money from here.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851104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3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10" name="Obdélník 9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2" name="Obdélník 21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3" name="Obdélník 22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13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5" name="Obdélník 24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1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6" name="Obdélník 25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7" name="Obdélník 26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36" name="TextovéPole 35"/>
          <p:cNvSpPr txBox="1"/>
          <p:nvPr/>
        </p:nvSpPr>
        <p:spPr>
          <a:xfrm flipH="1">
            <a:off x="6444208" y="414908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hotel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6444208" y="486916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school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6444208" y="5517232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cinema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868144" y="4869160"/>
            <a:ext cx="423514" cy="461665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868144" y="5517232"/>
            <a:ext cx="432048" cy="461665"/>
          </a:xfrm>
          <a:prstGeom prst="rect">
            <a:avLst/>
          </a:prstGeom>
          <a:solidFill>
            <a:srgbClr val="FF5050"/>
          </a:solidFill>
        </p:spPr>
        <p:txBody>
          <a:bodyPr wrap="squar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H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868144" y="4149080"/>
            <a:ext cx="423514" cy="461665"/>
          </a:xfrm>
          <a:prstGeom prst="rect">
            <a:avLst/>
          </a:prstGeom>
          <a:solidFill>
            <a:srgbClr val="FF505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2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9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1" name="Obdélník 2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35" name="TextovéPole 34"/>
          <p:cNvSpPr txBox="1"/>
          <p:nvPr/>
        </p:nvSpPr>
        <p:spPr>
          <a:xfrm flipH="1">
            <a:off x="971597" y="4293096"/>
            <a:ext cx="244827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People stay here on their holiday.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3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5" y="422108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 airport</a:t>
            </a: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supermarket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20162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post office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07484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23514" cy="46166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971597" y="4293096"/>
            <a:ext cx="244827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People use a trolley to do the shopping here.</a:t>
            </a:r>
            <a:endParaRPr lang="en-GB" sz="28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6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6" y="4221088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shop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station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post office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07484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32048" cy="46166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I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971596" y="4293096"/>
            <a:ext cx="28083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You take letters and parcels here.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6" y="422108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zoo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pet shop</a:t>
            </a: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2961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school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07484" cy="461665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07484" cy="461665"/>
          </a:xfrm>
          <a:prstGeom prst="rect">
            <a:avLst/>
          </a:prstGeom>
          <a:solidFill>
            <a:srgbClr val="7030A0"/>
          </a:solidFill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en-GB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9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971597" y="4293096"/>
            <a:ext cx="24482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They keep wild animals here.</a:t>
            </a:r>
            <a:endParaRPr lang="en-GB" sz="28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6" y="4221088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museum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railway station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an airport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372218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389850" cy="461665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B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971597" y="4293096"/>
            <a:ext cx="208823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Planes take off here.</a:t>
            </a:r>
            <a:endParaRPr lang="en-GB" sz="28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3" name="Skupina 42"/>
          <p:cNvGrpSpPr/>
          <p:nvPr/>
        </p:nvGrpSpPr>
        <p:grpSpPr>
          <a:xfrm>
            <a:off x="4572000" y="2060848"/>
            <a:ext cx="792088" cy="1440160"/>
            <a:chOff x="4572000" y="2060848"/>
            <a:chExt cx="792088" cy="1440160"/>
          </a:xfrm>
        </p:grpSpPr>
        <p:sp>
          <p:nvSpPr>
            <p:cNvPr id="48" name="Obdélník 47"/>
            <p:cNvSpPr/>
            <p:nvPr/>
          </p:nvSpPr>
          <p:spPr>
            <a:xfrm>
              <a:off x="4572000" y="206084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6" y="4221088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bus stop</a:t>
            </a:r>
            <a:endParaRPr lang="en-GB" sz="24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22322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railway station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car park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07484" cy="461665"/>
          </a:xfrm>
          <a:prstGeom prst="rect">
            <a:avLst/>
          </a:prstGeom>
          <a:solidFill>
            <a:srgbClr val="FF00FF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FF00FF"/>
          </a:solidFill>
        </p:spPr>
        <p:txBody>
          <a:bodyPr wrap="squar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23514" cy="461665"/>
          </a:xfrm>
          <a:prstGeom prst="rect">
            <a:avLst/>
          </a:prstGeom>
          <a:solidFill>
            <a:srgbClr val="FF00FF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971597" y="4293096"/>
            <a:ext cx="230425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You can catch a train here.</a:t>
            </a:r>
            <a:endParaRPr lang="en-GB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3" name="Skupina 42"/>
          <p:cNvGrpSpPr/>
          <p:nvPr/>
        </p:nvGrpSpPr>
        <p:grpSpPr>
          <a:xfrm>
            <a:off x="5364088" y="2060848"/>
            <a:ext cx="792088" cy="1440160"/>
            <a:chOff x="5364088" y="2060848"/>
            <a:chExt cx="792088" cy="1440160"/>
          </a:xfrm>
        </p:grpSpPr>
        <p:sp>
          <p:nvSpPr>
            <p:cNvPr id="47" name="Obdélník 46"/>
            <p:cNvSpPr/>
            <p:nvPr/>
          </p:nvSpPr>
          <p:spPr>
            <a:xfrm>
              <a:off x="5364088" y="206084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5" y="422108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bookshop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library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school canteen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07484" cy="461665"/>
          </a:xfrm>
          <a:prstGeom prst="rect">
            <a:avLst/>
          </a:prstGeom>
          <a:solidFill>
            <a:srgbClr val="66330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663300"/>
          </a:solidFill>
        </p:spPr>
        <p:txBody>
          <a:bodyPr wrap="squar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Y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389850" cy="461665"/>
          </a:xfrm>
          <a:prstGeom prst="rect">
            <a:avLst/>
          </a:prstGeom>
          <a:solidFill>
            <a:srgbClr val="66330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971596" y="4293096"/>
            <a:ext cx="280831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Adults and children borrow books from here. </a:t>
            </a:r>
            <a:endParaRPr lang="en-GB" sz="28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3" name="Skupina 42"/>
          <p:cNvGrpSpPr/>
          <p:nvPr/>
        </p:nvGrpSpPr>
        <p:grpSpPr>
          <a:xfrm>
            <a:off x="6156176" y="2060848"/>
            <a:ext cx="792088" cy="1440160"/>
            <a:chOff x="6156176" y="2060848"/>
            <a:chExt cx="792088" cy="1440160"/>
          </a:xfrm>
        </p:grpSpPr>
        <p:sp>
          <p:nvSpPr>
            <p:cNvPr id="50" name="Obdélník 49"/>
            <p:cNvSpPr/>
            <p:nvPr/>
          </p:nvSpPr>
          <p:spPr>
            <a:xfrm>
              <a:off x="6156176" y="206084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9" name="Obdélník 58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6" y="4221088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street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park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farm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07484" cy="461665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D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423514" cy="461665"/>
          </a:xfrm>
          <a:prstGeom prst="rect">
            <a:avLst/>
          </a:prstGeom>
          <a:solidFill>
            <a:schemeClr val="tx1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1" name="Obdélník 50"/>
          <p:cNvSpPr/>
          <p:nvPr/>
        </p:nvSpPr>
        <p:spPr>
          <a:xfrm>
            <a:off x="7740352" y="206084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10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7740352" y="2780928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971596" y="4293096"/>
            <a:ext cx="295233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You can see cows, sheep, pigs and chicken here.</a:t>
            </a:r>
            <a:endParaRPr lang="en-GB" sz="28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3" name="Skupina 42"/>
          <p:cNvGrpSpPr/>
          <p:nvPr/>
        </p:nvGrpSpPr>
        <p:grpSpPr>
          <a:xfrm>
            <a:off x="6948264" y="2060848"/>
            <a:ext cx="792088" cy="1440160"/>
            <a:chOff x="6948264" y="2060848"/>
            <a:chExt cx="792088" cy="1440160"/>
          </a:xfrm>
        </p:grpSpPr>
        <p:sp>
          <p:nvSpPr>
            <p:cNvPr id="49" name="Obdélník 48"/>
            <p:cNvSpPr/>
            <p:nvPr/>
          </p:nvSpPr>
          <p:spPr>
            <a:xfrm>
              <a:off x="6948264" y="206084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8" name="Obdélník 57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187624" y="476672"/>
            <a:ext cx="6408712" cy="1219200"/>
          </a:xfrm>
        </p:spPr>
        <p:txBody>
          <a:bodyPr>
            <a:normAutofit fontScale="90000"/>
          </a:bodyPr>
          <a:lstStyle/>
          <a:p>
            <a:r>
              <a:rPr lang="cs-CZ" b="1" i="1" dirty="0" smtClean="0">
                <a:solidFill>
                  <a:srgbClr val="009900"/>
                </a:solidFill>
              </a:rPr>
              <a:t>  </a:t>
            </a:r>
            <a:r>
              <a:rPr lang="en-GB" b="1" i="1" dirty="0" smtClean="0">
                <a:solidFill>
                  <a:srgbClr val="009900"/>
                </a:solidFill>
              </a:rPr>
              <a:t>Choose the correct answer. </a:t>
            </a:r>
            <a:br>
              <a:rPr lang="en-GB" b="1" i="1" dirty="0" smtClean="0">
                <a:solidFill>
                  <a:srgbClr val="009900"/>
                </a:solidFill>
              </a:rPr>
            </a:br>
            <a:r>
              <a:rPr lang="en-GB" b="1" i="1" dirty="0" smtClean="0">
                <a:solidFill>
                  <a:srgbClr val="009900"/>
                </a:solidFill>
              </a:rPr>
              <a:t>Write the letter into the grid.</a:t>
            </a:r>
            <a:endParaRPr lang="en-GB" b="1" i="1" dirty="0">
              <a:solidFill>
                <a:srgbClr val="0099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 flipH="1">
            <a:off x="5436096" y="4221088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factory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7" name="TextovéPole 36"/>
          <p:cNvSpPr txBox="1"/>
          <p:nvPr/>
        </p:nvSpPr>
        <p:spPr>
          <a:xfrm flipH="1">
            <a:off x="5436096" y="479715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bank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8" name="TextovéPole 37"/>
          <p:cNvSpPr txBox="1"/>
          <p:nvPr/>
        </p:nvSpPr>
        <p:spPr>
          <a:xfrm flipH="1">
            <a:off x="5436096" y="5373216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 museum</a:t>
            </a:r>
            <a:endParaRPr lang="en-GB" sz="24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4860032" y="4797152"/>
            <a:ext cx="407484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860032" y="5373216"/>
            <a:ext cx="432048" cy="461665"/>
          </a:xfrm>
          <a:prstGeom prst="rect">
            <a:avLst/>
          </a:prstGeom>
          <a:solidFill>
            <a:srgbClr val="FF0000"/>
          </a:solidFill>
        </p:spPr>
        <p:txBody>
          <a:bodyPr wrap="squar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4860032" y="4221088"/>
            <a:ext cx="389850" cy="461665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en-GB" sz="2400" b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en-GB" sz="2400" b="1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7" name="Obdélník 46"/>
          <p:cNvSpPr/>
          <p:nvPr/>
        </p:nvSpPr>
        <p:spPr>
          <a:xfrm>
            <a:off x="5364088" y="206084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7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8" name="Obdélník 47"/>
          <p:cNvSpPr/>
          <p:nvPr/>
        </p:nvSpPr>
        <p:spPr>
          <a:xfrm>
            <a:off x="4572000" y="206084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6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9" name="Obdélník 48"/>
          <p:cNvSpPr/>
          <p:nvPr/>
        </p:nvSpPr>
        <p:spPr>
          <a:xfrm>
            <a:off x="6948264" y="206084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9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0" name="Obdélník 49"/>
          <p:cNvSpPr/>
          <p:nvPr/>
        </p:nvSpPr>
        <p:spPr>
          <a:xfrm>
            <a:off x="6156176" y="206084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8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5" name="Skupina 38"/>
          <p:cNvGrpSpPr/>
          <p:nvPr/>
        </p:nvGrpSpPr>
        <p:grpSpPr>
          <a:xfrm>
            <a:off x="1403648" y="2060848"/>
            <a:ext cx="792088" cy="1440160"/>
            <a:chOff x="1403648" y="2060848"/>
            <a:chExt cx="792088" cy="1440160"/>
          </a:xfrm>
        </p:grpSpPr>
        <p:sp>
          <p:nvSpPr>
            <p:cNvPr id="70" name="Obdélník 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71" name="Obdélník 70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6" name="Skupina 42"/>
          <p:cNvGrpSpPr/>
          <p:nvPr/>
        </p:nvGrpSpPr>
        <p:grpSpPr>
          <a:xfrm>
            <a:off x="2195736" y="2060848"/>
            <a:ext cx="792088" cy="1440160"/>
            <a:chOff x="2195736" y="2060848"/>
            <a:chExt cx="792088" cy="1440160"/>
          </a:xfrm>
        </p:grpSpPr>
        <p:sp>
          <p:nvSpPr>
            <p:cNvPr id="68" name="Obdélník 67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9" name="Obdélník 68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4" name="Obdélník 53"/>
          <p:cNvSpPr/>
          <p:nvPr/>
        </p:nvSpPr>
        <p:spPr>
          <a:xfrm>
            <a:off x="5364088" y="2780928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5" name="Obdélník 54"/>
          <p:cNvSpPr/>
          <p:nvPr/>
        </p:nvSpPr>
        <p:spPr>
          <a:xfrm>
            <a:off x="4572000" y="2780928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7" name="Skupina 44"/>
          <p:cNvGrpSpPr/>
          <p:nvPr/>
        </p:nvGrpSpPr>
        <p:grpSpPr>
          <a:xfrm>
            <a:off x="3779912" y="2060848"/>
            <a:ext cx="792088" cy="1440160"/>
            <a:chOff x="3779912" y="2060848"/>
            <a:chExt cx="792088" cy="1440160"/>
          </a:xfrm>
        </p:grpSpPr>
        <p:sp>
          <p:nvSpPr>
            <p:cNvPr id="66" name="Obdélník 1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7" name="Obdélník 66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9" name="Skupina 43"/>
          <p:cNvGrpSpPr/>
          <p:nvPr/>
        </p:nvGrpSpPr>
        <p:grpSpPr>
          <a:xfrm>
            <a:off x="2987824" y="2060848"/>
            <a:ext cx="792088" cy="1440160"/>
            <a:chOff x="2987824" y="2060848"/>
            <a:chExt cx="792088" cy="1440160"/>
          </a:xfrm>
        </p:grpSpPr>
        <p:sp>
          <p:nvSpPr>
            <p:cNvPr id="64" name="Obdélník 1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5" name="Obdélník 64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58" name="Obdélník 57"/>
          <p:cNvSpPr/>
          <p:nvPr/>
        </p:nvSpPr>
        <p:spPr>
          <a:xfrm>
            <a:off x="6948264" y="2780928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56176" y="2780928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10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62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3" name="Obdélník 62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grpSp>
        <p:nvGrpSpPr>
          <p:cNvPr id="11" name="Skupina 31"/>
          <p:cNvGrpSpPr/>
          <p:nvPr/>
        </p:nvGrpSpPr>
        <p:grpSpPr>
          <a:xfrm>
            <a:off x="611560" y="2060848"/>
            <a:ext cx="792088" cy="1440160"/>
            <a:chOff x="611560" y="2060848"/>
            <a:chExt cx="792088" cy="1440160"/>
          </a:xfrm>
        </p:grpSpPr>
        <p:sp>
          <p:nvSpPr>
            <p:cNvPr id="8" name="Obdélník 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45" name="TextovéPole 44"/>
          <p:cNvSpPr txBox="1"/>
          <p:nvPr/>
        </p:nvSpPr>
        <p:spPr>
          <a:xfrm flipH="1">
            <a:off x="971597" y="4293096"/>
            <a:ext cx="244827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People make things here.</a:t>
            </a:r>
            <a:endParaRPr lang="en-GB" sz="280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grpSp>
        <p:nvGrpSpPr>
          <p:cNvPr id="43" name="Skupina 42"/>
          <p:cNvGrpSpPr/>
          <p:nvPr/>
        </p:nvGrpSpPr>
        <p:grpSpPr>
          <a:xfrm>
            <a:off x="7740352" y="2060848"/>
            <a:ext cx="792088" cy="1440160"/>
            <a:chOff x="7740352" y="2060848"/>
            <a:chExt cx="792088" cy="1440160"/>
          </a:xfrm>
        </p:grpSpPr>
        <p:sp>
          <p:nvSpPr>
            <p:cNvPr id="51" name="Obdélník 50"/>
            <p:cNvSpPr/>
            <p:nvPr/>
          </p:nvSpPr>
          <p:spPr>
            <a:xfrm>
              <a:off x="7740352" y="206084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b="1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2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60" name="Obdélník 59"/>
            <p:cNvSpPr/>
            <p:nvPr/>
          </p:nvSpPr>
          <p:spPr>
            <a:xfrm>
              <a:off x="7740352" y="278092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3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500"/>
                            </p:stCondLst>
                            <p:childTnLst>
                              <p:par>
                                <p:cTn id="1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000"/>
                            </p:stCondLst>
                            <p:childTnLst>
                              <p:par>
                                <p:cTn id="1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3500"/>
                            </p:stCondLst>
                            <p:childTnLst>
                              <p:par>
                                <p:cTn id="2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500"/>
                            </p:stCondLst>
                            <p:childTnLst>
                              <p:par>
                                <p:cTn id="32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5000"/>
                            </p:stCondLst>
                            <p:childTnLst>
                              <p:par>
                                <p:cTn id="36" presetID="53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  <p:bldP spid="40" grpId="0" animBg="1"/>
      <p:bldP spid="41" grpId="0" animBg="1"/>
      <p:bldP spid="42" grpId="0" animBg="1"/>
      <p:bldP spid="4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7" name="Skupina 36"/>
          <p:cNvGrpSpPr/>
          <p:nvPr/>
        </p:nvGrpSpPr>
        <p:grpSpPr>
          <a:xfrm>
            <a:off x="611560" y="1988840"/>
            <a:ext cx="7920880" cy="1440160"/>
            <a:chOff x="611560" y="2060848"/>
            <a:chExt cx="7920880" cy="1440160"/>
          </a:xfrm>
        </p:grpSpPr>
        <p:sp>
          <p:nvSpPr>
            <p:cNvPr id="38" name="Obdélník 37"/>
            <p:cNvSpPr/>
            <p:nvPr/>
          </p:nvSpPr>
          <p:spPr>
            <a:xfrm>
              <a:off x="611560" y="206084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9" name="Obdélník 38"/>
            <p:cNvSpPr/>
            <p:nvPr/>
          </p:nvSpPr>
          <p:spPr>
            <a:xfrm>
              <a:off x="1403648" y="206084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2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0" name="Obdélník 39"/>
            <p:cNvSpPr/>
            <p:nvPr/>
          </p:nvSpPr>
          <p:spPr>
            <a:xfrm>
              <a:off x="2195736" y="206084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3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1" name="Obdélník 40"/>
            <p:cNvSpPr/>
            <p:nvPr/>
          </p:nvSpPr>
          <p:spPr>
            <a:xfrm>
              <a:off x="5364088" y="206084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7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4572000" y="206084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6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3" name="Obdélník 42"/>
            <p:cNvSpPr/>
            <p:nvPr/>
          </p:nvSpPr>
          <p:spPr>
            <a:xfrm>
              <a:off x="3779912" y="206084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5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4" name="Obdélník 43"/>
            <p:cNvSpPr/>
            <p:nvPr/>
          </p:nvSpPr>
          <p:spPr>
            <a:xfrm>
              <a:off x="2987824" y="206084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4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5" name="Obdélník 44"/>
            <p:cNvSpPr/>
            <p:nvPr/>
          </p:nvSpPr>
          <p:spPr>
            <a:xfrm>
              <a:off x="6948264" y="206084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9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6" name="Obdélník 45"/>
            <p:cNvSpPr/>
            <p:nvPr/>
          </p:nvSpPr>
          <p:spPr>
            <a:xfrm>
              <a:off x="6156176" y="206084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8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7" name="Obdélník 46"/>
            <p:cNvSpPr/>
            <p:nvPr/>
          </p:nvSpPr>
          <p:spPr>
            <a:xfrm>
              <a:off x="7740352" y="206084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10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8" name="Obdélník 47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49" name="Obdélník 48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00B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1" name="Obdélník 50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2" name="Obdélník 51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3" name="Obdélník 52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4" name="Obdélník 53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5" name="Obdélník 54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57" name="Obdélník 56"/>
            <p:cNvSpPr/>
            <p:nvPr/>
          </p:nvSpPr>
          <p:spPr>
            <a:xfrm>
              <a:off x="7740352" y="278092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19672" y="188640"/>
            <a:ext cx="5472608" cy="1219200"/>
          </a:xfrm>
        </p:spPr>
        <p:txBody>
          <a:bodyPr>
            <a:noAutofit/>
          </a:bodyPr>
          <a:lstStyle/>
          <a:p>
            <a:r>
              <a:rPr lang="en-GB" b="1" i="1" dirty="0" smtClean="0">
                <a:solidFill>
                  <a:srgbClr val="009900"/>
                </a:solidFill>
              </a:rPr>
              <a:t>Check your answers:</a:t>
            </a:r>
            <a:endParaRPr lang="en-GB" b="1" i="1" dirty="0">
              <a:solidFill>
                <a:srgbClr val="009900"/>
              </a:solidFill>
            </a:endParaRPr>
          </a:p>
        </p:txBody>
      </p:sp>
      <p:grpSp>
        <p:nvGrpSpPr>
          <p:cNvPr id="25" name="Skupina 24"/>
          <p:cNvGrpSpPr/>
          <p:nvPr/>
        </p:nvGrpSpPr>
        <p:grpSpPr>
          <a:xfrm>
            <a:off x="611560" y="2708920"/>
            <a:ext cx="7920880" cy="720080"/>
            <a:chOff x="611560" y="2780928"/>
            <a:chExt cx="7920880" cy="720080"/>
          </a:xfrm>
        </p:grpSpPr>
        <p:sp>
          <p:nvSpPr>
            <p:cNvPr id="26" name="Obdélník 25"/>
            <p:cNvSpPr/>
            <p:nvPr/>
          </p:nvSpPr>
          <p:spPr>
            <a:xfrm>
              <a:off x="611560" y="2780928"/>
              <a:ext cx="792088" cy="720080"/>
            </a:xfrm>
            <a:prstGeom prst="rect">
              <a:avLst/>
            </a:prstGeom>
            <a:solidFill>
              <a:srgbClr val="FFFF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T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403648" y="2780928"/>
              <a:ext cx="792088" cy="720080"/>
            </a:xfrm>
            <a:prstGeom prst="rect">
              <a:avLst/>
            </a:prstGeom>
            <a:solidFill>
              <a:srgbClr val="FF5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R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2195736" y="2780928"/>
              <a:ext cx="792088" cy="720080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A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5364088" y="2780928"/>
              <a:ext cx="792088" cy="720080"/>
            </a:xfrm>
            <a:prstGeom prst="rect">
              <a:avLst/>
            </a:prstGeom>
            <a:solidFill>
              <a:srgbClr val="FF00FF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R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4572000" y="2780928"/>
              <a:ext cx="792088" cy="720080"/>
            </a:xfrm>
            <a:prstGeom prst="rect">
              <a:avLst/>
            </a:prstGeom>
            <a:solidFill>
              <a:srgbClr val="00B0F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S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1" name="Obdélník 30"/>
            <p:cNvSpPr/>
            <p:nvPr/>
          </p:nvSpPr>
          <p:spPr>
            <a:xfrm>
              <a:off x="3779912" y="2780928"/>
              <a:ext cx="792088" cy="720080"/>
            </a:xfrm>
            <a:prstGeom prst="rect">
              <a:avLst/>
            </a:prstGeom>
            <a:solidFill>
              <a:srgbClr val="7030A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N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2" name="Obdélník 31"/>
            <p:cNvSpPr/>
            <p:nvPr/>
          </p:nvSpPr>
          <p:spPr>
            <a:xfrm>
              <a:off x="2987824" y="2780928"/>
              <a:ext cx="792088" cy="720080"/>
            </a:xfrm>
            <a:prstGeom prst="rect">
              <a:avLst/>
            </a:prstGeom>
            <a:solidFill>
              <a:schemeClr val="accent6">
                <a:lumMod val="75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U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3" name="Obdélník 32"/>
            <p:cNvSpPr/>
            <p:nvPr/>
          </p:nvSpPr>
          <p:spPr>
            <a:xfrm>
              <a:off x="6948264" y="2780928"/>
              <a:ext cx="792088" cy="720080"/>
            </a:xfrm>
            <a:prstGeom prst="rect">
              <a:avLst/>
            </a:prstGeom>
            <a:solidFill>
              <a:schemeClr val="tx1">
                <a:lumMod val="50000"/>
                <a:lumOff val="50000"/>
              </a:schemeClr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T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4" name="Obdélník 33"/>
            <p:cNvSpPr/>
            <p:nvPr/>
          </p:nvSpPr>
          <p:spPr>
            <a:xfrm>
              <a:off x="6156176" y="2780928"/>
              <a:ext cx="792088" cy="720080"/>
            </a:xfrm>
            <a:prstGeom prst="rect">
              <a:avLst/>
            </a:prstGeom>
            <a:solidFill>
              <a:srgbClr val="6633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A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  <p:sp>
          <p:nvSpPr>
            <p:cNvPr id="35" name="Obdélník 34"/>
            <p:cNvSpPr/>
            <p:nvPr/>
          </p:nvSpPr>
          <p:spPr>
            <a:xfrm>
              <a:off x="7740352" y="2780928"/>
              <a:ext cx="792088" cy="72008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cs-CZ" sz="3200" dirty="0" smtClean="0">
                  <a:solidFill>
                    <a:schemeClr val="bg1"/>
                  </a:solidFill>
                  <a:latin typeface="Times New Roman" pitchFamily="18" charset="0"/>
                  <a:cs typeface="Times New Roman" pitchFamily="18" charset="0"/>
                </a:rPr>
                <a:t>E</a:t>
              </a:r>
              <a:endParaRPr lang="cs-CZ" sz="32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endParaRPr>
            </a:p>
          </p:txBody>
        </p:sp>
      </p:grpSp>
      <p:pic>
        <p:nvPicPr>
          <p:cNvPr id="1027" name="Picture 3" descr="C:\Documents and Settings\MojePC\Local Settings\Temporary Internet Files\Content.IE5\00IJC5JB\MC90042809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447303">
            <a:off x="7685254" y="5305358"/>
            <a:ext cx="936104" cy="987557"/>
          </a:xfrm>
          <a:prstGeom prst="rect">
            <a:avLst/>
          </a:prstGeom>
          <a:noFill/>
        </p:spPr>
      </p:pic>
      <p:sp>
        <p:nvSpPr>
          <p:cNvPr id="58" name="Obdélník 57"/>
          <p:cNvSpPr/>
          <p:nvPr/>
        </p:nvSpPr>
        <p:spPr>
          <a:xfrm>
            <a:off x="2987824" y="4365104"/>
            <a:ext cx="792088" cy="720080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9" name="Obdélník 58"/>
          <p:cNvSpPr/>
          <p:nvPr/>
        </p:nvSpPr>
        <p:spPr>
          <a:xfrm>
            <a:off x="611560" y="4365104"/>
            <a:ext cx="792088" cy="720080"/>
          </a:xfrm>
          <a:prstGeom prst="rect">
            <a:avLst/>
          </a:prstGeom>
          <a:solidFill>
            <a:srgbClr val="FF5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0" name="Obdélník 59"/>
          <p:cNvSpPr/>
          <p:nvPr/>
        </p:nvSpPr>
        <p:spPr>
          <a:xfrm>
            <a:off x="3779912" y="4365104"/>
            <a:ext cx="792088" cy="720080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1" name="Obdélník 60"/>
          <p:cNvSpPr/>
          <p:nvPr/>
        </p:nvSpPr>
        <p:spPr>
          <a:xfrm>
            <a:off x="5364088" y="4365104"/>
            <a:ext cx="792088" cy="720080"/>
          </a:xfrm>
          <a:prstGeom prst="rect">
            <a:avLst/>
          </a:prstGeom>
          <a:solidFill>
            <a:srgbClr val="FF00FF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R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2" name="Obdélník 61"/>
          <p:cNvSpPr/>
          <p:nvPr/>
        </p:nvSpPr>
        <p:spPr>
          <a:xfrm>
            <a:off x="2195736" y="4365104"/>
            <a:ext cx="792088" cy="72008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3" name="Obdélník 62"/>
          <p:cNvSpPr/>
          <p:nvPr/>
        </p:nvSpPr>
        <p:spPr>
          <a:xfrm>
            <a:off x="6948264" y="4365104"/>
            <a:ext cx="792088" cy="720080"/>
          </a:xfrm>
          <a:prstGeom prst="rect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4" name="Obdélník 63"/>
          <p:cNvSpPr/>
          <p:nvPr/>
        </p:nvSpPr>
        <p:spPr>
          <a:xfrm>
            <a:off x="4572000" y="4365104"/>
            <a:ext cx="792088" cy="720080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U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5" name="Obdélník 64"/>
          <p:cNvSpPr/>
          <p:nvPr/>
        </p:nvSpPr>
        <p:spPr>
          <a:xfrm>
            <a:off x="7740352" y="4365104"/>
            <a:ext cx="792088" cy="72008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6" name="Obdélník 65"/>
          <p:cNvSpPr/>
          <p:nvPr/>
        </p:nvSpPr>
        <p:spPr>
          <a:xfrm>
            <a:off x="6156176" y="4365104"/>
            <a:ext cx="792088" cy="720080"/>
          </a:xfrm>
          <a:prstGeom prst="rect">
            <a:avLst/>
          </a:prstGeom>
          <a:solidFill>
            <a:srgbClr val="6633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7" name="Obdélník 66"/>
          <p:cNvSpPr/>
          <p:nvPr/>
        </p:nvSpPr>
        <p:spPr>
          <a:xfrm>
            <a:off x="1403648" y="4365104"/>
            <a:ext cx="792088" cy="72008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E</a:t>
            </a:r>
            <a:endParaRPr lang="cs-CZ" sz="32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"/>
                            </p:stCondLst>
                            <p:childTnLst>
                              <p:par>
                                <p:cTn id="2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3000"/>
                            </p:stCondLst>
                            <p:childTnLst>
                              <p:par>
                                <p:cTn id="3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3500"/>
                            </p:stCondLst>
                            <p:childTnLst>
                              <p:par>
                                <p:cTn id="4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4000"/>
                            </p:stCondLst>
                            <p:childTnLst>
                              <p:par>
                                <p:cTn id="4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4500"/>
                            </p:stCondLst>
                            <p:childTnLst>
                              <p:par>
                                <p:cTn id="5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3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5000"/>
                            </p:stCondLst>
                            <p:childTnLst>
                              <p:par>
                                <p:cTn id="55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5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908720"/>
            <a:ext cx="3257623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Zdroj obrázků:</a:t>
            </a:r>
          </a:p>
          <a:p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Galerie programu PowerPoint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187624" y="2348880"/>
            <a:ext cx="734481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Vytvořeno jako DUM do předmětu Anglický jazyk pro sedmý ročník na Základní škole  a Mateřské škole Mladá Boleslav, 17.listopadu 1325, příspěvkové organizaci.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187624" y="3861048"/>
            <a:ext cx="698477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Materiál slouží k procvičení slovní zásoby z oblasti město a místa ve městě.</a:t>
            </a:r>
            <a:b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Materiál doporučuji prezentovat na interaktivní tabuli.</a:t>
            </a:r>
            <a:b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Materiál byl vytvořen a pilotován ve druhém pololetí školního roku 2012/2013.</a:t>
            </a:r>
            <a:endParaRPr lang="cs-CZ" sz="20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2441</TotalTime>
  <Words>456</Words>
  <Application>Microsoft Office PowerPoint</Application>
  <PresentationFormat>Předvádění na obrazovce (4:3)</PresentationFormat>
  <Paragraphs>236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Papír</vt:lpstr>
      <vt:lpstr>     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  Choose the correct answer.  Write the letter into the grid.</vt:lpstr>
      <vt:lpstr>Check your answers:</vt:lpstr>
      <vt:lpstr>Snímek 13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Zdeněk Hanuš</dc:creator>
  <cp:lastModifiedBy>Moje</cp:lastModifiedBy>
  <cp:revision>167</cp:revision>
  <dcterms:created xsi:type="dcterms:W3CDTF">2011-11-03T08:32:54Z</dcterms:created>
  <dcterms:modified xsi:type="dcterms:W3CDTF">2013-02-17T23:17:38Z</dcterms:modified>
</cp:coreProperties>
</file>