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1"/>
  </p:notesMasterIdLst>
  <p:sldIdLst>
    <p:sldId id="295" r:id="rId2"/>
    <p:sldId id="272" r:id="rId3"/>
    <p:sldId id="298" r:id="rId4"/>
    <p:sldId id="299" r:id="rId5"/>
    <p:sldId id="300" r:id="rId6"/>
    <p:sldId id="301" r:id="rId7"/>
    <p:sldId id="302" r:id="rId8"/>
    <p:sldId id="27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0033CC"/>
    <a:srgbClr val="993300"/>
    <a:srgbClr val="800000"/>
    <a:srgbClr val="FF00FF"/>
    <a:srgbClr val="009900"/>
    <a:srgbClr val="990000"/>
    <a:srgbClr val="663300"/>
    <a:srgbClr val="003300"/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B1A352-5C68-4D4E-9E7E-3120368B91D6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C7B173-E9DF-4248-921B-72088D96D37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82FC396-AABC-410A-902B-120773719644}" type="datetimeFigureOut">
              <a:rPr lang="cs-CZ" smtClean="0"/>
              <a:pPr/>
              <a:t>18.2.2013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4A04624-323E-497D-8EFE-336D170B0ED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4"/>
          <p:cNvSpPr txBox="1">
            <a:spLocks/>
          </p:cNvSpPr>
          <p:nvPr/>
        </p:nvSpPr>
        <p:spPr>
          <a:xfrm>
            <a:off x="467544" y="1772816"/>
            <a:ext cx="8183880" cy="4187952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Anglický jazyk – slovní zásoba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3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Autor:  Mgr. Vlasta Skořepová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3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VY_32_INOVACE_10_Ve 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městě - rébus</a:t>
            </a: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8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65176" marR="0" lvl="0" indent="-265176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8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</a:rPr>
              <a:t>OP VK oblast podpory 1.4 s názvem Zlepšení podmínek pro vzdělávání na základních školách.</a:t>
            </a:r>
            <a:endParaRPr kumimoji="0" lang="cs-CZ" sz="1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312368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Write the words.</a:t>
            </a:r>
            <a:r>
              <a:rPr lang="en-GB" sz="40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flipH="1">
            <a:off x="6588224" y="206084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483768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5576" y="2924944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stay here when you are ill.</a:t>
            </a:r>
            <a:endParaRPr lang="en-GB" sz="2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004048" y="2708920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 stay here on holiday.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239344" y="620688"/>
            <a:ext cx="59046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sng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Circle the underlined letters.</a:t>
            </a:r>
            <a:endParaRPr kumimoji="0" lang="en-GB" sz="3600" b="0" i="1" u="sng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683568" y="2276872"/>
          <a:ext cx="2831976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3997"/>
                <a:gridCol w="353997"/>
                <a:gridCol w="353997"/>
                <a:gridCol w="353997"/>
                <a:gridCol w="353997"/>
                <a:gridCol w="353997"/>
                <a:gridCol w="353997"/>
                <a:gridCol w="35399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5148064" y="2060848"/>
          <a:ext cx="2304255" cy="3708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60851"/>
                <a:gridCol w="460851"/>
                <a:gridCol w="460851"/>
                <a:gridCol w="460851"/>
                <a:gridCol w="460851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5724128" y="4941168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get money from here.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flipH="1">
            <a:off x="7452320" y="4365104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899592" y="4653136"/>
          <a:ext cx="3768080" cy="370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55576" y="5229200"/>
            <a:ext cx="399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get a meal here.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3131840" y="4653136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6012160" y="4365104"/>
          <a:ext cx="1872208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8052"/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47" grpId="0"/>
      <p:bldP spid="35" grpId="0"/>
      <p:bldP spid="55" grpId="0"/>
      <p:bldP spid="16" grpId="0"/>
      <p:bldP spid="17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312368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Write the words.</a:t>
            </a:r>
            <a:r>
              <a:rPr lang="en-GB" sz="40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flipH="1">
            <a:off x="7164288" y="2852936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483768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23528" y="2924944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buy things here.</a:t>
            </a:r>
            <a:endParaRPr lang="en-GB" sz="2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788024" y="3429000"/>
            <a:ext cx="3995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can see cows, pigs sheep and chickens here.</a:t>
            </a:r>
            <a:endParaRPr lang="en-GB" sz="2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239344" y="620688"/>
            <a:ext cx="59046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sng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Circle the underlined letters.</a:t>
            </a:r>
            <a:endParaRPr kumimoji="0" lang="en-GB" sz="3600" b="0" i="1" u="sng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979712" y="4581128"/>
          <a:ext cx="2304258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4043"/>
                <a:gridCol w="384043"/>
                <a:gridCol w="384043"/>
                <a:gridCol w="384043"/>
                <a:gridCol w="384043"/>
                <a:gridCol w="38404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1691680" y="5157192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 sit at desks if they work here.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3923928" y="458112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1043608" y="2276872"/>
          <a:ext cx="1872208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68052"/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5724128" y="2852936"/>
          <a:ext cx="1872208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8052"/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47" grpId="0"/>
      <p:bldP spid="35" grpId="0"/>
      <p:bldP spid="55" grpId="0"/>
      <p:bldP spid="16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3312368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Write the words.</a:t>
            </a:r>
            <a:r>
              <a:rPr lang="en-GB" sz="40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flipH="1">
            <a:off x="6084168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051720" y="206084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5576" y="2636912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 live in a flat or in a …</a:t>
            </a:r>
            <a:endParaRPr lang="en-GB" sz="28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364088" y="2924944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 make things here. (e.g. cars, …)</a:t>
            </a:r>
            <a:endParaRPr lang="en-GB" sz="2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239344" y="620688"/>
            <a:ext cx="59046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sng" strike="noStrike" kern="1200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Circle the underlined letters.</a:t>
            </a:r>
            <a:endParaRPr kumimoji="0" lang="en-GB" sz="3600" b="0" i="1" u="sng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115616" y="1988841"/>
          <a:ext cx="2304255" cy="442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60851"/>
                <a:gridCol w="460851"/>
                <a:gridCol w="460851"/>
                <a:gridCol w="460851"/>
                <a:gridCol w="460851"/>
              </a:tblGrid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4572000" y="515719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Pupils study here.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flipH="1">
            <a:off x="4932040" y="458112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5576" y="5229200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borrow books from here.</a:t>
            </a:r>
            <a:endParaRPr lang="en-GB" sz="2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1979712" y="4653136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5724128" y="2204865"/>
          <a:ext cx="2520280" cy="4428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</a:tblGrid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971600" y="4581128"/>
          <a:ext cx="2448271" cy="44284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9753"/>
                <a:gridCol w="349753"/>
                <a:gridCol w="349753"/>
                <a:gridCol w="349753"/>
                <a:gridCol w="349753"/>
                <a:gridCol w="349753"/>
                <a:gridCol w="349753"/>
              </a:tblGrid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Tabulka 22"/>
          <p:cNvGraphicFramePr>
            <a:graphicFrameLocks noGrp="1"/>
          </p:cNvGraphicFramePr>
          <p:nvPr/>
        </p:nvGraphicFramePr>
        <p:xfrm>
          <a:off x="4932040" y="4509120"/>
          <a:ext cx="2304258" cy="4428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4043"/>
                <a:gridCol w="384043"/>
                <a:gridCol w="384043"/>
                <a:gridCol w="384043"/>
                <a:gridCol w="384043"/>
                <a:gridCol w="384043"/>
              </a:tblGrid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47" grpId="0"/>
      <p:bldP spid="35" grpId="0"/>
      <p:bldP spid="55" grpId="0"/>
      <p:bldP spid="16" grpId="0"/>
      <p:bldP spid="17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3888432" cy="11430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 flipH="1">
            <a:off x="6588224" y="206084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483768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5576" y="2924944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stay here when you are ill.</a:t>
            </a:r>
            <a:endParaRPr lang="en-GB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004048" y="2708920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 stay here on holiday.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683568" y="2276872"/>
          <a:ext cx="2831976" cy="370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3997"/>
                <a:gridCol w="353997"/>
                <a:gridCol w="353997"/>
                <a:gridCol w="353997"/>
                <a:gridCol w="353997"/>
                <a:gridCol w="353997"/>
                <a:gridCol w="353997"/>
                <a:gridCol w="35399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5148064" y="2060848"/>
          <a:ext cx="2304255" cy="3708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60851"/>
                <a:gridCol w="460851"/>
                <a:gridCol w="460851"/>
                <a:gridCol w="460851"/>
                <a:gridCol w="46085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/>
                        <a:t>T</a:t>
                      </a:r>
                      <a:endParaRPr lang="cs-CZ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5724128" y="4941168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get money from here.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flipH="1">
            <a:off x="7452320" y="4365104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899592" y="4653136"/>
          <a:ext cx="3768080" cy="3708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  <a:gridCol w="3768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U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55576" y="5229200"/>
            <a:ext cx="399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get a meal here.</a:t>
            </a:r>
            <a:endParaRPr lang="en-GB" sz="2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3131840" y="4653136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6012160" y="4365104"/>
          <a:ext cx="1872208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8052"/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47" grpId="0"/>
      <p:bldP spid="35" grpId="0"/>
      <p:bldP spid="55" grpId="0"/>
      <p:bldP spid="16" grpId="0"/>
      <p:bldP spid="17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ovéPole 40"/>
          <p:cNvSpPr txBox="1"/>
          <p:nvPr/>
        </p:nvSpPr>
        <p:spPr>
          <a:xfrm flipH="1">
            <a:off x="7164288" y="2852936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483768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23528" y="2924944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buy things here.</a:t>
            </a:r>
            <a:endParaRPr lang="en-GB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788024" y="3429000"/>
            <a:ext cx="3995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can see cows, pigs sheep and chickens here.</a:t>
            </a:r>
            <a:endParaRPr lang="en-GB" sz="28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979712" y="4581128"/>
          <a:ext cx="2304258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4043"/>
                <a:gridCol w="384043"/>
                <a:gridCol w="384043"/>
                <a:gridCol w="384043"/>
                <a:gridCol w="384043"/>
                <a:gridCol w="38404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1691680" y="5157192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 sit at desks if they work here.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3923928" y="458112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1043608" y="2276872"/>
          <a:ext cx="1872208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68052"/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P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5724128" y="2852936"/>
          <a:ext cx="1872208" cy="370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8052"/>
                <a:gridCol w="468052"/>
                <a:gridCol w="468052"/>
                <a:gridCol w="4680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Nadpis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4330824" cy="12192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7" grpId="0"/>
      <p:bldP spid="35" grpId="0"/>
      <p:bldP spid="55" grpId="0"/>
      <p:bldP spid="16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ovéPole 40"/>
          <p:cNvSpPr txBox="1"/>
          <p:nvPr/>
        </p:nvSpPr>
        <p:spPr>
          <a:xfrm flipH="1">
            <a:off x="6084168" y="2276872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 flipH="1">
            <a:off x="2051720" y="206084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827584" y="2636912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 live in a flat or in a …</a:t>
            </a:r>
            <a:endParaRPr lang="en-GB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364088" y="2852936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People make things here. (e.g. cars, …)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115616" y="1988841"/>
          <a:ext cx="2304255" cy="442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60851"/>
                <a:gridCol w="460851"/>
                <a:gridCol w="460851"/>
                <a:gridCol w="460851"/>
                <a:gridCol w="460851"/>
              </a:tblGrid>
              <a:tr h="442848"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U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dirty="0" smtClean="0">
                          <a:solidFill>
                            <a:schemeClr val="bg1"/>
                          </a:solidFill>
                        </a:rPr>
                        <a:t>E</a:t>
                      </a:r>
                      <a:endParaRPr lang="cs-CZ" i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4427984" y="515719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Pupils study here.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flipH="1">
            <a:off x="4932040" y="4581128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5576" y="5229200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You borrow books from here.</a:t>
            </a:r>
            <a:endParaRPr lang="en-GB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flipH="1">
            <a:off x="1979712" y="4653136"/>
            <a:ext cx="386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_</a:t>
            </a:r>
            <a:endParaRPr lang="en-GB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Tabulka 20"/>
          <p:cNvGraphicFramePr>
            <a:graphicFrameLocks noGrp="1"/>
          </p:cNvGraphicFramePr>
          <p:nvPr/>
        </p:nvGraphicFramePr>
        <p:xfrm>
          <a:off x="5724128" y="2204865"/>
          <a:ext cx="2520280" cy="4428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</a:tblGrid>
              <a:tr h="442848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F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Y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/>
        </p:nvGraphicFramePr>
        <p:xfrm>
          <a:off x="971600" y="4575409"/>
          <a:ext cx="2448271" cy="365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9753"/>
                <a:gridCol w="349753"/>
                <a:gridCol w="349753"/>
                <a:gridCol w="349753"/>
                <a:gridCol w="349753"/>
                <a:gridCol w="349753"/>
                <a:gridCol w="349753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I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Y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3" name="Tabulka 22"/>
          <p:cNvGraphicFramePr>
            <a:graphicFrameLocks noGrp="1"/>
          </p:cNvGraphicFramePr>
          <p:nvPr/>
        </p:nvGraphicFramePr>
        <p:xfrm>
          <a:off x="4932040" y="4509120"/>
          <a:ext cx="2304258" cy="44284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4043"/>
                <a:gridCol w="384043"/>
                <a:gridCol w="384043"/>
                <a:gridCol w="384043"/>
                <a:gridCol w="384043"/>
                <a:gridCol w="384043"/>
              </a:tblGrid>
              <a:tr h="442848">
                <a:tc>
                  <a:txBody>
                    <a:bodyPr/>
                    <a:lstStyle/>
                    <a:p>
                      <a:r>
                        <a:rPr lang="cs-CZ" i="0" cap="all" baseline="0" dirty="0" smtClean="0">
                          <a:solidFill>
                            <a:schemeClr val="bg1"/>
                          </a:solidFill>
                        </a:rPr>
                        <a:t>s</a:t>
                      </a:r>
                      <a:endParaRPr lang="cs-CZ" i="0" cap="all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cap="all" baseline="0" dirty="0" smtClean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cs-CZ" i="0" cap="all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cap="all" baseline="0" dirty="0" smtClean="0">
                          <a:solidFill>
                            <a:schemeClr val="bg1"/>
                          </a:solidFill>
                        </a:rPr>
                        <a:t>h</a:t>
                      </a:r>
                      <a:endParaRPr lang="cs-CZ" i="0" cap="all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cap="all" baseline="0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i="0" cap="all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cap="all" baseline="0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i="0" cap="all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i="0" cap="all" baseline="0" dirty="0" smtClean="0">
                          <a:solidFill>
                            <a:schemeClr val="bg1"/>
                          </a:solidFill>
                        </a:rPr>
                        <a:t>l</a:t>
                      </a:r>
                      <a:endParaRPr lang="cs-CZ" i="0" cap="all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" name="Nadpis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3970784" cy="1219200"/>
          </a:xfrm>
        </p:spPr>
        <p:txBody>
          <a:bodyPr>
            <a:normAutofit/>
          </a:bodyPr>
          <a:lstStyle/>
          <a:p>
            <a:r>
              <a:rPr lang="en-GB" sz="3600" i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Check your answers:</a:t>
            </a:r>
            <a:endParaRPr lang="en-GB" sz="4000" i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7" grpId="0"/>
      <p:bldP spid="35" grpId="0"/>
      <p:bldP spid="55" grpId="0"/>
      <p:bldP spid="16" grpId="0"/>
      <p:bldP spid="17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344816" cy="1219200"/>
          </a:xfrm>
        </p:spPr>
        <p:txBody>
          <a:bodyPr>
            <a:normAutofit/>
          </a:bodyPr>
          <a:lstStyle/>
          <a:p>
            <a:pPr algn="ctr"/>
            <a:r>
              <a:rPr lang="en-GB" i="1" u="sng" dirty="0" smtClean="0">
                <a:solidFill>
                  <a:schemeClr val="bg1"/>
                </a:solidFill>
              </a:rPr>
              <a:t>Make a word from the letters:</a:t>
            </a:r>
            <a:endParaRPr lang="en-GB" i="1" u="sng" dirty="0">
              <a:solidFill>
                <a:schemeClr val="bg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2627784" y="1916832"/>
            <a:ext cx="504056" cy="72008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467544" y="1916832"/>
            <a:ext cx="504056" cy="72008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4067944" y="1916832"/>
            <a:ext cx="504056" cy="72008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1907704" y="1916832"/>
            <a:ext cx="504056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1187624" y="1916832"/>
            <a:ext cx="50405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347864" y="1916832"/>
            <a:ext cx="504056" cy="72008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860032" y="1916832"/>
            <a:ext cx="504056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372200" y="1916832"/>
            <a:ext cx="504056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7092280" y="1916832"/>
            <a:ext cx="504056" cy="72008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580112" y="1916832"/>
            <a:ext cx="504056" cy="72008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812360" y="1916832"/>
            <a:ext cx="504056" cy="72008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780184" y="2069232"/>
            <a:ext cx="504056" cy="72008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19944" y="2069232"/>
            <a:ext cx="504056" cy="72008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4220344" y="2069232"/>
            <a:ext cx="504056" cy="72008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060104" y="2069232"/>
            <a:ext cx="504056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1340024" y="2069232"/>
            <a:ext cx="504056" cy="720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500264" y="2069232"/>
            <a:ext cx="504056" cy="72008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012432" y="2069232"/>
            <a:ext cx="504056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6524600" y="2069232"/>
            <a:ext cx="504056" cy="72008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7244680" y="2069232"/>
            <a:ext cx="504056" cy="72008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5732512" y="2069232"/>
            <a:ext cx="504056" cy="72008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7964760" y="2069232"/>
            <a:ext cx="504056" cy="72008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Picture 3" descr="C:\Documents and Settings\MojePC\Local Settings\Temporary Internet Files\Content.IE5\00IJC5JB\MC9004280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447303">
            <a:off x="7685254" y="5305358"/>
            <a:ext cx="936104" cy="9875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-0.81111 0.24143 " pathEditMode="relative" ptsTypes="AA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0.0618 L -0.66632 0.25092 " pathEditMode="relative" ptsTypes="AA">
                                      <p:cBhvr>
                                        <p:cTn id="4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-0.25989 0.24143 " pathEditMode="relative" ptsTypes="AA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0.0618 L -0.10711 0.2824 " pathEditMode="relative" ptsTypes="AA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0.0618 L 0.06597 0.30324 " pathEditMode="relative" ptsTypes="AA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-0.11024 0.25185 " pathEditMode="relative" ptsTypes="AA">
                                      <p:cBhvr>
                                        <p:cTn id="5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1111E-6 1.11111E-6 L -0.11805 0.27291 " pathEditMode="relative" ptsTypes="AA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-0.12604 0.2625 " pathEditMode="relative" ptsTypes="AA">
                                      <p:cBhvr>
                                        <p:cTn id="6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618 L 0.43628 0.29282 " pathEditMode="relative" ptsTypes="AA">
                                      <p:cBhvr>
                                        <p:cTn id="6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58282 0.25185 " pathEditMode="relative" ptsTypes="AA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0.75608 0.25185 " pathEditMode="relative" ptsTypes="AA">
                                      <p:cBhvr>
                                        <p:cTn id="7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8" grpId="0" animBg="1"/>
      <p:bldP spid="40" grpId="0" animBg="1"/>
      <p:bldP spid="42" grpId="0" animBg="1"/>
      <p:bldP spid="43" grpId="0" animBg="1"/>
      <p:bldP spid="44" grpId="0" animBg="1"/>
      <p:bldP spid="17" grpId="0" animBg="1"/>
      <p:bldP spid="31" grpId="0" animBg="1"/>
      <p:bldP spid="32" grpId="0" animBg="1"/>
      <p:bldP spid="33" grpId="0" animBg="1"/>
      <p:bldP spid="39" grpId="0" animBg="1"/>
      <p:bldP spid="27" grpId="0" animBg="1"/>
      <p:bldP spid="28" grpId="0" animBg="1"/>
      <p:bldP spid="29" grpId="0" animBg="1"/>
      <p:bldP spid="30" grpId="0" animBg="1"/>
      <p:bldP spid="34" grpId="0" animBg="1"/>
      <p:bldP spid="35" grpId="0" animBg="1"/>
      <p:bldP spid="36" grpId="0" animBg="1"/>
      <p:bldP spid="37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2204864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Vytvořeno jako DUM do předmětu Anglický jazyk pro sedmý ročník na Základní škole a Mateřské škole Mladá Boleslav, 17.listopadu 1325, příspěvkové organizaci.</a:t>
            </a:r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6" y="3789040"/>
            <a:ext cx="7200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Materiál slouží k ověření znalostí slovní zásoby z oblasti město a místa ve městě.</a:t>
            </a:r>
            <a:b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Materiál byl vytvořen a pilotován ve druhém pololetí školního roku 2012/2013.</a:t>
            </a:r>
            <a:endParaRPr lang="cs-CZ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3282</TotalTime>
  <Words>403</Words>
  <Application>Microsoft Office PowerPoint</Application>
  <PresentationFormat>Předvádění na obrazovce (4:3)</PresentationFormat>
  <Paragraphs>157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Snímek 1</vt:lpstr>
      <vt:lpstr>Write the words. </vt:lpstr>
      <vt:lpstr>Write the words. </vt:lpstr>
      <vt:lpstr>Write the words. </vt:lpstr>
      <vt:lpstr>Check your answers:</vt:lpstr>
      <vt:lpstr>Check your answers:</vt:lpstr>
      <vt:lpstr>Check your answers:</vt:lpstr>
      <vt:lpstr>Make a word from the letters: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Moje</dc:creator>
  <cp:lastModifiedBy>Moje</cp:lastModifiedBy>
  <cp:revision>265</cp:revision>
  <dcterms:created xsi:type="dcterms:W3CDTF">2011-11-27T20:03:46Z</dcterms:created>
  <dcterms:modified xsi:type="dcterms:W3CDTF">2013-02-17T23:18:35Z</dcterms:modified>
</cp:coreProperties>
</file>