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7" r:id="rId2"/>
    <p:sldId id="272" r:id="rId3"/>
    <p:sldId id="278" r:id="rId4"/>
    <p:sldId id="279" r:id="rId5"/>
    <p:sldId id="290" r:id="rId6"/>
    <p:sldId id="291" r:id="rId7"/>
    <p:sldId id="292" r:id="rId8"/>
    <p:sldId id="27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993300"/>
    <a:srgbClr val="800000"/>
    <a:srgbClr val="FF00FF"/>
    <a:srgbClr val="009900"/>
    <a:srgbClr val="990000"/>
    <a:srgbClr val="663300"/>
    <a:srgbClr val="003300"/>
    <a:srgbClr val="0000FF"/>
    <a:srgbClr val="0099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B1A352-5C68-4D4E-9E7E-3120368B91D6}" type="datetimeFigureOut">
              <a:rPr lang="cs-CZ" smtClean="0"/>
              <a:pPr/>
              <a:t>3.3.2013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7B173-E9DF-4248-921B-72088D96D37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6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3.3.2013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–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VY_32_INOVACE_12_Rodina - rébus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3312368" cy="1143000"/>
          </a:xfrm>
        </p:spPr>
        <p:txBody>
          <a:bodyPr>
            <a:normAutofit/>
          </a:bodyPr>
          <a:lstStyle/>
          <a:p>
            <a:r>
              <a:rPr lang="en-GB" sz="3600" i="1" u="sng" dirty="0" smtClean="0">
                <a:latin typeface="Times New Roman" pitchFamily="18" charset="0"/>
                <a:cs typeface="Times New Roman" pitchFamily="18" charset="0"/>
              </a:rPr>
              <a:t>Write the words.</a:t>
            </a:r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flipH="1">
            <a:off x="7236296" y="206084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2051720" y="227687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043608" y="278092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 female child</a:t>
            </a:r>
            <a:endParaRPr lang="en-GB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436096" y="2708920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your aunt´s husband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635896" y="476672"/>
            <a:ext cx="507605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1" u="sng" strike="noStrike" kern="1200" cap="none" spc="0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Circle the underlined letters.</a:t>
            </a:r>
            <a:endParaRPr kumimoji="0" lang="en-GB" sz="3200" b="0" i="1" u="sng" strike="noStrike" kern="1200" cap="none" spc="0" normalizeH="0" baseline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683568" y="2276872"/>
          <a:ext cx="283197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3997"/>
                <a:gridCol w="353997"/>
                <a:gridCol w="353997"/>
                <a:gridCol w="353997"/>
                <a:gridCol w="353997"/>
                <a:gridCol w="353997"/>
                <a:gridCol w="353997"/>
                <a:gridCol w="35399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796136" y="2060848"/>
          <a:ext cx="2304255" cy="3708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60851"/>
                <a:gridCol w="460851"/>
                <a:gridCol w="460851"/>
                <a:gridCol w="460851"/>
                <a:gridCol w="460851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683568" y="4365104"/>
          <a:ext cx="2327920" cy="370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65584"/>
                <a:gridCol w="465584"/>
                <a:gridCol w="465584"/>
                <a:gridCol w="465584"/>
                <a:gridCol w="46558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755576" y="5085184"/>
            <a:ext cx="23042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your brother´s daughter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flipH="1">
            <a:off x="1187624" y="436510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4932040" y="4149080"/>
          <a:ext cx="3768080" cy="370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76808"/>
                <a:gridCol w="376808"/>
                <a:gridCol w="376808"/>
                <a:gridCol w="376808"/>
                <a:gridCol w="376808"/>
                <a:gridCol w="376808"/>
                <a:gridCol w="376808"/>
                <a:gridCol w="376808"/>
                <a:gridCol w="376808"/>
                <a:gridCol w="37680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4788024" y="4725144"/>
            <a:ext cx="39959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a man who is married to your mother but who is not your father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 flipH="1">
            <a:off x="5292080" y="414908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1" grpId="0"/>
      <p:bldP spid="47" grpId="0"/>
      <p:bldP spid="35" grpId="0"/>
      <p:bldP spid="55" grpId="0"/>
      <p:bldP spid="16" grpId="0"/>
      <p:bldP spid="17" grpId="0"/>
      <p:bldP spid="19" grpId="0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7524328" y="450912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2564904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993300"/>
                </a:solidFill>
                <a:latin typeface="Times New Roman" pitchFamily="18" charset="0"/>
                <a:cs typeface="Times New Roman" pitchFamily="18" charset="0"/>
              </a:rPr>
              <a:t>your aunt´s child</a:t>
            </a:r>
            <a:endParaRPr lang="en-GB" sz="2800" b="1" dirty="0">
              <a:solidFill>
                <a:srgbClr val="99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539552" y="191683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39552" y="1916832"/>
          <a:ext cx="2304252" cy="3708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84042"/>
                <a:gridCol w="384042"/>
                <a:gridCol w="384042"/>
                <a:gridCol w="384042"/>
                <a:gridCol w="384042"/>
                <a:gridCol w="384042"/>
              </a:tblGrid>
              <a:tr h="370840">
                <a:tc>
                  <a:txBody>
                    <a:bodyPr/>
                    <a:lstStyle/>
                    <a:p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r>
              <a:rPr lang="en-GB" sz="3600" i="1" u="sng" dirty="0" smtClean="0">
                <a:latin typeface="Times New Roman" pitchFamily="18" charset="0"/>
                <a:cs typeface="Times New Roman" pitchFamily="18" charset="0"/>
              </a:rPr>
              <a:t>Write the words. Circle the underlined letters.</a:t>
            </a:r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323528" y="4221088"/>
          <a:ext cx="2543946" cy="370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23991"/>
                <a:gridCol w="423991"/>
                <a:gridCol w="423991"/>
                <a:gridCol w="423991"/>
                <a:gridCol w="423991"/>
                <a:gridCol w="423991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251520" y="4797152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your sister´s son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flipH="1">
            <a:off x="1619672" y="422108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4211960" y="2204864"/>
          <a:ext cx="4104452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73132"/>
                <a:gridCol w="373132"/>
                <a:gridCol w="373132"/>
                <a:gridCol w="373132"/>
                <a:gridCol w="373132"/>
                <a:gridCol w="373132"/>
                <a:gridCol w="373132"/>
                <a:gridCol w="373132"/>
                <a:gridCol w="373132"/>
                <a:gridCol w="373132"/>
                <a:gridCol w="37313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4" name="TextovéPole 23"/>
          <p:cNvSpPr txBox="1"/>
          <p:nvPr/>
        </p:nvSpPr>
        <p:spPr>
          <a:xfrm flipH="1">
            <a:off x="5724128" y="220486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16016" y="2852936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your dad´s mother</a:t>
            </a:r>
            <a:endParaRPr lang="en-GB" sz="2800" b="1" dirty="0">
              <a:solidFill>
                <a:srgbClr val="0033C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4139952" y="4509120"/>
          <a:ext cx="4176469" cy="3708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79679"/>
                <a:gridCol w="379679"/>
                <a:gridCol w="379679"/>
                <a:gridCol w="379679"/>
                <a:gridCol w="379679"/>
                <a:gridCol w="379679"/>
                <a:gridCol w="379679"/>
                <a:gridCol w="379679"/>
                <a:gridCol w="379679"/>
                <a:gridCol w="379679"/>
                <a:gridCol w="379679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7" name="TextovéPole 26"/>
          <p:cNvSpPr txBox="1"/>
          <p:nvPr/>
        </p:nvSpPr>
        <p:spPr>
          <a:xfrm>
            <a:off x="4644008" y="515719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your mother´s father</a:t>
            </a:r>
            <a:endParaRPr lang="en-GB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6" grpId="0"/>
      <p:bldP spid="20" grpId="0"/>
      <p:bldP spid="21" grpId="0"/>
      <p:bldP spid="24" grpId="0"/>
      <p:bldP spid="25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084168" y="2852936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 male child</a:t>
            </a:r>
            <a:endParaRPr lang="en-GB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2555776" y="458112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Write the words. Circle the underlined letters.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 flipH="1">
            <a:off x="7596336" y="2204864"/>
            <a:ext cx="3143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6732240" y="2204864"/>
          <a:ext cx="1247799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15933"/>
                <a:gridCol w="415933"/>
                <a:gridCol w="41593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 flipH="1">
            <a:off x="5940152" y="422108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 flipH="1">
            <a:off x="3059832" y="184482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683568" y="1844824"/>
          <a:ext cx="2831976" cy="370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71996"/>
                <a:gridCol w="471996"/>
                <a:gridCol w="471996"/>
                <a:gridCol w="471996"/>
                <a:gridCol w="471996"/>
                <a:gridCol w="47199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539552" y="2420888"/>
            <a:ext cx="30963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a group = parents and their children</a:t>
            </a:r>
            <a:endParaRPr lang="en-GB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115616" y="4581128"/>
          <a:ext cx="2327920" cy="3708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65584"/>
                <a:gridCol w="465584"/>
                <a:gridCol w="465584"/>
                <a:gridCol w="465584"/>
                <a:gridCol w="46558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5004048" y="4869160"/>
            <a:ext cx="3779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your grandparents' daughter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043608" y="5157192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your mother´s brother</a:t>
            </a:r>
            <a:endParaRPr lang="en-GB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5364088" y="4221088"/>
          <a:ext cx="3096342" cy="370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16057"/>
                <a:gridCol w="516057"/>
                <a:gridCol w="516057"/>
                <a:gridCol w="516057"/>
                <a:gridCol w="516057"/>
                <a:gridCol w="5160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7" grpId="0"/>
      <p:bldP spid="18" grpId="0"/>
      <p:bldP spid="21" grpId="1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ovéPole 40"/>
          <p:cNvSpPr txBox="1"/>
          <p:nvPr/>
        </p:nvSpPr>
        <p:spPr>
          <a:xfrm flipH="1">
            <a:off x="7236296" y="206084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2051720" y="227687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043608" y="278092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 female child</a:t>
            </a:r>
            <a:endParaRPr lang="en-GB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436096" y="2708920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your aunt´s husband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683568" y="2276872"/>
          <a:ext cx="283197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3997"/>
                <a:gridCol w="353997"/>
                <a:gridCol w="353997"/>
                <a:gridCol w="353997"/>
                <a:gridCol w="353997"/>
                <a:gridCol w="353997"/>
                <a:gridCol w="353997"/>
                <a:gridCol w="35399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aseline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796136" y="2060848"/>
          <a:ext cx="2304255" cy="3708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60851"/>
                <a:gridCol w="460851"/>
                <a:gridCol w="460851"/>
                <a:gridCol w="460851"/>
                <a:gridCol w="46085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baseline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i="0" dirty="0" smtClean="0"/>
                        <a:t>C</a:t>
                      </a:r>
                      <a:endParaRPr lang="cs-CZ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755576" y="4293096"/>
          <a:ext cx="2327920" cy="370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65584"/>
                <a:gridCol w="465584"/>
                <a:gridCol w="465584"/>
                <a:gridCol w="465584"/>
                <a:gridCol w="4655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755576" y="5085184"/>
            <a:ext cx="23042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your brother´s daughter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flipH="1">
            <a:off x="1259632" y="4293096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4932040" y="4149080"/>
          <a:ext cx="3768080" cy="370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76808"/>
                <a:gridCol w="376808"/>
                <a:gridCol w="376808"/>
                <a:gridCol w="376808"/>
                <a:gridCol w="376808"/>
                <a:gridCol w="376808"/>
                <a:gridCol w="376808"/>
                <a:gridCol w="376808"/>
                <a:gridCol w="376808"/>
                <a:gridCol w="3768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4788024" y="4725144"/>
            <a:ext cx="39959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a man who is married to your mother but who is not your father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 flipH="1">
            <a:off x="5292080" y="414908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7" grpId="0"/>
      <p:bldP spid="35" grpId="0"/>
      <p:bldP spid="55" grpId="0"/>
      <p:bldP spid="16" grpId="0"/>
      <p:bldP spid="17" grpId="0"/>
      <p:bldP spid="19" grpId="0"/>
      <p:bldP spid="20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7524328" y="450912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2564904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993300"/>
                </a:solidFill>
                <a:latin typeface="Times New Roman" pitchFamily="18" charset="0"/>
                <a:cs typeface="Times New Roman" pitchFamily="18" charset="0"/>
              </a:rPr>
              <a:t>your aunt´s child</a:t>
            </a:r>
            <a:endParaRPr lang="en-GB" sz="2800" b="1" dirty="0">
              <a:solidFill>
                <a:srgbClr val="99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539552" y="191683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39552" y="1916832"/>
          <a:ext cx="2304252" cy="3708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84042"/>
                <a:gridCol w="384042"/>
                <a:gridCol w="384042"/>
                <a:gridCol w="384042"/>
                <a:gridCol w="384042"/>
                <a:gridCol w="38404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C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323528" y="4221088"/>
          <a:ext cx="2543946" cy="370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23991"/>
                <a:gridCol w="423991"/>
                <a:gridCol w="423991"/>
                <a:gridCol w="423991"/>
                <a:gridCol w="423991"/>
                <a:gridCol w="423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W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251520" y="4797152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your sister´s son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flipH="1">
            <a:off x="1619672" y="422108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4211960" y="2204864"/>
          <a:ext cx="4104452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73132"/>
                <a:gridCol w="373132"/>
                <a:gridCol w="373132"/>
                <a:gridCol w="373132"/>
                <a:gridCol w="373132"/>
                <a:gridCol w="373132"/>
                <a:gridCol w="373132"/>
                <a:gridCol w="373132"/>
                <a:gridCol w="373132"/>
                <a:gridCol w="373132"/>
                <a:gridCol w="37313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4" name="TextovéPole 23"/>
          <p:cNvSpPr txBox="1"/>
          <p:nvPr/>
        </p:nvSpPr>
        <p:spPr>
          <a:xfrm flipH="1">
            <a:off x="5724128" y="220486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16016" y="2852936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your dad´s mother</a:t>
            </a:r>
            <a:endParaRPr lang="en-GB" sz="2800" b="1" dirty="0">
              <a:solidFill>
                <a:srgbClr val="0033C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4139952" y="4509120"/>
          <a:ext cx="4176469" cy="3708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79679"/>
                <a:gridCol w="379679"/>
                <a:gridCol w="379679"/>
                <a:gridCol w="379679"/>
                <a:gridCol w="379679"/>
                <a:gridCol w="379679"/>
                <a:gridCol w="379679"/>
                <a:gridCol w="379679"/>
                <a:gridCol w="379679"/>
                <a:gridCol w="379679"/>
                <a:gridCol w="37967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7" name="TextovéPole 26"/>
          <p:cNvSpPr txBox="1"/>
          <p:nvPr/>
        </p:nvSpPr>
        <p:spPr>
          <a:xfrm>
            <a:off x="4644008" y="515719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your mother´s father</a:t>
            </a:r>
            <a:endParaRPr lang="en-GB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539552" y="47667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1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Check your answers:</a:t>
            </a:r>
            <a:endParaRPr kumimoji="0" lang="en-GB" sz="4000" b="0" i="1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20" grpId="0"/>
      <p:bldP spid="21" grpId="0"/>
      <p:bldP spid="24" grpId="0"/>
      <p:bldP spid="25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084168" y="2852936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 male child</a:t>
            </a:r>
            <a:endParaRPr lang="en-GB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2555776" y="458112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 flipH="1">
            <a:off x="7596336" y="2204864"/>
            <a:ext cx="3143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6732240" y="2204864"/>
          <a:ext cx="1247799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15933"/>
                <a:gridCol w="415933"/>
                <a:gridCol w="41593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 flipH="1">
            <a:off x="5940152" y="422108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 flipH="1">
            <a:off x="3059832" y="184482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683568" y="1844824"/>
          <a:ext cx="2831976" cy="370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71996"/>
                <a:gridCol w="471996"/>
                <a:gridCol w="471996"/>
                <a:gridCol w="471996"/>
                <a:gridCol w="471996"/>
                <a:gridCol w="47199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539552" y="2420888"/>
            <a:ext cx="30963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a group = parents and their children</a:t>
            </a:r>
            <a:endParaRPr lang="en-GB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115616" y="4581128"/>
          <a:ext cx="2327920" cy="3708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65584"/>
                <a:gridCol w="465584"/>
                <a:gridCol w="465584"/>
                <a:gridCol w="465584"/>
                <a:gridCol w="4655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5004048" y="4725144"/>
            <a:ext cx="3779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your grandparents´ daughter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043608" y="5157192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your mother´s brother</a:t>
            </a:r>
            <a:endParaRPr lang="en-GB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5364088" y="4221088"/>
          <a:ext cx="3096342" cy="370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16057"/>
                <a:gridCol w="516057"/>
                <a:gridCol w="516057"/>
                <a:gridCol w="516057"/>
                <a:gridCol w="516057"/>
                <a:gridCol w="5160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  <p:bldP spid="17" grpId="0"/>
      <p:bldP spid="18" grpId="0"/>
      <p:bldP spid="21" grpId="0"/>
      <p:bldP spid="23" grpId="0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u="sng" dirty="0" smtClean="0"/>
              <a:t>Make an expression from the letters:</a:t>
            </a:r>
            <a:endParaRPr lang="en-GB" i="1" u="sng" dirty="0"/>
          </a:p>
        </p:txBody>
      </p:sp>
      <p:sp>
        <p:nvSpPr>
          <p:cNvPr id="18" name="Obdélník 17"/>
          <p:cNvSpPr/>
          <p:nvPr/>
        </p:nvSpPr>
        <p:spPr>
          <a:xfrm>
            <a:off x="323528" y="1916832"/>
            <a:ext cx="5040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2555776" y="1916832"/>
            <a:ext cx="504056" cy="72008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1835696" y="1916832"/>
            <a:ext cx="504056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7092280" y="1916832"/>
            <a:ext cx="504056" cy="720080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4139952" y="1916832"/>
            <a:ext cx="504056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347864" y="1916832"/>
            <a:ext cx="504056" cy="720080"/>
          </a:xfrm>
          <a:prstGeom prst="rect">
            <a:avLst/>
          </a:prstGeom>
          <a:solidFill>
            <a:srgbClr val="99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C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1115616" y="1916832"/>
            <a:ext cx="504056" cy="72008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372200" y="1916832"/>
            <a:ext cx="504056" cy="72008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860032" y="1916832"/>
            <a:ext cx="504056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580112" y="1916832"/>
            <a:ext cx="504056" cy="720080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812360" y="1916832"/>
            <a:ext cx="504056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8460432" y="1916832"/>
            <a:ext cx="504056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75928" y="2069232"/>
            <a:ext cx="5040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2708176" y="2069232"/>
            <a:ext cx="504056" cy="72008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1988096" y="2069232"/>
            <a:ext cx="504056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7244680" y="2069232"/>
            <a:ext cx="504056" cy="720080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4292352" y="2069232"/>
            <a:ext cx="504056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3500264" y="2069232"/>
            <a:ext cx="504056" cy="720080"/>
          </a:xfrm>
          <a:prstGeom prst="rect">
            <a:avLst/>
          </a:prstGeom>
          <a:solidFill>
            <a:srgbClr val="99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C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1268016" y="2069232"/>
            <a:ext cx="504056" cy="72008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6524600" y="2069232"/>
            <a:ext cx="504056" cy="72008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5012432" y="2069232"/>
            <a:ext cx="504056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5732512" y="2069232"/>
            <a:ext cx="504056" cy="720080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7964760" y="2069232"/>
            <a:ext cx="504056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8612832" y="2069232"/>
            <a:ext cx="504056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Picture 3" descr="C:\Documents and Settings\MojePC\Local Settings\Temporary Internet Files\Content.IE5\00IJC5JB\MC9004280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447303">
            <a:off x="7685254" y="5305358"/>
            <a:ext cx="936104" cy="987557"/>
          </a:xfrm>
          <a:prstGeom prst="rect">
            <a:avLst/>
          </a:prstGeom>
          <a:noFill/>
        </p:spPr>
      </p:pic>
      <p:pic>
        <p:nvPicPr>
          <p:cNvPr id="1026" name="Picture 2" descr="C:\Documents and Settings\MojePC\Local Settings\Temporary Internet Files\Content.IE5\D3VOC8SX\MC90044057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5733256"/>
            <a:ext cx="864096" cy="8640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111E-6 L -0.23629 0.30439 " pathEditMode="relative" ptsTypes="AA">
                                      <p:cBhvr>
                                        <p:cTn id="4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1.11111E-6 L 0.08664 0.34652 " pathEditMode="relative" ptsTypes="AA">
                                      <p:cBhvr>
                                        <p:cTn id="5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11111E-6 L -0.41736 0.378 " pathEditMode="relative" ptsTypes="AA">
                                      <p:cBhvr>
                                        <p:cTn id="5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111E-6 L -0.60642 0.30439 " pathEditMode="relative" ptsTypes="AA">
                                      <p:cBhvr>
                                        <p:cTn id="5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11111E-6 L -0.48038 0.28333 " pathEditMode="relative" ptsTypes="AA">
                                      <p:cBhvr>
                                        <p:cTn id="6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4000"/>
                            </p:stCondLst>
                            <p:childTnLst>
                              <p:par>
                                <p:cTn id="6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111E-6 L -0.34653 0.29398 " pathEditMode="relative" ptsTypes="AA">
                                      <p:cBhvr>
                                        <p:cTn id="6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6000"/>
                            </p:stCondLst>
                            <p:childTnLst>
                              <p:par>
                                <p:cTn id="6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111E-6 L -0.20469 0.27291 " pathEditMode="relative" ptsTypes="AA">
                                      <p:cBhvr>
                                        <p:cTn id="67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13 0.0618 L 0.23941 0.3243 " pathEditMode="relative" ptsTypes="AA">
                                      <p:cBhvr>
                                        <p:cTn id="7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111E-6 L 0.13386 0.29398 " pathEditMode="relative" ptsTypes="AA">
                                      <p:cBhvr>
                                        <p:cTn id="74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4000"/>
                            </p:stCondLst>
                            <p:childTnLst>
                              <p:par>
                                <p:cTn id="7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1.11111E-6 L 0.5276 0.30439 " pathEditMode="relative" ptsTypes="AA">
                                      <p:cBhvr>
                                        <p:cTn id="7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6000"/>
                            </p:stCondLst>
                            <p:childTnLst>
                              <p:par>
                                <p:cTn id="7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12 0.0618 L 0.67239 0.31389 " pathEditMode="relative" ptsTypes="AA">
                                      <p:cBhvr>
                                        <p:cTn id="80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8000"/>
                            </p:stCondLst>
                            <p:childTnLst>
                              <p:par>
                                <p:cTn id="8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12 0.0618 L 0.40469 0.33472 " pathEditMode="relative" ptsTypes="AA">
                                      <p:cBhvr>
                                        <p:cTn id="8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0"/>
                            </p:stCondLst>
                            <p:childTnLst>
                              <p:par>
                                <p:cTn id="8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 animBg="1"/>
      <p:bldP spid="38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17" grpId="0" animBg="1"/>
      <p:bldP spid="31" grpId="0" animBg="1"/>
      <p:bldP spid="32" grpId="0" animBg="1"/>
      <p:bldP spid="33" grpId="0" animBg="1"/>
      <p:bldP spid="39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2204864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Rozšířený cizí jazyk - anglický pro osmý ročník na Základní škole a Mateřské škole Mladá Boleslav, 17.listopadu 1325, příspěvkové organizaci.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3789040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ověření znalostí slovní zásoby z oblasti rodiny.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ve druhém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2950</TotalTime>
  <Words>367</Words>
  <Application>Microsoft Office PowerPoint</Application>
  <PresentationFormat>Předvádění na obrazovce (4:3)</PresentationFormat>
  <Paragraphs>180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   </vt:lpstr>
      <vt:lpstr>Write the words. </vt:lpstr>
      <vt:lpstr>Write the words. Circle the underlined letters. </vt:lpstr>
      <vt:lpstr>Write the words. Circle the underlined letters.</vt:lpstr>
      <vt:lpstr>Check your answers:</vt:lpstr>
      <vt:lpstr>Snímek 6</vt:lpstr>
      <vt:lpstr>Check your answers:</vt:lpstr>
      <vt:lpstr>Make an expression from the letters: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Moje</cp:lastModifiedBy>
  <cp:revision>230</cp:revision>
  <dcterms:created xsi:type="dcterms:W3CDTF">2011-11-27T20:03:46Z</dcterms:created>
  <dcterms:modified xsi:type="dcterms:W3CDTF">2013-03-03T23:00:45Z</dcterms:modified>
</cp:coreProperties>
</file>