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3" r:id="rId2"/>
    <p:sldId id="279" r:id="rId3"/>
    <p:sldId id="278" r:id="rId4"/>
    <p:sldId id="287" r:id="rId5"/>
    <p:sldId id="285" r:id="rId6"/>
    <p:sldId id="288" r:id="rId7"/>
    <p:sldId id="286" r:id="rId8"/>
    <p:sldId id="290" r:id="rId9"/>
    <p:sldId id="289" r:id="rId10"/>
    <p:sldId id="291" r:id="rId11"/>
    <p:sldId id="292" r:id="rId12"/>
    <p:sldId id="293" r:id="rId13"/>
    <p:sldId id="264" r:id="rId14"/>
  </p:sldIdLst>
  <p:sldSz cx="9144000" cy="6858000" type="screen4x3"/>
  <p:notesSz cx="6858000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996633"/>
    <a:srgbClr val="FF66FF"/>
    <a:srgbClr val="00FFFF"/>
    <a:srgbClr val="FF00FF"/>
    <a:srgbClr val="582C00"/>
    <a:srgbClr val="008000"/>
    <a:srgbClr val="4C2600"/>
    <a:srgbClr val="603000"/>
    <a:srgbClr val="6633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90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8F1C0EDF-5455-496A-A02D-BE83CB4EF61B}" type="datetimeFigureOut">
              <a:rPr lang="cs-CZ" smtClean="0"/>
              <a:pPr/>
              <a:t>25.2.2013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D218FEF-9D1B-4205-880A-6B160E7F23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C0EDF-5455-496A-A02D-BE83CB4EF61B}" type="datetimeFigureOut">
              <a:rPr lang="cs-CZ" smtClean="0"/>
              <a:pPr/>
              <a:t>25.2.2013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D218FEF-9D1B-4205-880A-6B160E7F23F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C0EDF-5455-496A-A02D-BE83CB4EF61B}" type="datetimeFigureOut">
              <a:rPr lang="cs-CZ" smtClean="0"/>
              <a:pPr/>
              <a:t>25.2.2013</a:t>
            </a:fld>
            <a:endParaRPr lang="cs-CZ" dirty="0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2D218FEF-9D1B-4205-880A-6B160E7F23F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8F1C0EDF-5455-496A-A02D-BE83CB4EF61B}" type="datetimeFigureOut">
              <a:rPr lang="cs-CZ" smtClean="0"/>
              <a:pPr/>
              <a:t>25.2.2013</a:t>
            </a:fld>
            <a:endParaRPr lang="cs-CZ" dirty="0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2D218FEF-9D1B-4205-880A-6B160E7F23F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8F1C0EDF-5455-496A-A02D-BE83CB4EF61B}" type="datetimeFigureOut">
              <a:rPr lang="cs-CZ" smtClean="0"/>
              <a:pPr/>
              <a:t>25.2.2013</a:t>
            </a:fld>
            <a:endParaRPr lang="cs-CZ" dirty="0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2D218FEF-9D1B-4205-880A-6B160E7F23F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 dirty="0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C0EDF-5455-496A-A02D-BE83CB4EF61B}" type="datetimeFigureOut">
              <a:rPr lang="cs-CZ" smtClean="0"/>
              <a:pPr/>
              <a:t>25.2.2013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D218FEF-9D1B-4205-880A-6B160E7F23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C0EDF-5455-496A-A02D-BE83CB4EF61B}" type="datetimeFigureOut">
              <a:rPr lang="cs-CZ" smtClean="0"/>
              <a:pPr/>
              <a:t>25.2.2013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D218FEF-9D1B-4205-880A-6B160E7F23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C0EDF-5455-496A-A02D-BE83CB4EF61B}" type="datetimeFigureOut">
              <a:rPr lang="cs-CZ" smtClean="0"/>
              <a:pPr/>
              <a:t>25.2.2013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D218FEF-9D1B-4205-880A-6B160E7F23F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8F1C0EDF-5455-496A-A02D-BE83CB4EF61B}" type="datetimeFigureOut">
              <a:rPr lang="cs-CZ" smtClean="0"/>
              <a:pPr/>
              <a:t>25.2.2013</a:t>
            </a:fld>
            <a:endParaRPr lang="cs-CZ" dirty="0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2D218FEF-9D1B-4205-880A-6B160E7F23F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C0EDF-5455-496A-A02D-BE83CB4EF61B}" type="datetimeFigureOut">
              <a:rPr lang="cs-CZ" smtClean="0"/>
              <a:pPr/>
              <a:t>25.2.2013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18FEF-9D1B-4205-880A-6B160E7F23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8F1C0EDF-5455-496A-A02D-BE83CB4EF61B}" type="datetimeFigureOut">
              <a:rPr lang="cs-CZ" smtClean="0"/>
              <a:pPr/>
              <a:t>25.2.2013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2D218FEF-9D1B-4205-880A-6B160E7F23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8F1C0EDF-5455-496A-A02D-BE83CB4EF61B}" type="datetimeFigureOut">
              <a:rPr lang="cs-CZ" smtClean="0"/>
              <a:pPr/>
              <a:t>25.2.2013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D218FEF-9D1B-4205-880A-6B160E7F23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13" Type="http://schemas.openxmlformats.org/officeDocument/2006/relationships/image" Target="../media/image15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12" Type="http://schemas.openxmlformats.org/officeDocument/2006/relationships/image" Target="../media/image14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11" Type="http://schemas.openxmlformats.org/officeDocument/2006/relationships/image" Target="../media/image13.wmf"/><Relationship Id="rId5" Type="http://schemas.openxmlformats.org/officeDocument/2006/relationships/image" Target="../media/image7.wmf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13" Type="http://schemas.openxmlformats.org/officeDocument/2006/relationships/image" Target="../media/image15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12" Type="http://schemas.openxmlformats.org/officeDocument/2006/relationships/image" Target="../media/image14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11" Type="http://schemas.openxmlformats.org/officeDocument/2006/relationships/image" Target="../media/image13.wmf"/><Relationship Id="rId5" Type="http://schemas.openxmlformats.org/officeDocument/2006/relationships/image" Target="../media/image7.wmf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7" Type="http://schemas.openxmlformats.org/officeDocument/2006/relationships/image" Target="../media/image25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wmf"/><Relationship Id="rId5" Type="http://schemas.openxmlformats.org/officeDocument/2006/relationships/image" Target="../media/image23.wmf"/><Relationship Id="rId4" Type="http://schemas.openxmlformats.org/officeDocument/2006/relationships/image" Target="../media/image22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7" Type="http://schemas.openxmlformats.org/officeDocument/2006/relationships/image" Target="../media/image25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wmf"/><Relationship Id="rId5" Type="http://schemas.openxmlformats.org/officeDocument/2006/relationships/image" Target="../media/image23.wmf"/><Relationship Id="rId4" Type="http://schemas.openxmlformats.org/officeDocument/2006/relationships/image" Target="../media/image22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wmf"/><Relationship Id="rId3" Type="http://schemas.openxmlformats.org/officeDocument/2006/relationships/image" Target="../media/image27.wmf"/><Relationship Id="rId7" Type="http://schemas.openxmlformats.org/officeDocument/2006/relationships/image" Target="../media/image31.wmf"/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wmf"/><Relationship Id="rId11" Type="http://schemas.openxmlformats.org/officeDocument/2006/relationships/image" Target="../media/image35.wmf"/><Relationship Id="rId5" Type="http://schemas.openxmlformats.org/officeDocument/2006/relationships/image" Target="../media/image29.wmf"/><Relationship Id="rId10" Type="http://schemas.openxmlformats.org/officeDocument/2006/relationships/image" Target="../media/image34.wmf"/><Relationship Id="rId4" Type="http://schemas.openxmlformats.org/officeDocument/2006/relationships/image" Target="../media/image28.wmf"/><Relationship Id="rId9" Type="http://schemas.openxmlformats.org/officeDocument/2006/relationships/image" Target="../media/image33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wmf"/><Relationship Id="rId3" Type="http://schemas.openxmlformats.org/officeDocument/2006/relationships/image" Target="../media/image27.wmf"/><Relationship Id="rId7" Type="http://schemas.openxmlformats.org/officeDocument/2006/relationships/image" Target="../media/image31.wmf"/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wmf"/><Relationship Id="rId11" Type="http://schemas.openxmlformats.org/officeDocument/2006/relationships/image" Target="../media/image35.wmf"/><Relationship Id="rId5" Type="http://schemas.openxmlformats.org/officeDocument/2006/relationships/image" Target="../media/image29.wmf"/><Relationship Id="rId10" Type="http://schemas.openxmlformats.org/officeDocument/2006/relationships/image" Target="../media/image34.wmf"/><Relationship Id="rId4" Type="http://schemas.openxmlformats.org/officeDocument/2006/relationships/image" Target="../media/image28.wmf"/><Relationship Id="rId9" Type="http://schemas.openxmlformats.org/officeDocument/2006/relationships/image" Target="../media/image33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wmf"/><Relationship Id="rId7" Type="http://schemas.openxmlformats.org/officeDocument/2006/relationships/image" Target="../media/image41.wmf"/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wmf"/><Relationship Id="rId5" Type="http://schemas.openxmlformats.org/officeDocument/2006/relationships/image" Target="../media/image39.wmf"/><Relationship Id="rId4" Type="http://schemas.openxmlformats.org/officeDocument/2006/relationships/image" Target="../media/image38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wmf"/><Relationship Id="rId7" Type="http://schemas.openxmlformats.org/officeDocument/2006/relationships/image" Target="../media/image41.wmf"/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wmf"/><Relationship Id="rId5" Type="http://schemas.openxmlformats.org/officeDocument/2006/relationships/image" Target="../media/image39.wmf"/><Relationship Id="rId4" Type="http://schemas.openxmlformats.org/officeDocument/2006/relationships/image" Target="../media/image38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Anglický jazyk - slovní zásoba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Autor:  Mgr. Vlasta Skořepová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VY_32_INOVACE_16_Zvířata 2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>
                <a:latin typeface="Calibri" pitchFamily="34" charset="0"/>
                <a:cs typeface="Calibri" pitchFamily="34" charset="0"/>
              </a:rPr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>
                <a:latin typeface="Calibri" pitchFamily="34" charset="0"/>
                <a:cs typeface="Calibri" pitchFamily="34" charset="0"/>
              </a:rPr>
              <a:t>OP VK oblast podpory 1.4 s názvem Zlepšení podmínek pro vzdělávání na základních školách.</a:t>
            </a:r>
            <a:endParaRPr lang="cs-CZ" sz="14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/>
          <p:cNvSpPr txBox="1"/>
          <p:nvPr/>
        </p:nvSpPr>
        <p:spPr>
          <a:xfrm rot="1053820">
            <a:off x="639423" y="2091278"/>
            <a:ext cx="21914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amphibians</a:t>
            </a:r>
            <a:endParaRPr lang="en-GB" sz="2800" b="1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 rot="1285715">
            <a:off x="5489195" y="4952091"/>
            <a:ext cx="3312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mammals</a:t>
            </a:r>
            <a:endParaRPr lang="en-GB" sz="2800" b="1" dirty="0">
              <a:solidFill>
                <a:schemeClr val="accent5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 rot="19769146">
            <a:off x="969799" y="4606438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birds</a:t>
            </a:r>
            <a:endParaRPr lang="en-GB" sz="2800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419872" y="3284984"/>
            <a:ext cx="30963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vertebrates</a:t>
            </a:r>
            <a:endParaRPr lang="en-GB" sz="4000" b="1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 rot="19759632">
            <a:off x="4262433" y="5093426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00FFFF"/>
                </a:solidFill>
                <a:latin typeface="Times New Roman" pitchFamily="18" charset="0"/>
                <a:cs typeface="Times New Roman" pitchFamily="18" charset="0"/>
              </a:rPr>
              <a:t>fish</a:t>
            </a:r>
            <a:endParaRPr lang="en-GB" sz="2800" b="1" dirty="0">
              <a:solidFill>
                <a:srgbClr val="00FF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 rot="20135381">
            <a:off x="6177394" y="2151172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FF00FF"/>
                </a:solidFill>
                <a:latin typeface="Times New Roman" pitchFamily="18" charset="0"/>
                <a:cs typeface="Times New Roman" pitchFamily="18" charset="0"/>
              </a:rPr>
              <a:t>reptiles</a:t>
            </a:r>
            <a:endParaRPr lang="en-GB" sz="2800" b="1" dirty="0">
              <a:solidFill>
                <a:srgbClr val="FF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971600" y="548680"/>
            <a:ext cx="6840760" cy="11430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1" u="sng" strike="noStrike" kern="1200" cap="none" spc="0" normalizeH="0" baseline="0" dirty="0" smtClean="0">
                <a:ln>
                  <a:noFill/>
                </a:ln>
                <a:solidFill>
                  <a:schemeClr val="tx2">
                    <a:lumMod val="50000"/>
                  </a:scheme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Read the words</a:t>
            </a:r>
            <a:r>
              <a:rPr kumimoji="0" lang="en-GB" sz="3600" b="1" i="1" u="sng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lumMod val="50000"/>
                  </a:scheme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.</a:t>
            </a:r>
            <a:endParaRPr kumimoji="0" lang="en-GB" sz="4000" b="1" i="1" u="sng" strike="noStrike" kern="1200" cap="none" spc="0" normalizeH="0" baseline="0" noProof="0" dirty="0">
              <a:ln>
                <a:noFill/>
              </a:ln>
              <a:solidFill>
                <a:schemeClr val="tx2">
                  <a:lumMod val="50000"/>
                </a:schemeClr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6" grpId="0"/>
      <p:bldP spid="17" grpId="0"/>
      <p:bldP spid="18" grpId="0"/>
      <p:bldP spid="2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971600" y="548680"/>
            <a:ext cx="6840760" cy="11430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1" u="sng" strike="noStrike" kern="1200" cap="none" spc="0" normalizeH="0" baseline="0" dirty="0" smtClean="0">
                <a:ln>
                  <a:noFill/>
                </a:ln>
                <a:solidFill>
                  <a:schemeClr val="tx2">
                    <a:lumMod val="50000"/>
                  </a:scheme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Match the words to the pictures</a:t>
            </a:r>
            <a:r>
              <a:rPr kumimoji="0" lang="en-GB" sz="3600" b="1" i="1" u="sng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lumMod val="50000"/>
                  </a:scheme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.</a:t>
            </a:r>
            <a:endParaRPr kumimoji="0" lang="en-GB" sz="4000" b="1" i="1" u="sng" strike="noStrike" kern="1200" cap="none" spc="0" normalizeH="0" baseline="0" noProof="0" dirty="0">
              <a:ln>
                <a:noFill/>
              </a:ln>
              <a:solidFill>
                <a:schemeClr val="tx2">
                  <a:lumMod val="50000"/>
                </a:schemeClr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067944" y="1700808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squirrel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411760" y="2708920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elephant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987824" y="1988840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tiger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139952" y="3140968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hippopotamus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275856" y="5013176"/>
            <a:ext cx="1686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fox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499992" y="3789040"/>
            <a:ext cx="1533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dolphin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771800" y="1340768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rhinoceros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211960" y="2348880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giraffe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915816" y="3573016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whale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067944" y="4581128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zebra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131840" y="5949280"/>
            <a:ext cx="3096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MAMMALS</a:t>
            </a:r>
            <a:endParaRPr lang="en-GB" sz="2800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4" name="Picture 60" descr="C:\Documents and Settings\MojePC\Local Settings\Temporary Internet Files\Content.IE5\KP6TT9KP\MC90035610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5013176"/>
            <a:ext cx="648072" cy="1359102"/>
          </a:xfrm>
          <a:prstGeom prst="rect">
            <a:avLst/>
          </a:prstGeom>
          <a:noFill/>
        </p:spPr>
      </p:pic>
      <p:pic>
        <p:nvPicPr>
          <p:cNvPr id="25" name="Picture 59" descr="C:\Documents and Settings\MojePC\Local Settings\Temporary Internet Files\Content.IE5\D3VOC8SX\MC90032649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076171">
            <a:off x="6420620" y="5681689"/>
            <a:ext cx="1341771" cy="993856"/>
          </a:xfrm>
          <a:prstGeom prst="rect">
            <a:avLst/>
          </a:prstGeom>
          <a:noFill/>
        </p:spPr>
      </p:pic>
      <p:pic>
        <p:nvPicPr>
          <p:cNvPr id="30" name="Picture 3" descr="C:\Documents and Settings\MojePC\Local Settings\Temporary Internet Files\Content.IE5\N4BSHZDR\MC90032648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956376" y="4005064"/>
            <a:ext cx="966164" cy="1122341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31" name="Picture 4" descr="C:\Documents and Settings\MojePC\Local Settings\Temporary Internet Files\Content.IE5\D3VOC8SX\MC90035616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7504" y="2852936"/>
            <a:ext cx="1584176" cy="907634"/>
          </a:xfrm>
          <a:prstGeom prst="rect">
            <a:avLst/>
          </a:prstGeom>
          <a:noFill/>
        </p:spPr>
      </p:pic>
      <p:pic>
        <p:nvPicPr>
          <p:cNvPr id="32" name="Picture 5" descr="C:\Documents and Settings\MojePC\Local Settings\Temporary Internet Files\Content.IE5\KP6TT9KP\MC90019738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3789040"/>
            <a:ext cx="1301441" cy="1149841"/>
          </a:xfrm>
          <a:prstGeom prst="rect">
            <a:avLst/>
          </a:prstGeom>
          <a:noFill/>
        </p:spPr>
      </p:pic>
      <p:pic>
        <p:nvPicPr>
          <p:cNvPr id="33" name="Picture 6" descr="C:\Documents and Settings\MojePC\Local Settings\Temporary Internet Files\Content.IE5\KP6TT9KP\MC90032444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452320" y="2780928"/>
            <a:ext cx="1368152" cy="1033094"/>
          </a:xfrm>
          <a:prstGeom prst="rect">
            <a:avLst/>
          </a:prstGeom>
          <a:noFill/>
        </p:spPr>
      </p:pic>
      <p:pic>
        <p:nvPicPr>
          <p:cNvPr id="34" name="Picture 7" descr="C:\Documents and Settings\MojePC\Local Settings\Temporary Internet Files\Content.IE5\JQNV461D\MC900424690[2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380312" y="836712"/>
            <a:ext cx="1512168" cy="1215270"/>
          </a:xfrm>
          <a:prstGeom prst="rect">
            <a:avLst/>
          </a:prstGeom>
          <a:noFill/>
        </p:spPr>
      </p:pic>
      <p:pic>
        <p:nvPicPr>
          <p:cNvPr id="35" name="Picture 15" descr="C:\Documents and Settings\MojePC\Local Settings\Temporary Internet Files\Content.IE5\JQNV461D\MC900329658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092280" y="2276872"/>
            <a:ext cx="1058022" cy="503270"/>
          </a:xfrm>
          <a:prstGeom prst="rect">
            <a:avLst/>
          </a:prstGeom>
          <a:noFill/>
        </p:spPr>
      </p:pic>
      <p:pic>
        <p:nvPicPr>
          <p:cNvPr id="36" name="Picture 17" descr="C:\Documents and Settings\MojePC\Local Settings\Temporary Internet Files\Content.IE5\KP6TT9KP\MC900441392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07504" y="692696"/>
            <a:ext cx="1224136" cy="1202622"/>
          </a:xfrm>
          <a:prstGeom prst="rect">
            <a:avLst/>
          </a:prstGeom>
          <a:noFill/>
        </p:spPr>
      </p:pic>
      <p:pic>
        <p:nvPicPr>
          <p:cNvPr id="37" name="Picture 16" descr="C:\Documents and Settings\MojePC\Local Settings\Temporary Internet Files\Content.IE5\D3VOC8SX\MC900337994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331640" y="5805264"/>
            <a:ext cx="1347781" cy="796446"/>
          </a:xfrm>
          <a:prstGeom prst="rect">
            <a:avLst/>
          </a:prstGeom>
          <a:noFill/>
        </p:spPr>
      </p:pic>
      <p:pic>
        <p:nvPicPr>
          <p:cNvPr id="38" name="Picture 14" descr="C:\Documents and Settings\MojePC\Local Settings\Temporary Internet Files\Content.IE5\N4BSHZDR\MC900332356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23528" y="1916832"/>
            <a:ext cx="1368152" cy="777499"/>
          </a:xfrm>
          <a:prstGeom prst="rect">
            <a:avLst/>
          </a:prstGeom>
          <a:noFill/>
        </p:spPr>
      </p:pic>
      <p:pic>
        <p:nvPicPr>
          <p:cNvPr id="39" name="Picture 13" descr="C:\Documents and Settings\MojePC\Local Settings\Temporary Internet Files\Content.IE5\KP6TT9KP\MC900326476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308304" y="5085184"/>
            <a:ext cx="899592" cy="734379"/>
          </a:xfrm>
          <a:prstGeom prst="rect">
            <a:avLst/>
          </a:prstGeom>
          <a:noFill/>
        </p:spPr>
      </p:pic>
      <p:sp>
        <p:nvSpPr>
          <p:cNvPr id="40" name="TextovéPole 39"/>
          <p:cNvSpPr txBox="1"/>
          <p:nvPr/>
        </p:nvSpPr>
        <p:spPr>
          <a:xfrm>
            <a:off x="3131840" y="4221088"/>
            <a:ext cx="1686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mouse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3923928" y="5373216"/>
            <a:ext cx="1686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lion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000"/>
                            </p:stCondLst>
                            <p:childTnLst>
                              <p:par>
                                <p:cTn id="5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500"/>
                            </p:stCondLst>
                            <p:childTnLst>
                              <p:par>
                                <p:cTn id="6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6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1" presetID="8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Rot by="21600000">
                                      <p:cBhvr>
                                        <p:cTn id="11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8" grpId="0"/>
      <p:bldP spid="28" grpId="1"/>
      <p:bldP spid="40" grpId="0"/>
      <p:bldP spid="4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971600" y="548680"/>
            <a:ext cx="6840760" cy="11430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1" u="sng" strike="noStrike" kern="1200" cap="none" spc="0" normalizeH="0" baseline="0" dirty="0" smtClean="0">
                <a:ln>
                  <a:noFill/>
                </a:ln>
                <a:solidFill>
                  <a:schemeClr val="tx2">
                    <a:lumMod val="50000"/>
                  </a:scheme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Check your answers</a:t>
            </a:r>
            <a:r>
              <a:rPr kumimoji="0" lang="en-GB" sz="3600" b="1" i="1" u="sng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lumMod val="50000"/>
                  </a:scheme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.</a:t>
            </a:r>
            <a:endParaRPr kumimoji="0" lang="en-GB" sz="4000" b="1" i="1" u="sng" strike="noStrike" kern="1200" cap="none" spc="0" normalizeH="0" baseline="0" noProof="0" dirty="0">
              <a:ln>
                <a:noFill/>
              </a:ln>
              <a:solidFill>
                <a:schemeClr val="tx2">
                  <a:lumMod val="50000"/>
                </a:schemeClr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067944" y="1700808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squirrel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411760" y="2708920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elephant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987824" y="1988840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tiger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139952" y="3140968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hippopotamus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275856" y="5013176"/>
            <a:ext cx="1686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fox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499992" y="3789040"/>
            <a:ext cx="1533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dolphin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771800" y="1340768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rhinoceros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211960" y="2348880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giraffe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915816" y="3573016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whale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067944" y="4581128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zebra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131840" y="5949280"/>
            <a:ext cx="3096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MAMMALS</a:t>
            </a:r>
            <a:endParaRPr lang="en-GB" sz="2800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4" name="Picture 60" descr="C:\Documents and Settings\MojePC\Local Settings\Temporary Internet Files\Content.IE5\KP6TT9KP\MC90035610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5013176"/>
            <a:ext cx="648072" cy="1359102"/>
          </a:xfrm>
          <a:prstGeom prst="rect">
            <a:avLst/>
          </a:prstGeom>
          <a:noFill/>
        </p:spPr>
      </p:pic>
      <p:pic>
        <p:nvPicPr>
          <p:cNvPr id="25" name="Picture 59" descr="C:\Documents and Settings\MojePC\Local Settings\Temporary Internet Files\Content.IE5\D3VOC8SX\MC90032649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076171">
            <a:off x="6420620" y="5681689"/>
            <a:ext cx="1341771" cy="993856"/>
          </a:xfrm>
          <a:prstGeom prst="rect">
            <a:avLst/>
          </a:prstGeom>
          <a:noFill/>
        </p:spPr>
      </p:pic>
      <p:pic>
        <p:nvPicPr>
          <p:cNvPr id="30" name="Picture 3" descr="C:\Documents and Settings\MojePC\Local Settings\Temporary Internet Files\Content.IE5\N4BSHZDR\MC90032648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956376" y="4005064"/>
            <a:ext cx="966164" cy="1122341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31" name="Picture 4" descr="C:\Documents and Settings\MojePC\Local Settings\Temporary Internet Files\Content.IE5\D3VOC8SX\MC90035616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7504" y="2852936"/>
            <a:ext cx="1584176" cy="907634"/>
          </a:xfrm>
          <a:prstGeom prst="rect">
            <a:avLst/>
          </a:prstGeom>
          <a:noFill/>
        </p:spPr>
      </p:pic>
      <p:pic>
        <p:nvPicPr>
          <p:cNvPr id="32" name="Picture 5" descr="C:\Documents and Settings\MojePC\Local Settings\Temporary Internet Files\Content.IE5\KP6TT9KP\MC90019738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3789040"/>
            <a:ext cx="1301441" cy="1149841"/>
          </a:xfrm>
          <a:prstGeom prst="rect">
            <a:avLst/>
          </a:prstGeom>
          <a:noFill/>
        </p:spPr>
      </p:pic>
      <p:pic>
        <p:nvPicPr>
          <p:cNvPr id="33" name="Picture 6" descr="C:\Documents and Settings\MojePC\Local Settings\Temporary Internet Files\Content.IE5\KP6TT9KP\MC90032444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452320" y="2780928"/>
            <a:ext cx="1368152" cy="1033094"/>
          </a:xfrm>
          <a:prstGeom prst="rect">
            <a:avLst/>
          </a:prstGeom>
          <a:noFill/>
        </p:spPr>
      </p:pic>
      <p:pic>
        <p:nvPicPr>
          <p:cNvPr id="34" name="Picture 7" descr="C:\Documents and Settings\MojePC\Local Settings\Temporary Internet Files\Content.IE5\JQNV461D\MC900424690[2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380312" y="836712"/>
            <a:ext cx="1512168" cy="1215270"/>
          </a:xfrm>
          <a:prstGeom prst="rect">
            <a:avLst/>
          </a:prstGeom>
          <a:noFill/>
        </p:spPr>
      </p:pic>
      <p:pic>
        <p:nvPicPr>
          <p:cNvPr id="35" name="Picture 15" descr="C:\Documents and Settings\MojePC\Local Settings\Temporary Internet Files\Content.IE5\JQNV461D\MC900329658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092280" y="2276872"/>
            <a:ext cx="1058022" cy="503270"/>
          </a:xfrm>
          <a:prstGeom prst="rect">
            <a:avLst/>
          </a:prstGeom>
          <a:noFill/>
        </p:spPr>
      </p:pic>
      <p:pic>
        <p:nvPicPr>
          <p:cNvPr id="36" name="Picture 17" descr="C:\Documents and Settings\MojePC\Local Settings\Temporary Internet Files\Content.IE5\KP6TT9KP\MC900441392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07504" y="692696"/>
            <a:ext cx="1224136" cy="1202622"/>
          </a:xfrm>
          <a:prstGeom prst="rect">
            <a:avLst/>
          </a:prstGeom>
          <a:noFill/>
        </p:spPr>
      </p:pic>
      <p:pic>
        <p:nvPicPr>
          <p:cNvPr id="37" name="Picture 16" descr="C:\Documents and Settings\MojePC\Local Settings\Temporary Internet Files\Content.IE5\D3VOC8SX\MC900337994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331640" y="5805264"/>
            <a:ext cx="1347781" cy="796446"/>
          </a:xfrm>
          <a:prstGeom prst="rect">
            <a:avLst/>
          </a:prstGeom>
          <a:noFill/>
        </p:spPr>
      </p:pic>
      <p:pic>
        <p:nvPicPr>
          <p:cNvPr id="38" name="Picture 14" descr="C:\Documents and Settings\MojePC\Local Settings\Temporary Internet Files\Content.IE5\N4BSHZDR\MC900332356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23528" y="1916832"/>
            <a:ext cx="1368152" cy="777499"/>
          </a:xfrm>
          <a:prstGeom prst="rect">
            <a:avLst/>
          </a:prstGeom>
          <a:noFill/>
        </p:spPr>
      </p:pic>
      <p:pic>
        <p:nvPicPr>
          <p:cNvPr id="39" name="Picture 13" descr="C:\Documents and Settings\MojePC\Local Settings\Temporary Internet Files\Content.IE5\KP6TT9KP\MC900326476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308304" y="5085184"/>
            <a:ext cx="899592" cy="734379"/>
          </a:xfrm>
          <a:prstGeom prst="rect">
            <a:avLst/>
          </a:prstGeom>
          <a:noFill/>
        </p:spPr>
      </p:pic>
      <p:sp>
        <p:nvSpPr>
          <p:cNvPr id="40" name="TextovéPole 39"/>
          <p:cNvSpPr txBox="1"/>
          <p:nvPr/>
        </p:nvSpPr>
        <p:spPr>
          <a:xfrm>
            <a:off x="3131840" y="4221088"/>
            <a:ext cx="1686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mouse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3923928" y="5373216"/>
            <a:ext cx="1686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lion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81481E-6 L -0.2599 -0.54584 " pathEditMode="relative" ptsTypes="AA">
                                      <p:cBhvr>
                                        <p:cTn id="1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4.81481E-6 L -0.27569 -0.13657 " pathEditMode="relative" ptsTypes="AA">
                                      <p:cBhvr>
                                        <p:cTn id="1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4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5.18519E-6 L -0.20469 0.13657 " pathEditMode="relative" ptsTypes="AA">
                                      <p:cBhvr>
                                        <p:cTn id="1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5.18519E-6 L -0.35452 -0.07339 " pathEditMode="relative" ptsTypes="AA">
                                      <p:cBhvr>
                                        <p:cTn id="1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9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5.18519E-6 L -0.40156 0.40948 " pathEditMode="relative" ptsTypes="AA">
                                      <p:cBhvr>
                                        <p:cTn id="2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500"/>
                            </p:stCondLst>
                            <p:childTnLst>
                              <p:par>
                                <p:cTn id="22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4.81481E-6 L -0.11806 0.58796 " pathEditMode="relative" ptsTypes="AA">
                                      <p:cBhvr>
                                        <p:cTn id="2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4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5.18519E-6 L 0.10226 0.2206 " pathEditMode="relative" ptsTypes="AA">
                                      <p:cBhvr>
                                        <p:cTn id="2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8500"/>
                            </p:stCondLst>
                            <p:childTnLst>
                              <p:par>
                                <p:cTn id="2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4.81481E-6 L 0.21268 0.45139 " pathEditMode="relative" ptsTypes="AA">
                                      <p:cBhvr>
                                        <p:cTn id="2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50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4.81481E-6 L 0.35434 0.19953 " pathEditMode="relative" ptsTypes="AA">
                                      <p:cBhvr>
                                        <p:cTn id="3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250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5.18519E-6 L 0.23629 -0.31505 " pathEditMode="relative" ptsTypes="AA">
                                      <p:cBhvr>
                                        <p:cTn id="34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5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2.96296E-6 L 0.26771 -0.27292 " pathEditMode="relative" ptsTypes="AA">
                                      <p:cBhvr>
                                        <p:cTn id="3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4500"/>
                            </p:stCondLst>
                            <p:childTnLst>
                              <p:par>
                                <p:cTn id="38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4444E-6 -5.18519E-6 L 0.31494 -0.32547 " pathEditMode="relative" ptsTypes="AA">
                                      <p:cBhvr>
                                        <p:cTn id="3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40" grpId="0"/>
      <p:bldP spid="4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971600" y="548680"/>
            <a:ext cx="6840760" cy="11430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1" u="sng" strike="noStrike" kern="1200" cap="none" spc="0" normalizeH="0" baseline="0" dirty="0" smtClean="0">
                <a:ln>
                  <a:noFill/>
                </a:ln>
                <a:solidFill>
                  <a:schemeClr val="tx2">
                    <a:lumMod val="50000"/>
                  </a:scheme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Match the words to the pictures</a:t>
            </a:r>
            <a:r>
              <a:rPr kumimoji="0" lang="en-GB" sz="3600" b="1" i="1" u="sng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lumMod val="50000"/>
                  </a:scheme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.</a:t>
            </a:r>
            <a:endParaRPr kumimoji="0" lang="en-GB" sz="4000" b="1" i="1" u="sng" strike="noStrike" kern="1200" cap="none" spc="0" normalizeH="0" baseline="0" noProof="0" dirty="0">
              <a:ln>
                <a:noFill/>
              </a:ln>
              <a:solidFill>
                <a:schemeClr val="tx2">
                  <a:lumMod val="50000"/>
                </a:schemeClr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563888" y="2636912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olar bear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131840" y="3429000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anda bear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635896" y="1916832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g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rizzly bear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563888" y="4293096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oala bear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915816" y="5517232"/>
            <a:ext cx="3096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BEARS</a:t>
            </a:r>
            <a:endParaRPr lang="en-GB" sz="2800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2" name="Picture 2" descr="C:\Documents and Settings\MojePC\Local Settings\Temporary Internet Files\Content.IE5\JQNV461D\MC90022908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772816"/>
            <a:ext cx="1826971" cy="1358798"/>
          </a:xfrm>
          <a:prstGeom prst="rect">
            <a:avLst/>
          </a:prstGeom>
          <a:noFill/>
        </p:spPr>
      </p:pic>
      <p:pic>
        <p:nvPicPr>
          <p:cNvPr id="43" name="Picture 7" descr="C:\Documents and Settings\MojePC\Local Settings\Temporary Internet Files\Content.IE5\D3VOC8SX\MC90033231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3717032"/>
            <a:ext cx="1831543" cy="1502359"/>
          </a:xfrm>
          <a:prstGeom prst="rect">
            <a:avLst/>
          </a:prstGeom>
          <a:noFill/>
        </p:spPr>
      </p:pic>
      <p:pic>
        <p:nvPicPr>
          <p:cNvPr id="45" name="Picture 10" descr="C:\Documents and Settings\MojePC\Local Settings\Temporary Internet Files\Content.IE5\N4BSHZDR\MC90042413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4437112"/>
            <a:ext cx="1451868" cy="1584338"/>
          </a:xfrm>
          <a:prstGeom prst="rect">
            <a:avLst/>
          </a:prstGeom>
          <a:noFill/>
        </p:spPr>
      </p:pic>
      <p:pic>
        <p:nvPicPr>
          <p:cNvPr id="47" name="Picture 12" descr="C:\Documents and Settings\MojePC\Local Settings\Temporary Internet Files\Content.IE5\D3VOC8SX\MC90005282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88224" y="2132856"/>
            <a:ext cx="1514246" cy="18150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8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Rot by="21600000">
                                      <p:cBhvr>
                                        <p:cTn id="4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/>
      <p:bldP spid="14" grpId="0"/>
      <p:bldP spid="15" grpId="0"/>
      <p:bldP spid="17" grpId="0"/>
      <p:bldP spid="29" grpId="0"/>
      <p:bldP spid="29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971600" y="548680"/>
            <a:ext cx="6840760" cy="1143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en-GB" sz="3600" b="1" i="1" u="sng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Check your answers</a:t>
            </a:r>
            <a:r>
              <a:rPr kumimoji="0" lang="en-GB" sz="3600" b="1" i="1" u="sng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lumMod val="50000"/>
                  </a:scheme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.</a:t>
            </a:r>
            <a:endParaRPr kumimoji="0" lang="en-GB" sz="4000" b="1" i="1" u="sng" strike="noStrike" kern="1200" cap="none" spc="0" normalizeH="0" baseline="0" noProof="0" dirty="0">
              <a:ln>
                <a:noFill/>
              </a:ln>
              <a:solidFill>
                <a:schemeClr val="tx2">
                  <a:lumMod val="50000"/>
                </a:schemeClr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563888" y="2636912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olar bear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131840" y="3429000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anda bear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635896" y="1916832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g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rizzly bear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563888" y="4293096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oala bear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915816" y="5517232"/>
            <a:ext cx="3096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BEARS</a:t>
            </a:r>
            <a:endParaRPr lang="en-GB" sz="2800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2" name="Picture 2" descr="C:\Documents and Settings\MojePC\Local Settings\Temporary Internet Files\Content.IE5\JQNV461D\MC90022908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772816"/>
            <a:ext cx="1826971" cy="1358798"/>
          </a:xfrm>
          <a:prstGeom prst="rect">
            <a:avLst/>
          </a:prstGeom>
          <a:noFill/>
        </p:spPr>
      </p:pic>
      <p:pic>
        <p:nvPicPr>
          <p:cNvPr id="43" name="Picture 7" descr="C:\Documents and Settings\MojePC\Local Settings\Temporary Internet Files\Content.IE5\D3VOC8SX\MC90033231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3717032"/>
            <a:ext cx="1831543" cy="1502359"/>
          </a:xfrm>
          <a:prstGeom prst="rect">
            <a:avLst/>
          </a:prstGeom>
          <a:noFill/>
        </p:spPr>
      </p:pic>
      <p:pic>
        <p:nvPicPr>
          <p:cNvPr id="45" name="Picture 10" descr="C:\Documents and Settings\MojePC\Local Settings\Temporary Internet Files\Content.IE5\N4BSHZDR\MC90042413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4437112"/>
            <a:ext cx="1451868" cy="1584338"/>
          </a:xfrm>
          <a:prstGeom prst="rect">
            <a:avLst/>
          </a:prstGeom>
          <a:noFill/>
        </p:spPr>
      </p:pic>
      <p:pic>
        <p:nvPicPr>
          <p:cNvPr id="47" name="Picture 12" descr="C:\Documents and Settings\MojePC\Local Settings\Temporary Internet Files\Content.IE5\D3VOC8SX\MC90005282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88224" y="2132856"/>
            <a:ext cx="1514246" cy="18150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0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6.75301E-6 L -0.39375 -0.18871 " pathEditMode="relative" ptsTypes="AA">
                                      <p:cBhvr>
                                        <p:cTn id="1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4.51434E-6 L -0.31493 0.50347 " pathEditMode="relative" ptsTypes="AA">
                                      <p:cBhvr>
                                        <p:cTn id="1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50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2.77521E-7 L 0.2283 0.3462 " pathEditMode="relative" ptsTypes="AA">
                                      <p:cBhvr>
                                        <p:cTn id="1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500"/>
                            </p:stCondLst>
                            <p:childTnLst>
                              <p:par>
                                <p:cTn id="18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1.54487E-6 L 0.15747 -0.1679 " pathEditMode="relative" ptsTypes="AA">
                                      <p:cBhvr>
                                        <p:cTn id="1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1"/>
      <p:bldP spid="14" grpId="0"/>
      <p:bldP spid="15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971600" y="548680"/>
            <a:ext cx="6840760" cy="11430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1" u="sng" strike="noStrike" kern="1200" cap="none" spc="0" normalizeH="0" baseline="0" dirty="0" smtClean="0">
                <a:ln>
                  <a:noFill/>
                </a:ln>
                <a:solidFill>
                  <a:schemeClr val="tx2">
                    <a:lumMod val="50000"/>
                  </a:scheme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Match the words to the pictures</a:t>
            </a:r>
            <a:r>
              <a:rPr kumimoji="0" lang="en-GB" sz="3600" b="1" i="1" u="sng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lumMod val="50000"/>
                  </a:scheme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.</a:t>
            </a:r>
            <a:endParaRPr kumimoji="0" lang="en-GB" sz="4000" b="1" i="1" u="sng" strike="noStrike" kern="1200" cap="none" spc="0" normalizeH="0" baseline="0" noProof="0" dirty="0">
              <a:ln>
                <a:noFill/>
              </a:ln>
              <a:solidFill>
                <a:schemeClr val="tx2">
                  <a:lumMod val="50000"/>
                </a:schemeClr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059832" y="2276872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smtClean="0">
                <a:latin typeface="Times New Roman" pitchFamily="18" charset="0"/>
                <a:cs typeface="Times New Roman" pitchFamily="18" charset="0"/>
              </a:rPr>
              <a:t>sparrow</a:t>
            </a:r>
            <a:endParaRPr lang="en-GB" sz="2800" b="1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347864" y="4869160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smtClean="0">
                <a:latin typeface="Times New Roman" pitchFamily="18" charset="0"/>
                <a:cs typeface="Times New Roman" pitchFamily="18" charset="0"/>
              </a:rPr>
              <a:t>blackbird</a:t>
            </a:r>
            <a:endParaRPr lang="en-GB" sz="2800" b="1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707904" y="2924944"/>
            <a:ext cx="1533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smtClean="0">
                <a:latin typeface="Times New Roman" pitchFamily="18" charset="0"/>
                <a:cs typeface="Times New Roman" pitchFamily="18" charset="0"/>
              </a:rPr>
              <a:t>swallow</a:t>
            </a:r>
            <a:endParaRPr lang="en-GB" sz="2800" b="1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203848" y="1628800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smtClean="0">
                <a:latin typeface="Times New Roman" pitchFamily="18" charset="0"/>
                <a:cs typeface="Times New Roman" pitchFamily="18" charset="0"/>
              </a:rPr>
              <a:t>duck</a:t>
            </a:r>
            <a:endParaRPr lang="en-GB" sz="2800" b="1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563888" y="4221088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smtClean="0">
                <a:latin typeface="Times New Roman" pitchFamily="18" charset="0"/>
                <a:cs typeface="Times New Roman" pitchFamily="18" charset="0"/>
              </a:rPr>
              <a:t>pigeon</a:t>
            </a:r>
            <a:endParaRPr lang="en-GB" sz="2800" b="1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275856" y="5733256"/>
            <a:ext cx="3096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00FFFF"/>
                </a:solidFill>
                <a:latin typeface="Times New Roman" pitchFamily="18" charset="0"/>
                <a:cs typeface="Times New Roman" pitchFamily="18" charset="0"/>
              </a:rPr>
              <a:t>BIRDS</a:t>
            </a:r>
            <a:r>
              <a:rPr lang="en-GB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endParaRPr lang="en-GB" sz="2800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3635896" y="3573016"/>
            <a:ext cx="1686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smtClean="0">
                <a:latin typeface="Times New Roman" pitchFamily="18" charset="0"/>
                <a:cs typeface="Times New Roman" pitchFamily="18" charset="0"/>
              </a:rPr>
              <a:t>eagle</a:t>
            </a:r>
            <a:endParaRPr lang="en-GB" sz="2800" b="1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4" name="Picture 44" descr="C:\Documents and Settings\MojePC\Local Settings\Temporary Internet Files\Content.IE5\KP6TT9KP\MC90032953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429000"/>
            <a:ext cx="1040028" cy="1030414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27" name="Picture 65" descr="C:\Documents and Settings\MojePC\Local Settings\Temporary Internet Files\Content.IE5\D3VOC8SX\MC900192297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4509120"/>
            <a:ext cx="1044560" cy="1068852"/>
          </a:xfrm>
          <a:prstGeom prst="rect">
            <a:avLst/>
          </a:prstGeom>
          <a:noFill/>
        </p:spPr>
      </p:pic>
      <p:pic>
        <p:nvPicPr>
          <p:cNvPr id="29" name="Picture 14" descr="C:\Documents and Settings\MojePC\Local Settings\Temporary Internet Files\Content.IE5\JQNV461D\MC90044140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004347">
            <a:off x="696975" y="1364293"/>
            <a:ext cx="1428750" cy="1803400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30" name="Picture 66" descr="C:\Documents and Settings\MojePC\Local Settings\Temporary Internet Files\Content.IE5\N4BSHZDR\MC900088460[2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84168" y="1484784"/>
            <a:ext cx="1773022" cy="1257300"/>
          </a:xfrm>
          <a:prstGeom prst="rect">
            <a:avLst/>
          </a:prstGeom>
          <a:noFill/>
        </p:spPr>
      </p:pic>
      <p:pic>
        <p:nvPicPr>
          <p:cNvPr id="31" name="Picture 67" descr="C:\Documents and Settings\MojePC\Local Settings\Temporary Internet Files\Content.IE5\JQNV461D\MC90005320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486835">
            <a:off x="5499372" y="3165361"/>
            <a:ext cx="1436837" cy="998529"/>
          </a:xfrm>
          <a:prstGeom prst="rect">
            <a:avLst/>
          </a:prstGeom>
          <a:noFill/>
        </p:spPr>
      </p:pic>
      <p:pic>
        <p:nvPicPr>
          <p:cNvPr id="32" name="Picture 41" descr="C:\Documents and Settings\MojePC\Local Settings\Temporary Internet Files\Content.IE5\D3VOC8SX\MC90033797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4653136"/>
            <a:ext cx="1830629" cy="981151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500"/>
                            </p:stCondLst>
                            <p:childTnLst>
                              <p:par>
                                <p:cTn id="38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000"/>
                            </p:stCondLst>
                            <p:childTnLst>
                              <p:par>
                                <p:cTn id="63" presetID="8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Rot by="21600000">
                                      <p:cBhvr>
                                        <p:cTn id="6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/>
      <p:bldP spid="16" grpId="0"/>
      <p:bldP spid="18" grpId="0"/>
      <p:bldP spid="19" grpId="0"/>
      <p:bldP spid="21" grpId="0"/>
      <p:bldP spid="28" grpId="0"/>
      <p:bldP spid="28" grpId="1"/>
      <p:bldP spid="4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971600" y="548680"/>
            <a:ext cx="6840760" cy="1143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en-GB" sz="3600" b="1" i="1" u="sng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Check your answers</a:t>
            </a:r>
            <a:r>
              <a:rPr kumimoji="0" lang="en-GB" sz="3600" b="1" i="1" u="sng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lumMod val="50000"/>
                  </a:scheme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.</a:t>
            </a:r>
            <a:endParaRPr kumimoji="0" lang="en-GB" sz="4000" b="1" i="1" u="sng" strike="noStrike" kern="1200" cap="none" spc="0" normalizeH="0" baseline="0" noProof="0" dirty="0">
              <a:ln>
                <a:noFill/>
              </a:ln>
              <a:solidFill>
                <a:schemeClr val="tx2">
                  <a:lumMod val="50000"/>
                </a:schemeClr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059832" y="2276872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sparrow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347864" y="4869160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blackbird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707904" y="2924944"/>
            <a:ext cx="1533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swallow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203848" y="1628800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duck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563888" y="4221088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pigeon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275856" y="5733256"/>
            <a:ext cx="3096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00FFFF"/>
                </a:solidFill>
                <a:latin typeface="Times New Roman" pitchFamily="18" charset="0"/>
                <a:cs typeface="Times New Roman" pitchFamily="18" charset="0"/>
              </a:rPr>
              <a:t>BIRDS</a:t>
            </a:r>
            <a:r>
              <a:rPr lang="en-GB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endParaRPr lang="en-GB" sz="2800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3635896" y="3573016"/>
            <a:ext cx="1686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eagle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4" name="Picture 44" descr="C:\Documents and Settings\MojePC\Local Settings\Temporary Internet Files\Content.IE5\KP6TT9KP\MC90032953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429000"/>
            <a:ext cx="1040028" cy="1030414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27" name="Picture 65" descr="C:\Documents and Settings\MojePC\Local Settings\Temporary Internet Files\Content.IE5\D3VOC8SX\MC900192297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4509120"/>
            <a:ext cx="1044560" cy="1068852"/>
          </a:xfrm>
          <a:prstGeom prst="rect">
            <a:avLst/>
          </a:prstGeom>
          <a:noFill/>
        </p:spPr>
      </p:pic>
      <p:pic>
        <p:nvPicPr>
          <p:cNvPr id="29" name="Picture 14" descr="C:\Documents and Settings\MojePC\Local Settings\Temporary Internet Files\Content.IE5\JQNV461D\MC90044140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004347">
            <a:off x="696975" y="1364293"/>
            <a:ext cx="1428750" cy="1803400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30" name="Picture 66" descr="C:\Documents and Settings\MojePC\Local Settings\Temporary Internet Files\Content.IE5\N4BSHZDR\MC900088460[2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84168" y="1484784"/>
            <a:ext cx="1773022" cy="1257300"/>
          </a:xfrm>
          <a:prstGeom prst="rect">
            <a:avLst/>
          </a:prstGeom>
          <a:noFill/>
        </p:spPr>
      </p:pic>
      <p:pic>
        <p:nvPicPr>
          <p:cNvPr id="31" name="Picture 67" descr="C:\Documents and Settings\MojePC\Local Settings\Temporary Internet Files\Content.IE5\JQNV461D\MC90005320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486835">
            <a:off x="5499372" y="3165361"/>
            <a:ext cx="1436837" cy="998529"/>
          </a:xfrm>
          <a:prstGeom prst="rect">
            <a:avLst/>
          </a:prstGeom>
          <a:noFill/>
        </p:spPr>
      </p:pic>
      <p:pic>
        <p:nvPicPr>
          <p:cNvPr id="32" name="Picture 41" descr="C:\Documents and Settings\MojePC\Local Settings\Temporary Internet Files\Content.IE5\D3VOC8SX\MC90033797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4653136"/>
            <a:ext cx="1830629" cy="981151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2.77521E-7 L -0.22049 -0.25162 " pathEditMode="relative" ptsTypes="AA">
                                      <p:cBhvr>
                                        <p:cTn id="1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8.45513E-6 L -0.36215 0.105 " pathEditMode="relative" ptsTypes="AA">
                                      <p:cBhvr>
                                        <p:cTn id="1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50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2.77521E-7 L -0.20469 0.5037 " pathEditMode="relative" ptsTypes="AA">
                                      <p:cBhvr>
                                        <p:cTn id="1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500"/>
                            </p:stCondLst>
                            <p:childTnLst>
                              <p:par>
                                <p:cTn id="18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54487E-6 L 0.2757 0.47201 " pathEditMode="relative" ptsTypes="AA">
                                      <p:cBhvr>
                                        <p:cTn id="1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50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1.54487E-6 L 0.25208 -0.1679 " pathEditMode="relative" ptsTypes="AA">
                                      <p:cBhvr>
                                        <p:cTn id="2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500"/>
                            </p:stCondLst>
                            <p:childTnLst>
                              <p:par>
                                <p:cTn id="2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1.57262E-7 L 0.12587 -0.2308 " pathEditMode="relative" ptsTypes="AA">
                                      <p:cBhvr>
                                        <p:cTn id="25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/>
      <p:bldP spid="16" grpId="0"/>
      <p:bldP spid="18" grpId="0"/>
      <p:bldP spid="19" grpId="0"/>
      <p:bldP spid="21" grpId="0"/>
      <p:bldP spid="4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971600" y="548680"/>
            <a:ext cx="6840760" cy="11430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1" u="sng" strike="noStrike" kern="1200" cap="none" spc="0" normalizeH="0" baseline="0" dirty="0" smtClean="0">
                <a:ln>
                  <a:noFill/>
                </a:ln>
                <a:solidFill>
                  <a:schemeClr val="tx2">
                    <a:lumMod val="50000"/>
                  </a:scheme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Match the words to the pictures</a:t>
            </a:r>
            <a:r>
              <a:rPr kumimoji="0" lang="en-GB" sz="3600" b="1" i="1" u="sng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lumMod val="50000"/>
                  </a:scheme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.</a:t>
            </a:r>
            <a:endParaRPr kumimoji="0" lang="en-GB" sz="4000" b="1" i="1" u="sng" strike="noStrike" kern="1200" cap="none" spc="0" normalizeH="0" baseline="0" noProof="0" dirty="0">
              <a:ln>
                <a:noFill/>
              </a:ln>
              <a:solidFill>
                <a:schemeClr val="tx2">
                  <a:lumMod val="50000"/>
                </a:schemeClr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23928" y="1844824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smtClean="0">
                <a:latin typeface="Times New Roman" pitchFamily="18" charset="0"/>
                <a:cs typeface="Times New Roman" pitchFamily="18" charset="0"/>
              </a:rPr>
              <a:t>pig</a:t>
            </a:r>
            <a:endParaRPr lang="en-GB" sz="2800" b="1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555776" y="3068960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smtClean="0">
                <a:latin typeface="Times New Roman" pitchFamily="18" charset="0"/>
                <a:cs typeface="Times New Roman" pitchFamily="18" charset="0"/>
              </a:rPr>
              <a:t>rabbit</a:t>
            </a:r>
            <a:endParaRPr lang="en-GB" sz="2800" b="1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987824" y="2204864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smtClean="0">
                <a:latin typeface="Times New Roman" pitchFamily="18" charset="0"/>
                <a:cs typeface="Times New Roman" pitchFamily="18" charset="0"/>
              </a:rPr>
              <a:t>duck</a:t>
            </a:r>
            <a:endParaRPr lang="en-GB" sz="2800" b="1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283968" y="4437112"/>
            <a:ext cx="1686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smtClean="0">
                <a:latin typeface="Times New Roman" pitchFamily="18" charset="0"/>
                <a:cs typeface="Times New Roman" pitchFamily="18" charset="0"/>
              </a:rPr>
              <a:t>goat</a:t>
            </a:r>
            <a:endParaRPr lang="en-GB" sz="2800" b="1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283968" y="3573016"/>
            <a:ext cx="1533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smtClean="0">
                <a:latin typeface="Times New Roman" pitchFamily="18" charset="0"/>
                <a:cs typeface="Times New Roman" pitchFamily="18" charset="0"/>
              </a:rPr>
              <a:t>horse</a:t>
            </a:r>
            <a:endParaRPr lang="en-GB" sz="2800" b="1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915816" y="1340768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smtClean="0">
                <a:latin typeface="Times New Roman" pitchFamily="18" charset="0"/>
                <a:cs typeface="Times New Roman" pitchFamily="18" charset="0"/>
              </a:rPr>
              <a:t>cow</a:t>
            </a:r>
            <a:endParaRPr lang="en-GB" sz="2800" b="1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139952" y="2564904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smtClean="0">
                <a:latin typeface="Times New Roman" pitchFamily="18" charset="0"/>
                <a:cs typeface="Times New Roman" pitchFamily="18" charset="0"/>
              </a:rPr>
              <a:t>goose</a:t>
            </a:r>
            <a:endParaRPr lang="en-GB" sz="2800" b="1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131840" y="4941168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smtClean="0">
                <a:latin typeface="Times New Roman" pitchFamily="18" charset="0"/>
                <a:cs typeface="Times New Roman" pitchFamily="18" charset="0"/>
              </a:rPr>
              <a:t>sheep</a:t>
            </a:r>
            <a:endParaRPr lang="en-GB" sz="2800" b="1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131840" y="5949280"/>
            <a:ext cx="30963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66FF"/>
                </a:solidFill>
                <a:latin typeface="Times New Roman" pitchFamily="18" charset="0"/>
                <a:cs typeface="Times New Roman" pitchFamily="18" charset="0"/>
              </a:rPr>
              <a:t>FARM  ANIMALS</a:t>
            </a:r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endParaRPr lang="en-GB" sz="2800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3203848" y="4005064"/>
            <a:ext cx="1686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smtClean="0">
                <a:latin typeface="Times New Roman" pitchFamily="18" charset="0"/>
                <a:cs typeface="Times New Roman" pitchFamily="18" charset="0"/>
              </a:rPr>
              <a:t>chick</a:t>
            </a:r>
            <a:endParaRPr lang="en-GB" sz="2800" b="1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067944" y="5445224"/>
            <a:ext cx="1686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smtClean="0">
                <a:latin typeface="Times New Roman" pitchFamily="18" charset="0"/>
                <a:cs typeface="Times New Roman" pitchFamily="18" charset="0"/>
              </a:rPr>
              <a:t>hen</a:t>
            </a:r>
            <a:endParaRPr lang="en-GB" sz="2800" b="1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3" name="Picture 58" descr="C:\Documents and Settings\MojePC\Local Settings\Temporary Internet Files\Content.IE5\D3VOC8SX\MC90032646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484784"/>
            <a:ext cx="1475656" cy="1276882"/>
          </a:xfrm>
          <a:prstGeom prst="rect">
            <a:avLst/>
          </a:prstGeom>
          <a:noFill/>
        </p:spPr>
      </p:pic>
      <p:pic>
        <p:nvPicPr>
          <p:cNvPr id="24" name="Picture 53" descr="C:\Documents and Settings\MojePC\Local Settings\Temporary Internet Files\Content.IE5\D3VOC8SX\MC90042414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1412776"/>
            <a:ext cx="1080120" cy="1033882"/>
          </a:xfrm>
          <a:prstGeom prst="rect">
            <a:avLst/>
          </a:prstGeom>
          <a:noFill/>
        </p:spPr>
      </p:pic>
      <p:pic>
        <p:nvPicPr>
          <p:cNvPr id="25" name="Picture 54" descr="C:\Documents and Settings\MojePC\Local Settings\Temporary Internet Files\Content.IE5\KP6TT9KP\MC90032647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92280" y="4653136"/>
            <a:ext cx="1296144" cy="948335"/>
          </a:xfrm>
          <a:prstGeom prst="rect">
            <a:avLst/>
          </a:prstGeom>
          <a:noFill/>
        </p:spPr>
      </p:pic>
      <p:pic>
        <p:nvPicPr>
          <p:cNvPr id="26" name="Picture 52" descr="C:\Documents and Settings\MojePC\Local Settings\Temporary Internet Files\Content.IE5\N4BSHZDR\MC90032445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7504" y="2708920"/>
            <a:ext cx="1012329" cy="1021170"/>
          </a:xfrm>
          <a:prstGeom prst="rect">
            <a:avLst/>
          </a:prstGeom>
          <a:noFill/>
        </p:spPr>
      </p:pic>
      <p:pic>
        <p:nvPicPr>
          <p:cNvPr id="27" name="Picture 56" descr="C:\Documents and Settings\MojePC\Local Settings\Temporary Internet Files\Content.IE5\N4BSHZDR\MC90003409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92280" y="2420888"/>
            <a:ext cx="1440160" cy="1233579"/>
          </a:xfrm>
          <a:prstGeom prst="rect">
            <a:avLst/>
          </a:prstGeom>
          <a:noFill/>
        </p:spPr>
      </p:pic>
      <p:pic>
        <p:nvPicPr>
          <p:cNvPr id="29" name="Picture 50" descr="C:\Documents and Settings\MojePC\Local Settings\Temporary Internet Files\Content.IE5\D3VOC8SX\MC90040461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444208" y="5589240"/>
            <a:ext cx="1152128" cy="1009335"/>
          </a:xfrm>
          <a:prstGeom prst="rect">
            <a:avLst/>
          </a:prstGeom>
          <a:noFill/>
        </p:spPr>
      </p:pic>
      <p:pic>
        <p:nvPicPr>
          <p:cNvPr id="30" name="Picture 51" descr="C:\Documents and Settings\MojePC\Local Settings\Temporary Internet Files\Content.IE5\N4BSHZDR\MC900441395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259632" y="5805264"/>
            <a:ext cx="1007908" cy="747974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31" name="Picture 40" descr="C:\Documents and Settings\MojePC\Local Settings\Temporary Internet Files\Content.IE5\N4BSHZDR\MC900027941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827584" y="4797152"/>
            <a:ext cx="761166" cy="1043483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32" name="Picture 10" descr="C:\Documents and Settings\MojePC\Local Settings\Temporary Internet Files\Content.IE5\D3VOC8SX\MC900030482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9512" y="3645024"/>
            <a:ext cx="1056504" cy="1340768"/>
          </a:xfrm>
          <a:prstGeom prst="rect">
            <a:avLst/>
          </a:prstGeom>
          <a:noFill/>
        </p:spPr>
      </p:pic>
      <p:pic>
        <p:nvPicPr>
          <p:cNvPr id="2050" name="Picture 2" descr="C:\Program Files\Microsoft Office\MEDIA\CAGCAT10\j0304933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660232" y="3501008"/>
            <a:ext cx="1080120" cy="990020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000"/>
                            </p:stCondLst>
                            <p:childTnLst>
                              <p:par>
                                <p:cTn id="53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1500"/>
                            </p:stCondLst>
                            <p:childTnLst>
                              <p:par>
                                <p:cTn id="94" presetID="8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Rot by="21600000">
                                      <p:cBhvr>
                                        <p:cTn id="9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  <p:bldP spid="28" grpId="0"/>
      <p:bldP spid="28" grpId="1"/>
      <p:bldP spid="40" grpId="0"/>
      <p:bldP spid="4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971600" y="548680"/>
            <a:ext cx="6840760" cy="1143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en-GB" sz="3600" b="1" i="1" u="sng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Check your answers</a:t>
            </a:r>
            <a:r>
              <a:rPr kumimoji="0" lang="en-GB" sz="3600" b="1" i="1" u="sng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lumMod val="50000"/>
                  </a:scheme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.</a:t>
            </a:r>
            <a:endParaRPr kumimoji="0" lang="en-GB" sz="4000" b="1" i="1" u="sng" strike="noStrike" kern="1200" cap="none" spc="0" normalizeH="0" baseline="0" noProof="0" dirty="0">
              <a:ln>
                <a:noFill/>
              </a:ln>
              <a:solidFill>
                <a:schemeClr val="tx2">
                  <a:lumMod val="50000"/>
                </a:schemeClr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23928" y="1844824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pig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555776" y="3068960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rabbit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987824" y="2204864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duck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283968" y="4437112"/>
            <a:ext cx="1686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goat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283968" y="3573016"/>
            <a:ext cx="1533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horse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915816" y="1340768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cow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139952" y="2564904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goose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131840" y="4941168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sheep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131840" y="5949280"/>
            <a:ext cx="30963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66FF"/>
                </a:solidFill>
                <a:latin typeface="Times New Roman" pitchFamily="18" charset="0"/>
                <a:cs typeface="Times New Roman" pitchFamily="18" charset="0"/>
              </a:rPr>
              <a:t>FARM  ANIMALS</a:t>
            </a:r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endParaRPr lang="en-GB" sz="2800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3203848" y="4005064"/>
            <a:ext cx="1686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chick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067944" y="5445224"/>
            <a:ext cx="1686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hen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3" name="Picture 58" descr="C:\Documents and Settings\MojePC\Local Settings\Temporary Internet Files\Content.IE5\D3VOC8SX\MC90032646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484784"/>
            <a:ext cx="1475656" cy="1276882"/>
          </a:xfrm>
          <a:prstGeom prst="rect">
            <a:avLst/>
          </a:prstGeom>
          <a:noFill/>
        </p:spPr>
      </p:pic>
      <p:pic>
        <p:nvPicPr>
          <p:cNvPr id="24" name="Picture 53" descr="C:\Documents and Settings\MojePC\Local Settings\Temporary Internet Files\Content.IE5\D3VOC8SX\MC90042414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1412776"/>
            <a:ext cx="1080120" cy="1033882"/>
          </a:xfrm>
          <a:prstGeom prst="rect">
            <a:avLst/>
          </a:prstGeom>
          <a:noFill/>
        </p:spPr>
      </p:pic>
      <p:pic>
        <p:nvPicPr>
          <p:cNvPr id="25" name="Picture 54" descr="C:\Documents and Settings\MojePC\Local Settings\Temporary Internet Files\Content.IE5\KP6TT9KP\MC90032647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92280" y="4653136"/>
            <a:ext cx="1296144" cy="948335"/>
          </a:xfrm>
          <a:prstGeom prst="rect">
            <a:avLst/>
          </a:prstGeom>
          <a:noFill/>
        </p:spPr>
      </p:pic>
      <p:pic>
        <p:nvPicPr>
          <p:cNvPr id="26" name="Picture 52" descr="C:\Documents and Settings\MojePC\Local Settings\Temporary Internet Files\Content.IE5\N4BSHZDR\MC90032445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7504" y="2708920"/>
            <a:ext cx="1012329" cy="1021170"/>
          </a:xfrm>
          <a:prstGeom prst="rect">
            <a:avLst/>
          </a:prstGeom>
          <a:noFill/>
        </p:spPr>
      </p:pic>
      <p:pic>
        <p:nvPicPr>
          <p:cNvPr id="27" name="Picture 56" descr="C:\Documents and Settings\MojePC\Local Settings\Temporary Internet Files\Content.IE5\N4BSHZDR\MC90003409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92280" y="2420888"/>
            <a:ext cx="1440160" cy="1233579"/>
          </a:xfrm>
          <a:prstGeom prst="rect">
            <a:avLst/>
          </a:prstGeom>
          <a:noFill/>
        </p:spPr>
      </p:pic>
      <p:pic>
        <p:nvPicPr>
          <p:cNvPr id="29" name="Picture 50" descr="C:\Documents and Settings\MojePC\Local Settings\Temporary Internet Files\Content.IE5\D3VOC8SX\MC90040461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444208" y="5589240"/>
            <a:ext cx="1152128" cy="1009335"/>
          </a:xfrm>
          <a:prstGeom prst="rect">
            <a:avLst/>
          </a:prstGeom>
          <a:noFill/>
        </p:spPr>
      </p:pic>
      <p:pic>
        <p:nvPicPr>
          <p:cNvPr id="30" name="Picture 51" descr="C:\Documents and Settings\MojePC\Local Settings\Temporary Internet Files\Content.IE5\N4BSHZDR\MC900441395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259632" y="5805264"/>
            <a:ext cx="1007908" cy="747974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31" name="Picture 40" descr="C:\Documents and Settings\MojePC\Local Settings\Temporary Internet Files\Content.IE5\N4BSHZDR\MC900027941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827584" y="4797152"/>
            <a:ext cx="761166" cy="1043483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32" name="Picture 10" descr="C:\Documents and Settings\MojePC\Local Settings\Temporary Internet Files\Content.IE5\D3VOC8SX\MC900030482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9512" y="3645024"/>
            <a:ext cx="1056504" cy="1340768"/>
          </a:xfrm>
          <a:prstGeom prst="rect">
            <a:avLst/>
          </a:prstGeom>
          <a:noFill/>
        </p:spPr>
      </p:pic>
      <p:pic>
        <p:nvPicPr>
          <p:cNvPr id="2050" name="Picture 2" descr="C:\Program Files\Microsoft Office\MEDIA\CAGCAT10\j0304933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660232" y="3501008"/>
            <a:ext cx="1080120" cy="990020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1.54487E-6 L -0.32292 -0.22016 " pathEditMode="relative" ptsTypes="AA">
                                      <p:cBhvr>
                                        <p:cTn id="1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2.77521E-7 L -0.41736 -0.20976 " pathEditMode="relative" ptsTypes="AA">
                                      <p:cBhvr>
                                        <p:cTn id="1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500"/>
                            </p:stCondLst>
                            <p:childTnLst>
                              <p:par>
                                <p:cTn id="1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1.54487E-6 L -0.38594 0.19935 " pathEditMode="relative" ptsTypes="AA">
                                      <p:cBhvr>
                                        <p:cTn id="1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6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1.54487E-6 L -0.20469 0.3883 " pathEditMode="relative" ptsTypes="AA">
                                      <p:cBhvr>
                                        <p:cTn id="1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500"/>
                            </p:stCondLst>
                            <p:childTnLst>
                              <p:par>
                                <p:cTn id="19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54487E-6 L -0.25208 0.05226 " pathEditMode="relative" ptsTypes="AA">
                                      <p:cBhvr>
                                        <p:cTn id="20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1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1.54487E-6 L 0.23629 0.20999 " pathEditMode="relative" ptsTypes="AA">
                                      <p:cBhvr>
                                        <p:cTn id="22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6500"/>
                            </p:stCondLst>
                            <p:childTnLst>
                              <p:par>
                                <p:cTn id="2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1.54487E-6 L 0.18108 0.44057 " pathEditMode="relative" ptsTypes="AA">
                                      <p:cBhvr>
                                        <p:cTn id="2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6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1.54487E-6 L 0.25208 0.10476 " pathEditMode="relative" ptsTypes="AA">
                                      <p:cBhvr>
                                        <p:cTn id="2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50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4444E-6 -1.54487E-6 L 0.29133 0.2204 " pathEditMode="relative" ptsTypes="AA">
                                      <p:cBhvr>
                                        <p:cTn id="3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1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1.54487E-6 L 0.19688 -0.48265 " pathEditMode="relative" ptsTypes="AA">
                                      <p:cBhvr>
                                        <p:cTn id="3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  <p:bldP spid="40" grpId="0"/>
      <p:bldP spid="4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971600" y="548680"/>
            <a:ext cx="6840760" cy="11430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1" u="sng" strike="noStrike" kern="1200" cap="none" spc="0" normalizeH="0" baseline="0" dirty="0" smtClean="0">
                <a:ln>
                  <a:noFill/>
                </a:ln>
                <a:solidFill>
                  <a:schemeClr val="tx2">
                    <a:lumMod val="50000"/>
                  </a:scheme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Match the words to the pictures</a:t>
            </a:r>
            <a:r>
              <a:rPr kumimoji="0" lang="en-GB" sz="3600" b="1" i="1" u="sng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lumMod val="50000"/>
                  </a:scheme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.</a:t>
            </a:r>
            <a:endParaRPr kumimoji="0" lang="en-GB" sz="4000" b="1" i="1" u="sng" strike="noStrike" kern="1200" cap="none" spc="0" normalizeH="0" baseline="0" noProof="0" dirty="0">
              <a:ln>
                <a:noFill/>
              </a:ln>
              <a:solidFill>
                <a:schemeClr val="tx2">
                  <a:lumMod val="50000"/>
                </a:schemeClr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563888" y="1988840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smtClean="0">
                <a:latin typeface="Times New Roman" pitchFamily="18" charset="0"/>
                <a:cs typeface="Times New Roman" pitchFamily="18" charset="0"/>
              </a:rPr>
              <a:t>adder</a:t>
            </a:r>
            <a:endParaRPr lang="en-GB" sz="2800" b="1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131840" y="3789040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smtClean="0">
                <a:latin typeface="Times New Roman" pitchFamily="18" charset="0"/>
                <a:cs typeface="Times New Roman" pitchFamily="18" charset="0"/>
              </a:rPr>
              <a:t>crocodile</a:t>
            </a:r>
            <a:endParaRPr lang="en-GB" sz="2800" b="1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563888" y="2636912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smtClean="0">
                <a:latin typeface="Times New Roman" pitchFamily="18" charset="0"/>
                <a:cs typeface="Times New Roman" pitchFamily="18" charset="0"/>
              </a:rPr>
              <a:t>lizard</a:t>
            </a:r>
            <a:endParaRPr lang="en-GB" sz="2800" b="1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851920" y="4437112"/>
            <a:ext cx="1533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smtClean="0">
                <a:latin typeface="Times New Roman" pitchFamily="18" charset="0"/>
                <a:cs typeface="Times New Roman" pitchFamily="18" charset="0"/>
              </a:rPr>
              <a:t>cobra</a:t>
            </a:r>
            <a:endParaRPr lang="en-GB" sz="2800" b="1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275856" y="1340768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frog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563888" y="3140968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smtClean="0">
                <a:latin typeface="Times New Roman" pitchFamily="18" charset="0"/>
                <a:cs typeface="Times New Roman" pitchFamily="18" charset="0"/>
              </a:rPr>
              <a:t>salamander</a:t>
            </a:r>
            <a:endParaRPr lang="en-GB" sz="2800" b="1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195736" y="6021288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996633"/>
                </a:solidFill>
                <a:latin typeface="Times New Roman" pitchFamily="18" charset="0"/>
                <a:cs typeface="Times New Roman" pitchFamily="18" charset="0"/>
              </a:rPr>
              <a:t>REPTILES	</a:t>
            </a:r>
            <a:endParaRPr lang="en-GB" sz="2800" b="1" dirty="0">
              <a:solidFill>
                <a:srgbClr val="996633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4" name="Picture 45" descr="C:\Documents and Settings\MojePC\Local Settings\Temporary Internet Files\Content.IE5\JQNV461D\MC90005733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5013176"/>
            <a:ext cx="1440160" cy="1064274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35" name="Picture 46" descr="C:\Documents and Settings\MojePC\Local Settings\Temporary Internet Files\Content.IE5\N4BSHZDR\MC90015033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3429000"/>
            <a:ext cx="2280157" cy="1152128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36" name="Picture 47" descr="C:\Documents and Settings\MojePC\Local Settings\Temporary Internet Files\Content.IE5\D3VOC8SX\MC90008406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942676">
            <a:off x="834177" y="2320357"/>
            <a:ext cx="1615714" cy="1300504"/>
          </a:xfrm>
          <a:prstGeom prst="rect">
            <a:avLst/>
          </a:prstGeom>
          <a:noFill/>
        </p:spPr>
      </p:pic>
      <p:pic>
        <p:nvPicPr>
          <p:cNvPr id="37" name="Picture 48" descr="C:\Documents and Settings\MojePC\Local Settings\Temporary Internet Files\Content.IE5\N4BSHZDR\MC90032968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1484784"/>
            <a:ext cx="1268405" cy="997658"/>
          </a:xfrm>
          <a:prstGeom prst="rect">
            <a:avLst/>
          </a:prstGeom>
          <a:noFill/>
        </p:spPr>
      </p:pic>
      <p:pic>
        <p:nvPicPr>
          <p:cNvPr id="38" name="Picture 61" descr="C:\Documents and Settings\MojePC\Local Settings\Temporary Internet Files\Content.IE5\D3VOC8SX\MC90035616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00192" y="2276872"/>
            <a:ext cx="1820570" cy="1107338"/>
          </a:xfrm>
          <a:prstGeom prst="rect">
            <a:avLst/>
          </a:prstGeom>
          <a:noFill/>
        </p:spPr>
      </p:pic>
      <p:pic>
        <p:nvPicPr>
          <p:cNvPr id="42" name="Picture 64" descr="C:\Documents and Settings\MojePC\Local Settings\Temporary Internet Files\Content.IE5\N4BSHZDR\MC90008402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84168" y="3573016"/>
            <a:ext cx="2592288" cy="1390759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sp>
        <p:nvSpPr>
          <p:cNvPr id="44" name="TextovéPole 43"/>
          <p:cNvSpPr txBox="1"/>
          <p:nvPr/>
        </p:nvSpPr>
        <p:spPr>
          <a:xfrm>
            <a:off x="5796136" y="5445224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AMPHIBIANS</a:t>
            </a:r>
            <a:endParaRPr lang="en-GB" sz="2800" b="1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500"/>
                            </p:stCondLst>
                            <p:childTnLst>
                              <p:par>
                                <p:cTn id="4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3000"/>
                            </p:stCondLst>
                            <p:childTnLst>
                              <p:par>
                                <p:cTn id="69" presetID="8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Rot by="21600000">
                                      <p:cBhvr>
                                        <p:cTn id="7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1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Rot by="21600000">
                                      <p:cBhvr>
                                        <p:cTn id="72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/>
      <p:bldP spid="14" grpId="0"/>
      <p:bldP spid="15" grpId="0"/>
      <p:bldP spid="18" grpId="0"/>
      <p:bldP spid="19" grpId="0"/>
      <p:bldP spid="20" grpId="0"/>
      <p:bldP spid="28" grpId="0"/>
      <p:bldP spid="28" grpId="1"/>
      <p:bldP spid="44" grpId="0"/>
      <p:bldP spid="44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971600" y="548680"/>
            <a:ext cx="6840760" cy="1143000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ctr">
              <a:spcBef>
                <a:spcPct val="0"/>
              </a:spcBef>
              <a:defRPr/>
            </a:pPr>
            <a:r>
              <a:rPr lang="en-GB" sz="3600" b="1" i="1" u="sng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Check your answers.</a:t>
            </a:r>
            <a:endParaRPr lang="en-GB" sz="4000" b="1" i="1" u="sng" dirty="0" smtClean="0">
              <a:solidFill>
                <a:schemeClr val="tx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4000" b="1" i="1" u="sng" strike="noStrike" kern="1200" cap="none" spc="0" normalizeH="0" baseline="0" noProof="0" dirty="0">
              <a:ln>
                <a:noFill/>
              </a:ln>
              <a:solidFill>
                <a:schemeClr val="tx2">
                  <a:lumMod val="50000"/>
                </a:schemeClr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563888" y="1988840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adder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131840" y="3789040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crocodile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563888" y="2636912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lizard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851920" y="4437112"/>
            <a:ext cx="1533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cobra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275856" y="1340768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frog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563888" y="3140968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salamander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195736" y="6021288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996633"/>
                </a:solidFill>
                <a:latin typeface="Times New Roman" pitchFamily="18" charset="0"/>
                <a:cs typeface="Times New Roman" pitchFamily="18" charset="0"/>
              </a:rPr>
              <a:t>REPTILES	</a:t>
            </a:r>
            <a:endParaRPr lang="en-GB" sz="2800" b="1" dirty="0">
              <a:solidFill>
                <a:srgbClr val="996633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4" name="Picture 45" descr="C:\Documents and Settings\MojePC\Local Settings\Temporary Internet Files\Content.IE5\JQNV461D\MC90005733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5013176"/>
            <a:ext cx="1440160" cy="1064274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35" name="Picture 46" descr="C:\Documents and Settings\MojePC\Local Settings\Temporary Internet Files\Content.IE5\N4BSHZDR\MC90015033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3429000"/>
            <a:ext cx="2280157" cy="1152128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36" name="Picture 47" descr="C:\Documents and Settings\MojePC\Local Settings\Temporary Internet Files\Content.IE5\D3VOC8SX\MC90008406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942676">
            <a:off x="834177" y="2320357"/>
            <a:ext cx="1615714" cy="1300504"/>
          </a:xfrm>
          <a:prstGeom prst="rect">
            <a:avLst/>
          </a:prstGeom>
          <a:noFill/>
        </p:spPr>
      </p:pic>
      <p:pic>
        <p:nvPicPr>
          <p:cNvPr id="37" name="Picture 48" descr="C:\Documents and Settings\MojePC\Local Settings\Temporary Internet Files\Content.IE5\N4BSHZDR\MC90032968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1484784"/>
            <a:ext cx="1268405" cy="997658"/>
          </a:xfrm>
          <a:prstGeom prst="rect">
            <a:avLst/>
          </a:prstGeom>
          <a:noFill/>
        </p:spPr>
      </p:pic>
      <p:pic>
        <p:nvPicPr>
          <p:cNvPr id="38" name="Picture 61" descr="C:\Documents and Settings\MojePC\Local Settings\Temporary Internet Files\Content.IE5\D3VOC8SX\MC90035616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00192" y="2276872"/>
            <a:ext cx="1820570" cy="1107338"/>
          </a:xfrm>
          <a:prstGeom prst="rect">
            <a:avLst/>
          </a:prstGeom>
          <a:noFill/>
        </p:spPr>
      </p:pic>
      <p:pic>
        <p:nvPicPr>
          <p:cNvPr id="42" name="Picture 64" descr="C:\Documents and Settings\MojePC\Local Settings\Temporary Internet Files\Content.IE5\N4BSHZDR\MC90008402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84168" y="3573016"/>
            <a:ext cx="2592288" cy="1390759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sp>
        <p:nvSpPr>
          <p:cNvPr id="44" name="TextovéPole 43"/>
          <p:cNvSpPr txBox="1"/>
          <p:nvPr/>
        </p:nvSpPr>
        <p:spPr>
          <a:xfrm>
            <a:off x="5796136" y="5445224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AMPHIBIANS</a:t>
            </a:r>
            <a:endParaRPr lang="en-GB" sz="2800" b="1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4444E-6 -1.54487E-6 L 0.31494 0.08395 " pathEditMode="relative" ptsTypes="AA">
                                      <p:cBhvr>
                                        <p:cTn id="1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1.54487E-6 L -0.20469 0.07355 " pathEditMode="relative" ptsTypes="AA">
                                      <p:cBhvr>
                                        <p:cTn id="1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2.77521E-7 L -0.2441 0.36726 " pathEditMode="relative" ptsTypes="AA">
                                      <p:cBhvr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2.77521E-7 L -0.33073 -0.37743 " pathEditMode="relative" ptsTypes="AA">
                                      <p:cBhvr>
                                        <p:cTn id="1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4.51434E-6 L -0.22049 0.14686 " pathEditMode="relative" ptsTypes="AA">
                                      <p:cBhvr>
                                        <p:cTn id="2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54487E-6 L 0.2125 0.08395 " pathEditMode="relative" ptsTypes="AA">
                                      <p:cBhvr>
                                        <p:cTn id="2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/>
      <p:bldP spid="14" grpId="0"/>
      <p:bldP spid="15" grpId="0"/>
      <p:bldP spid="18" grpId="0"/>
      <p:bldP spid="19" grpId="0"/>
      <p:bldP spid="2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908720"/>
            <a:ext cx="32576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Zdroj obrázků: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Galerie programu PowerPoint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2564904"/>
            <a:ext cx="7200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Vytvořeno jako DUM do předmětu Rozšířený cizí jazyk - anglický pro šestý ročník  na Základní škole a Mateřské škole Mladá Boleslav, 17.listopadu 1325, příspěvkové organizaci.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4221088"/>
            <a:ext cx="691276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slouží k procvičení slovní zásoby z oblasti zvířat.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doporučuji prezentovat na interaktivní tabuli.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byl vytvořen a pilotován ve druhém pololetí školního roku 2012/2013.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1656</TotalTime>
  <Words>244</Words>
  <Application>Microsoft Office PowerPoint</Application>
  <PresentationFormat>Předvádění na obrazovce (4:3)</PresentationFormat>
  <Paragraphs>121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Medián</vt:lpstr>
      <vt:lpstr>     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Moje</dc:creator>
  <cp:lastModifiedBy>Moje</cp:lastModifiedBy>
  <cp:revision>131</cp:revision>
  <dcterms:created xsi:type="dcterms:W3CDTF">2011-11-10T21:40:07Z</dcterms:created>
  <dcterms:modified xsi:type="dcterms:W3CDTF">2013-02-25T23:18:29Z</dcterms:modified>
</cp:coreProperties>
</file>