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7" r:id="rId2"/>
    <p:sldId id="272" r:id="rId3"/>
    <p:sldId id="278" r:id="rId4"/>
    <p:sldId id="279" r:id="rId5"/>
    <p:sldId id="296" r:id="rId6"/>
    <p:sldId id="271" r:id="rId7"/>
    <p:sldId id="293" r:id="rId8"/>
    <p:sldId id="294" r:id="rId9"/>
    <p:sldId id="295" r:id="rId10"/>
    <p:sldId id="297" r:id="rId11"/>
    <p:sldId id="262" r:id="rId12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F0066"/>
    <a:srgbClr val="009900"/>
    <a:srgbClr val="FF00FF"/>
    <a:srgbClr val="0033CC"/>
    <a:srgbClr val="993300"/>
    <a:srgbClr val="800000"/>
    <a:srgbClr val="990000"/>
    <a:srgbClr val="663300"/>
    <a:srgbClr val="0033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B1A352-5C68-4D4E-9E7E-3120368B91D6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202"/>
            <a:ext cx="5486400" cy="44755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C7B173-E9DF-4248-921B-72088D96D37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7B173-E9DF-4248-921B-72088D96D37F}" type="slidenum">
              <a:rPr lang="cs-CZ" smtClean="0"/>
              <a:pPr/>
              <a:t>3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7B173-E9DF-4248-921B-72088D96D37F}" type="slidenum">
              <a:rPr lang="cs-CZ" smtClean="0"/>
              <a:pPr/>
              <a:t>5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7B173-E9DF-4248-921B-72088D96D37F}" type="slidenum">
              <a:rPr lang="cs-CZ" smtClean="0"/>
              <a:pPr/>
              <a:t>8</a:t>
            </a:fld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7B173-E9DF-4248-921B-72088D96D37F}" type="slidenum">
              <a:rPr lang="cs-CZ" smtClean="0"/>
              <a:pPr/>
              <a:t>10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2FC396-AABC-410A-902B-120773719644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Anglický jazyk – slovní zásoba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mtClean="0"/>
              <a:t>VY_32_INOVACE_20_Zvířata </a:t>
            </a:r>
            <a:r>
              <a:rPr lang="cs-CZ" smtClean="0"/>
              <a:t>– rébus 2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3312368" cy="1143000"/>
          </a:xfrm>
        </p:spPr>
        <p:txBody>
          <a:bodyPr>
            <a:normAutofit/>
          </a:bodyPr>
          <a:lstStyle/>
          <a:p>
            <a:r>
              <a:rPr lang="en-GB" sz="3600" b="1" i="1" u="sng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Write the words.</a:t>
            </a:r>
            <a:r>
              <a:rPr lang="en-GB" sz="4000" b="1" i="1" u="sng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en-GB" sz="4000" b="1" i="1" u="sng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 flipH="1">
            <a:off x="6444208" y="566124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 flipH="1">
            <a:off x="6012160" y="2564904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79512" y="1844824"/>
            <a:ext cx="46805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a very large strong bird with a beak like a hook that eats small animals and birds</a:t>
            </a:r>
            <a:endParaRPr lang="en-GB" sz="2800" b="1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203848" y="3573016"/>
            <a:ext cx="54726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smtClean="0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a large wild animal that has </a:t>
            </a:r>
            <a:br>
              <a:rPr lang="en-GB" sz="2800" b="1" smtClean="0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2800" b="1" smtClean="0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yellow and black lines on its body and is a member of the cat family</a:t>
            </a:r>
            <a:endParaRPr lang="en-GB" sz="2800" b="1">
              <a:solidFill>
                <a:schemeClr val="accent2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635896" y="476672"/>
            <a:ext cx="507605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1" u="sng" strike="noStrike" kern="1200" cap="none" spc="0" normalizeH="0" baseline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Circle the underlined letters.</a:t>
            </a:r>
            <a:endParaRPr kumimoji="0" lang="en-GB" sz="3200" b="1" i="1" u="sng" strike="noStrike" kern="1200" cap="none" spc="0" normalizeH="0" baseline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5508104" y="2276872"/>
          <a:ext cx="2376265" cy="5868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5253"/>
                <a:gridCol w="475253"/>
                <a:gridCol w="475253"/>
                <a:gridCol w="475253"/>
                <a:gridCol w="475253"/>
              </a:tblGrid>
              <a:tr h="586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796136" y="5373216"/>
          <a:ext cx="1656183" cy="58686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552061"/>
                <a:gridCol w="552061"/>
                <a:gridCol w="552061"/>
              </a:tblGrid>
              <a:tr h="586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i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467544" y="3933056"/>
          <a:ext cx="2448270" cy="51485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89654"/>
                <a:gridCol w="489654"/>
                <a:gridCol w="489654"/>
                <a:gridCol w="489654"/>
                <a:gridCol w="489654"/>
              </a:tblGrid>
              <a:tr h="514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251520" y="5301208"/>
            <a:ext cx="54726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wild animal like a dog with reddish-brown fur and a thick tail</a:t>
            </a:r>
            <a:endParaRPr lang="en-GB" sz="28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flipH="1">
            <a:off x="539552" y="4149080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1" grpId="0"/>
      <p:bldP spid="47" grpId="0"/>
      <p:bldP spid="35" grpId="0"/>
      <p:bldP spid="5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1259632" y="530120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91880" y="1628800"/>
            <a:ext cx="46805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smtClean="0">
                <a:solidFill>
                  <a:schemeClr val="tx2">
                    <a:lumMod val="90000"/>
                  </a:schemeClr>
                </a:solidFill>
              </a:rPr>
              <a:t>a small brightly coloured bird that people keep as a pet</a:t>
            </a:r>
            <a:endParaRPr lang="en-GB" sz="2800" b="1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flipH="1">
            <a:off x="971600" y="1988840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39552" y="1772816"/>
          <a:ext cx="2520282" cy="51485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20047"/>
                <a:gridCol w="420047"/>
                <a:gridCol w="420047"/>
                <a:gridCol w="420047"/>
                <a:gridCol w="420047"/>
                <a:gridCol w="420047"/>
              </a:tblGrid>
              <a:tr h="514856">
                <a:tc>
                  <a:txBody>
                    <a:bodyPr/>
                    <a:lstStyle/>
                    <a:p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r>
              <a:rPr lang="en-GB" sz="3600" i="1" u="sng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Write the words. Circle the underlined letters.</a:t>
            </a:r>
            <a:r>
              <a:rPr lang="en-GB" sz="4000" i="1" u="sng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en-GB" sz="4000" i="1" u="sng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6660232" y="3212976"/>
          <a:ext cx="1944216" cy="51485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86054"/>
                <a:gridCol w="486054"/>
                <a:gridCol w="486054"/>
                <a:gridCol w="486054"/>
              </a:tblGrid>
              <a:tr h="514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" name="TextovéPole 19"/>
          <p:cNvSpPr txBox="1"/>
          <p:nvPr/>
        </p:nvSpPr>
        <p:spPr>
          <a:xfrm>
            <a:off x="251520" y="2924944"/>
            <a:ext cx="61926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smtClean="0"/>
              <a:t>an animal that lives in water, it swims, there are different kinds – for example carp,… </a:t>
            </a:r>
            <a:endParaRPr lang="en-GB" sz="28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flipH="1">
            <a:off x="7668344" y="3429000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323528" y="5013176"/>
          <a:ext cx="3240363" cy="58686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62909"/>
                <a:gridCol w="462909"/>
                <a:gridCol w="462909"/>
                <a:gridCol w="462909"/>
                <a:gridCol w="462909"/>
                <a:gridCol w="462909"/>
                <a:gridCol w="462909"/>
              </a:tblGrid>
              <a:tr h="586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7" name="TextovéPole 26"/>
          <p:cNvSpPr txBox="1"/>
          <p:nvPr/>
        </p:nvSpPr>
        <p:spPr>
          <a:xfrm>
            <a:off x="3851920" y="4653136"/>
            <a:ext cx="44644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smtClean="0">
                <a:solidFill>
                  <a:srgbClr val="FFFF00"/>
                </a:solidFill>
              </a:rPr>
              <a:t>these animals produce milk for their babies (humans, dogs, whales ...)</a:t>
            </a:r>
            <a:endParaRPr lang="en-GB" sz="280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6" grpId="0"/>
      <p:bldP spid="20" grpId="0"/>
      <p:bldP spid="21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899592" y="5517232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smtClean="0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an adult female chicken</a:t>
            </a:r>
            <a:endParaRPr lang="en-GB" sz="2800" b="1">
              <a:solidFill>
                <a:schemeClr val="accent2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827584" y="4005064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en-GB" sz="4000" i="1" u="sng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Write the words. Circle the underlined letters.</a:t>
            </a:r>
            <a:endParaRPr lang="en-GB" sz="4000" i="1" u="sng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 flipH="1">
            <a:off x="5148064" y="5733256"/>
            <a:ext cx="3143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5076056" y="5445224"/>
          <a:ext cx="1512168" cy="58686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504056"/>
                <a:gridCol w="504056"/>
              </a:tblGrid>
              <a:tr h="586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8" name="TextovéPole 17"/>
          <p:cNvSpPr txBox="1"/>
          <p:nvPr/>
        </p:nvSpPr>
        <p:spPr>
          <a:xfrm flipH="1">
            <a:off x="5940152" y="2564904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9512" y="1412776"/>
            <a:ext cx="55446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they usually lays eggs to have babies, their body temperature changes according to the temperature </a:t>
            </a:r>
            <a:br>
              <a:rPr lang="en-GB" sz="280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280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around them (snakes, lizards, …)</a:t>
            </a:r>
            <a:endParaRPr lang="en-GB" sz="2800" b="1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323528" y="3717032"/>
          <a:ext cx="2327920" cy="58686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65584"/>
                <a:gridCol w="465584"/>
                <a:gridCol w="465584"/>
                <a:gridCol w="465584"/>
                <a:gridCol w="465584"/>
              </a:tblGrid>
              <a:tr h="586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4" name="TextovéPole 23"/>
          <p:cNvSpPr txBox="1"/>
          <p:nvPr/>
        </p:nvSpPr>
        <p:spPr>
          <a:xfrm>
            <a:off x="2843808" y="3429000"/>
            <a:ext cx="64087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800" smtClean="0">
                <a:solidFill>
                  <a:srgbClr val="FFC000"/>
                </a:solidFill>
              </a:rPr>
              <a:t>they have wings and feathers</a:t>
            </a:r>
          </a:p>
          <a:p>
            <a:pPr>
              <a:buFont typeface="Wingdings" pitchFamily="2" charset="2"/>
              <a:buChar char="Ø"/>
            </a:pPr>
            <a:r>
              <a:rPr lang="en-GB" sz="2800" smtClean="0">
                <a:solidFill>
                  <a:srgbClr val="FFC000"/>
                </a:solidFill>
              </a:rPr>
              <a:t>they can usually fly</a:t>
            </a:r>
          </a:p>
          <a:p>
            <a:pPr>
              <a:buFont typeface="Wingdings" pitchFamily="2" charset="2"/>
              <a:buChar char="Ø"/>
            </a:pPr>
            <a:r>
              <a:rPr lang="en-GB" sz="2800" smtClean="0">
                <a:solidFill>
                  <a:srgbClr val="FFC000"/>
                </a:solidFill>
              </a:rPr>
              <a:t>a lot of them can sing and build nest</a:t>
            </a:r>
            <a:endParaRPr lang="en-GB" sz="280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5004048" y="2276872"/>
          <a:ext cx="3528392" cy="58686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586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8" grpId="0"/>
      <p:bldP spid="21" grpId="1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1691680" y="5229200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87824" y="1340768"/>
            <a:ext cx="51845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a tropical bird with a curved beak and brightly coloured feathers (blue, red, green, yellow, …)</a:t>
            </a:r>
            <a:endParaRPr lang="en-GB" sz="2800" b="1">
              <a:solidFill>
                <a:schemeClr val="accent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flipH="1">
            <a:off x="323528" y="1916832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323528" y="1700808"/>
          <a:ext cx="2520282" cy="51485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20047"/>
                <a:gridCol w="420047"/>
                <a:gridCol w="384042"/>
                <a:gridCol w="456052"/>
                <a:gridCol w="420047"/>
                <a:gridCol w="420047"/>
              </a:tblGrid>
              <a:tr h="514856">
                <a:tc>
                  <a:txBody>
                    <a:bodyPr/>
                    <a:lstStyle/>
                    <a:p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r>
              <a:rPr lang="en-GB" sz="3600" i="1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Write the words. Circle the underlined letters.</a:t>
            </a:r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5652120" y="3356992"/>
          <a:ext cx="1944216" cy="5148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6054"/>
                <a:gridCol w="486054"/>
                <a:gridCol w="486054"/>
                <a:gridCol w="486054"/>
              </a:tblGrid>
              <a:tr h="514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" name="TextovéPole 19"/>
          <p:cNvSpPr txBox="1"/>
          <p:nvPr/>
        </p:nvSpPr>
        <p:spPr>
          <a:xfrm>
            <a:off x="251520" y="2924944"/>
            <a:ext cx="59046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800" b="1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a small amphibian, usually green </a:t>
            </a:r>
          </a:p>
          <a:p>
            <a:pPr>
              <a:buFont typeface="Wingdings" pitchFamily="2" charset="2"/>
              <a:buChar char="Ø"/>
            </a:pPr>
            <a:r>
              <a:rPr lang="en-GB" sz="2800" b="1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it lives near water</a:t>
            </a:r>
          </a:p>
          <a:p>
            <a:pPr>
              <a:buFont typeface="Wingdings" pitchFamily="2" charset="2"/>
              <a:buChar char="Ø"/>
            </a:pPr>
            <a:r>
              <a:rPr lang="en-GB" sz="2800" b="1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it has long legs for jumping</a:t>
            </a:r>
            <a:endParaRPr lang="en-GB" sz="2800" b="1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flipH="1">
            <a:off x="6732240" y="3573016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251520" y="4941168"/>
          <a:ext cx="3240363" cy="58686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62909"/>
                <a:gridCol w="462909"/>
                <a:gridCol w="462909"/>
                <a:gridCol w="462909"/>
                <a:gridCol w="462909"/>
                <a:gridCol w="462909"/>
                <a:gridCol w="462909"/>
              </a:tblGrid>
              <a:tr h="586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7" name="TextovéPole 26"/>
          <p:cNvSpPr txBox="1"/>
          <p:nvPr/>
        </p:nvSpPr>
        <p:spPr>
          <a:xfrm>
            <a:off x="3707904" y="4653136"/>
            <a:ext cx="54360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80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 mammal</a:t>
            </a:r>
          </a:p>
          <a:p>
            <a:pPr>
              <a:buFont typeface="Wingdings" pitchFamily="2" charset="2"/>
              <a:buChar char="Ø"/>
            </a:pPr>
            <a:r>
              <a:rPr lang="en-GB" sz="280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 very intelligent sea animal like </a:t>
            </a:r>
            <a:br>
              <a:rPr lang="en-GB" sz="280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280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 fish with a long grey pointed nose</a:t>
            </a:r>
            <a:endParaRPr lang="en-GB" sz="280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6" grpId="0"/>
      <p:bldP spid="20" grpId="0"/>
      <p:bldP spid="21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u="sng" dirty="0" smtClean="0">
                <a:solidFill>
                  <a:srgbClr val="FFFF00"/>
                </a:solidFill>
              </a:rPr>
              <a:t>Check your answers:</a:t>
            </a:r>
            <a:endParaRPr lang="en-GB" i="1" u="sng" dirty="0">
              <a:solidFill>
                <a:srgbClr val="FFFF00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15008" y="2708920"/>
            <a:ext cx="50405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2447256" y="2708920"/>
            <a:ext cx="504056" cy="72008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U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971600" y="2708920"/>
            <a:ext cx="504056" cy="72008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6983760" y="2708920"/>
            <a:ext cx="504056" cy="720080"/>
          </a:xfrm>
          <a:prstGeom prst="rec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4031432" y="2708920"/>
            <a:ext cx="504056" cy="7200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3275856" y="2708920"/>
            <a:ext cx="504056" cy="720080"/>
          </a:xfrm>
          <a:prstGeom prst="rec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1691680" y="2708920"/>
            <a:ext cx="504056" cy="7200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6263680" y="2708920"/>
            <a:ext cx="504056" cy="720080"/>
          </a:xfrm>
          <a:prstGeom prst="rec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4751512" y="2708920"/>
            <a:ext cx="504056" cy="720080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5471592" y="2708920"/>
            <a:ext cx="504056" cy="7200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7703840" y="2708920"/>
            <a:ext cx="504056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8351912" y="2708920"/>
            <a:ext cx="504056" cy="7200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Nadpis 1"/>
          <p:cNvSpPr txBox="1">
            <a:spLocks/>
          </p:cNvSpPr>
          <p:nvPr/>
        </p:nvSpPr>
        <p:spPr>
          <a:xfrm>
            <a:off x="539552" y="126876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1" u="sng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Make a word from the letters:</a:t>
            </a:r>
            <a:endParaRPr kumimoji="0" lang="en-GB" sz="4400" b="0" i="1" u="sng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8" name="Picture 14" descr="C:\Documents and Settings\MojePC\Local Settings\Temporary Internet Files\Content.IE5\N4BSHZDR\MC9003323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2564904"/>
            <a:ext cx="1584176" cy="9002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500"/>
                            </p:stCondLst>
                            <p:childTnLst>
                              <p:par>
                                <p:cTn id="36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9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500"/>
                            </p:stCondLst>
                            <p:childTnLst>
                              <p:par>
                                <p:cTn id="47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0"/>
                            </p:stCondLst>
                            <p:childTnLst>
                              <p:par>
                                <p:cTn id="51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500"/>
                            </p:stCondLst>
                            <p:childTnLst>
                              <p:par>
                                <p:cTn id="55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66145 0.22061 " pathEditMode="relative" ptsTypes="AA">
                                      <p:cBhvr>
                                        <p:cTn id="6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7" presetID="0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57483 0.22037 " pathEditMode="relative" ptsTypes="AA">
                                      <p:cBhvr>
                                        <p:cTn id="6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8837 0.18889 " pathEditMode="relative" ptsTypes="AA">
                                      <p:cBhvr>
                                        <p:cTn id="7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000"/>
                            </p:stCondLst>
                            <p:childTnLst>
                              <p:par>
                                <p:cTn id="7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7327 0.20996 " pathEditMode="relative" ptsTypes="AA">
                                      <p:cBhvr>
                                        <p:cTn id="7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5" presetID="0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2292 0.22061 " pathEditMode="relative" ptsTypes="AA">
                                      <p:cBhvr>
                                        <p:cTn id="76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6000"/>
                            </p:stCondLst>
                            <p:childTnLst>
                              <p:par>
                                <p:cTn id="78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9618 0.20996 " pathEditMode="relative" ptsTypes="AA">
                                      <p:cBhvr>
                                        <p:cTn id="7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80" presetID="0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55903 0.22061 " pathEditMode="relative" ptsTypes="AA">
                                      <p:cBhvr>
                                        <p:cTn id="81" dur="2000" fill="hold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82" presetID="0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55903 0.22061 " pathEditMode="relative" ptsTypes="AA">
                                      <p:cBhvr>
                                        <p:cTn id="83" dur="20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84" presetID="0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1.85185E-6 L 0.32275 0.20996 " pathEditMode="relative" ptsTypes="AA">
                                      <p:cBhvr>
                                        <p:cTn id="8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86" presetID="0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3854 0.18912 " pathEditMode="relative" ptsTypes="AA">
                                      <p:cBhvr>
                                        <p:cTn id="87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88" presetID="0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9601 0.18912 " pathEditMode="relative" ptsTypes="AA">
                                      <p:cBhvr>
                                        <p:cTn id="89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0" presetID="0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802 0.20996 " pathEditMode="relative" ptsTypes="AA">
                                      <p:cBhvr>
                                        <p:cTn id="91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2" presetID="0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65364 0.18912 " pathEditMode="relative" ptsTypes="AA">
                                      <p:cBhvr>
                                        <p:cTn id="93" dur="2000" fill="hold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4" presetID="0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65364 0.18912 " pathEditMode="relative" ptsTypes="AA">
                                      <p:cBhvr>
                                        <p:cTn id="95" dur="20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8000"/>
                            </p:stCondLst>
                            <p:childTnLst>
                              <p:par>
                                <p:cTn id="97" presetID="1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9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1" animBg="1"/>
      <p:bldP spid="45" grpId="2" animBg="1"/>
      <p:bldP spid="46" grpId="1" animBg="1"/>
      <p:bldP spid="46" grpId="2" animBg="1"/>
      <p:bldP spid="47" grpId="1" animBg="1"/>
      <p:bldP spid="47" grpId="2" animBg="1"/>
      <p:bldP spid="48" grpId="1" animBg="1"/>
      <p:bldP spid="48" grpId="2" animBg="1"/>
      <p:bldP spid="49" grpId="1" animBg="1"/>
      <p:bldP spid="49" grpId="2" animBg="1"/>
      <p:bldP spid="50" grpId="1" uiExpand="1" build="allAtOnce" animBg="1"/>
      <p:bldP spid="50" grpId="2" uiExpand="1" build="allAtOnce" animBg="1"/>
      <p:bldP spid="51" grpId="1" animBg="1"/>
      <p:bldP spid="51" grpId="2" animBg="1"/>
      <p:bldP spid="52" grpId="1" uiExpand="1" build="allAtOnce" animBg="1"/>
      <p:bldP spid="52" grpId="2" build="allAtOnce" animBg="1"/>
      <p:bldP spid="53" grpId="1" animBg="1"/>
      <p:bldP spid="53" grpId="2" animBg="1"/>
      <p:bldP spid="54" grpId="1" animBg="1"/>
      <p:bldP spid="54" grpId="2" animBg="1"/>
      <p:bldP spid="55" grpId="1" animBg="1"/>
      <p:bldP spid="55" grpId="2" animBg="1"/>
      <p:bldP spid="56" grpId="1" animBg="1"/>
      <p:bldP spid="56" grpId="2" animBg="1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xtovéPole 40"/>
          <p:cNvSpPr txBox="1"/>
          <p:nvPr/>
        </p:nvSpPr>
        <p:spPr>
          <a:xfrm flipH="1">
            <a:off x="6444208" y="566124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 flipH="1">
            <a:off x="6012160" y="2564904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79512" y="1844824"/>
            <a:ext cx="46805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a very large strong bird with a beak like a hook that eats small animals and birds</a:t>
            </a:r>
            <a:endParaRPr lang="en-GB" sz="2800" b="1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203848" y="3573016"/>
            <a:ext cx="54726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a large wild animal that has </a:t>
            </a:r>
            <a:br>
              <a:rPr lang="en-GB" sz="28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28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yellow and black lines on its body and is a member of the cat family</a:t>
            </a:r>
            <a:endParaRPr lang="en-GB" sz="2800" b="1" dirty="0">
              <a:solidFill>
                <a:schemeClr val="accent2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5508104" y="2276872"/>
          <a:ext cx="2376265" cy="5868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5253"/>
                <a:gridCol w="475253"/>
                <a:gridCol w="475253"/>
                <a:gridCol w="475253"/>
                <a:gridCol w="475253"/>
              </a:tblGrid>
              <a:tr h="586864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796136" y="5373216"/>
          <a:ext cx="1656183" cy="58686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552061"/>
                <a:gridCol w="552061"/>
                <a:gridCol w="552061"/>
              </a:tblGrid>
              <a:tr h="586864"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0" dirty="0" smtClean="0">
                          <a:latin typeface="Times New Roman" pitchFamily="18" charset="0"/>
                          <a:cs typeface="Times New Roman" pitchFamily="18" charset="0"/>
                        </a:rPr>
                        <a:t>X</a:t>
                      </a:r>
                      <a:endParaRPr lang="cs-CZ" sz="24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467544" y="3933056"/>
          <a:ext cx="2448270" cy="51485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89654"/>
                <a:gridCol w="489654"/>
                <a:gridCol w="489654"/>
                <a:gridCol w="489654"/>
                <a:gridCol w="489654"/>
              </a:tblGrid>
              <a:tr h="514856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</a:t>
                      </a:r>
                      <a:endParaRPr lang="cs-CZ" sz="2400" b="1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</a:t>
                      </a:r>
                      <a:endParaRPr lang="cs-CZ" sz="2400" b="1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G</a:t>
                      </a:r>
                      <a:endParaRPr lang="cs-CZ" sz="2400" b="1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E</a:t>
                      </a:r>
                      <a:endParaRPr lang="cs-CZ" sz="2400" b="1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R</a:t>
                      </a:r>
                      <a:endParaRPr lang="cs-CZ" sz="2400" b="1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251520" y="5301208"/>
            <a:ext cx="54726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wild animal like a dog with reddish-brown fur and a thick tail</a:t>
            </a:r>
            <a:endParaRPr lang="en-GB" sz="28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flipH="1">
            <a:off x="539552" y="4149080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i="1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sz="4000" b="1" i="1" u="sng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" name="Picture 4" descr="C:\Documents and Settings\MojePC\Local Settings\Temporary Internet Files\Content.IE5\D3VOC8SX\MC90035616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293096"/>
            <a:ext cx="1817827" cy="1041502"/>
          </a:xfrm>
          <a:prstGeom prst="rect">
            <a:avLst/>
          </a:prstGeom>
          <a:noFill/>
        </p:spPr>
      </p:pic>
      <p:pic>
        <p:nvPicPr>
          <p:cNvPr id="21" name="Picture 17" descr="C:\Documents and Settings\MojePC\Local Settings\Temporary Internet Files\Content.IE5\KP6TT9KP\MC90044139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5013176"/>
            <a:ext cx="1512168" cy="1485592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19" name="Picture 66" descr="C:\Documents and Settings\MojePC\Local Settings\Temporary Internet Files\Content.IE5\N4BSHZDR\MC900088460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987291">
            <a:off x="7117680" y="1271953"/>
            <a:ext cx="1773022" cy="12573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7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1" descr="C:\Documents and Settings\MojePC\Local Settings\Temporary Internet Files\Content.IE5\KP6TT9KP\MC9003561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2636912"/>
            <a:ext cx="1794053" cy="76535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 flipH="1">
            <a:off x="1259632" y="530120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91880" y="1628800"/>
            <a:ext cx="46805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smtClean="0">
                <a:solidFill>
                  <a:schemeClr val="tx2">
                    <a:lumMod val="90000"/>
                  </a:schemeClr>
                </a:solidFill>
              </a:rPr>
              <a:t>a small brightly coloured bird that people keep as a pet</a:t>
            </a:r>
            <a:endParaRPr lang="en-GB" sz="2800" b="1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flipH="1">
            <a:off x="971600" y="1988840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39552" y="1772816"/>
          <a:ext cx="2520282" cy="51485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20047"/>
                <a:gridCol w="420047"/>
                <a:gridCol w="420047"/>
                <a:gridCol w="420047"/>
                <a:gridCol w="420047"/>
                <a:gridCol w="420047"/>
              </a:tblGrid>
              <a:tr h="514856"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2400" baseline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6660232" y="3212976"/>
          <a:ext cx="1944216" cy="51485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86054"/>
                <a:gridCol w="486054"/>
                <a:gridCol w="486054"/>
                <a:gridCol w="486054"/>
              </a:tblGrid>
              <a:tr h="514856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F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" name="TextovéPole 19"/>
          <p:cNvSpPr txBox="1"/>
          <p:nvPr/>
        </p:nvSpPr>
        <p:spPr>
          <a:xfrm>
            <a:off x="251520" y="2924944"/>
            <a:ext cx="61926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smtClean="0"/>
              <a:t>an animal that lives in water, it swims, there are different kinds – for example carp,… </a:t>
            </a:r>
            <a:endParaRPr lang="en-GB" sz="28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flipH="1">
            <a:off x="7668344" y="3429000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323528" y="5013176"/>
          <a:ext cx="3240363" cy="58686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62909"/>
                <a:gridCol w="462909"/>
                <a:gridCol w="462909"/>
                <a:gridCol w="462909"/>
                <a:gridCol w="462909"/>
                <a:gridCol w="462909"/>
                <a:gridCol w="462909"/>
              </a:tblGrid>
              <a:tr h="586864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</a:t>
                      </a:r>
                      <a:endParaRPr lang="cs-CZ" sz="2400" b="1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</a:t>
                      </a:r>
                      <a:endParaRPr lang="cs-CZ" sz="2400" b="1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</a:t>
                      </a:r>
                      <a:endParaRPr lang="cs-CZ" sz="2400" b="1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</a:t>
                      </a:r>
                      <a:endParaRPr lang="cs-CZ" sz="2400" b="1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</a:t>
                      </a:r>
                      <a:endParaRPr lang="cs-CZ" sz="2400" b="1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L</a:t>
                      </a:r>
                      <a:endParaRPr lang="cs-CZ" sz="2400" b="1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</a:t>
                      </a:r>
                      <a:endParaRPr lang="cs-CZ" sz="2400" b="1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7" name="TextovéPole 26"/>
          <p:cNvSpPr txBox="1"/>
          <p:nvPr/>
        </p:nvSpPr>
        <p:spPr>
          <a:xfrm>
            <a:off x="3851920" y="4653136"/>
            <a:ext cx="44644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smtClean="0">
                <a:solidFill>
                  <a:srgbClr val="FFFF00"/>
                </a:solidFill>
              </a:rPr>
              <a:t>these animals produce milk for their babies (humans, dogs, whales ...)</a:t>
            </a:r>
            <a:endParaRPr lang="en-GB" sz="280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i="1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sz="4000" b="1" i="1" u="sng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Picture 8" descr="C:\Documents and Settings\MojePC\Local Settings\Temporary Internet Files\Content.IE5\JQNV461D\MC900030471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124744"/>
            <a:ext cx="649851" cy="1068492"/>
          </a:xfrm>
          <a:prstGeom prst="rect">
            <a:avLst/>
          </a:prstGeom>
          <a:noFill/>
        </p:spPr>
      </p:pic>
      <p:pic>
        <p:nvPicPr>
          <p:cNvPr id="18" name="Picture 2" descr="C:\Documents and Settings\MojePC\Local Settings\Temporary Internet Files\Content.IE5\D3VOC8SX\MC90041164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31640" y="5671443"/>
            <a:ext cx="1278798" cy="1186557"/>
          </a:xfrm>
          <a:prstGeom prst="rect">
            <a:avLst/>
          </a:prstGeom>
          <a:noFill/>
        </p:spPr>
      </p:pic>
      <p:pic>
        <p:nvPicPr>
          <p:cNvPr id="22" name="Picture 12" descr="C:\Documents and Settings\MojePC\Local Settings\Temporary Internet Files\Content.IE5\N4BSHZDR\MC90043625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83768" y="5727690"/>
            <a:ext cx="1130310" cy="11303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4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899592" y="5517232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smtClean="0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an adult female chicken</a:t>
            </a:r>
            <a:endParaRPr lang="en-GB" sz="2800" b="1">
              <a:solidFill>
                <a:schemeClr val="accent2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827584" y="4005064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 flipH="1">
            <a:off x="5148064" y="5733256"/>
            <a:ext cx="3143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5076056" y="5445224"/>
          <a:ext cx="1512168" cy="58686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4056"/>
                <a:gridCol w="504056"/>
                <a:gridCol w="504056"/>
              </a:tblGrid>
              <a:tr h="586864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</a:t>
                      </a:r>
                      <a:endParaRPr lang="cs-CZ" sz="24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E</a:t>
                      </a:r>
                      <a:endParaRPr lang="cs-CZ" sz="24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</a:t>
                      </a:r>
                      <a:endParaRPr lang="cs-CZ" sz="24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8" name="TextovéPole 17"/>
          <p:cNvSpPr txBox="1"/>
          <p:nvPr/>
        </p:nvSpPr>
        <p:spPr>
          <a:xfrm flipH="1">
            <a:off x="5940152" y="2564904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9512" y="1412776"/>
            <a:ext cx="55446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they usually lays eggs to have babies, their body temperature changes according to the temperature </a:t>
            </a:r>
            <a:br>
              <a:rPr lang="en-GB" sz="280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280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around them (snakes, lizards, …)</a:t>
            </a:r>
            <a:endParaRPr lang="en-GB" sz="2800" b="1">
              <a:solidFill>
                <a:schemeClr val="accent6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323528" y="3717032"/>
          <a:ext cx="2327920" cy="58686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65584"/>
                <a:gridCol w="465584"/>
                <a:gridCol w="465584"/>
                <a:gridCol w="465584"/>
                <a:gridCol w="465584"/>
              </a:tblGrid>
              <a:tr h="586864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B</a:t>
                      </a:r>
                      <a:endParaRPr lang="cs-CZ" sz="2400" b="1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</a:t>
                      </a:r>
                      <a:endParaRPr lang="cs-CZ" sz="2400" b="1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R</a:t>
                      </a:r>
                      <a:endParaRPr lang="cs-CZ" sz="2400" b="1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</a:t>
                      </a:r>
                      <a:endParaRPr lang="cs-CZ" sz="2400" b="1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</a:t>
                      </a:r>
                      <a:endParaRPr lang="cs-CZ" sz="2400" b="1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4" name="TextovéPole 23"/>
          <p:cNvSpPr txBox="1"/>
          <p:nvPr/>
        </p:nvSpPr>
        <p:spPr>
          <a:xfrm>
            <a:off x="2843808" y="3429000"/>
            <a:ext cx="64087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800" dirty="0" smtClean="0">
                <a:solidFill>
                  <a:srgbClr val="FFC000"/>
                </a:solidFill>
              </a:rPr>
              <a:t>they have wings and feathers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 smtClean="0">
                <a:solidFill>
                  <a:srgbClr val="FFC000"/>
                </a:solidFill>
              </a:rPr>
              <a:t>they can usually fly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 smtClean="0">
                <a:solidFill>
                  <a:srgbClr val="FFC000"/>
                </a:solidFill>
              </a:rPr>
              <a:t>a lot of them can sing and build nest</a:t>
            </a:r>
            <a:endParaRPr lang="en-GB" sz="2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5004048" y="2276872"/>
          <a:ext cx="3528392" cy="58686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586864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i="1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sz="4000" b="1" i="1" u="sng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Picture 51" descr="C:\Documents and Settings\MojePC\Local Settings\Temporary Internet Files\Content.IE5\N4BSHZDR\MC90044139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5445224"/>
            <a:ext cx="1007908" cy="747974"/>
          </a:xfrm>
          <a:prstGeom prst="rect">
            <a:avLst/>
          </a:prstGeom>
          <a:noFill/>
        </p:spPr>
      </p:pic>
      <p:pic>
        <p:nvPicPr>
          <p:cNvPr id="19" name="Picture 67" descr="C:\Documents and Settings\MojePC\Local Settings\Temporary Internet Files\Content.IE5\JQNV461D\MC9000532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657324">
            <a:off x="1633340" y="4677218"/>
            <a:ext cx="792088" cy="550461"/>
          </a:xfrm>
          <a:prstGeom prst="rect">
            <a:avLst/>
          </a:prstGeom>
          <a:noFill/>
        </p:spPr>
      </p:pic>
      <p:pic>
        <p:nvPicPr>
          <p:cNvPr id="20" name="Picture 44" descr="C:\Documents and Settings\MojePC\Local Settings\Temporary Internet Files\Content.IE5\KP6TT9KP\MC90032953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665882">
            <a:off x="899592" y="4581128"/>
            <a:ext cx="531269" cy="526358"/>
          </a:xfrm>
          <a:prstGeom prst="rect">
            <a:avLst/>
          </a:prstGeom>
          <a:noFill/>
        </p:spPr>
      </p:pic>
      <p:pic>
        <p:nvPicPr>
          <p:cNvPr id="23" name="Picture 46" descr="C:\Documents and Settings\MojePC\Local Settings\Temporary Internet Files\Content.IE5\N4BSHZDR\MC9001503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1340768"/>
            <a:ext cx="1816913" cy="918058"/>
          </a:xfrm>
          <a:prstGeom prst="rect">
            <a:avLst/>
          </a:prstGeom>
          <a:noFill/>
        </p:spPr>
      </p:pic>
      <p:pic>
        <p:nvPicPr>
          <p:cNvPr id="25" name="Picture 45" descr="C:\Documents and Settings\MojePC\Local Settings\Temporary Internet Files\Content.IE5\JQNV461D\MC90005733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1484784"/>
            <a:ext cx="1080120" cy="798205"/>
          </a:xfrm>
          <a:prstGeom prst="rect">
            <a:avLst/>
          </a:prstGeom>
          <a:noFill/>
        </p:spPr>
      </p:pic>
      <p:pic>
        <p:nvPicPr>
          <p:cNvPr id="26" name="Picture 47" descr="C:\Documents and Settings\MojePC\Local Settings\Temporary Internet Files\Content.IE5\D3VOC8SX\MC90008406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3208131">
            <a:off x="6732240" y="836712"/>
            <a:ext cx="1152128" cy="9273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1691680" y="5229200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268760"/>
            <a:ext cx="51845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a tropical bird with a curved beak and brightly coloured feathers (blue, red, green, yellow, …)</a:t>
            </a:r>
            <a:endParaRPr lang="en-GB" sz="2800" b="1">
              <a:solidFill>
                <a:schemeClr val="accent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flipH="1">
            <a:off x="323528" y="1916832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323528" y="1700808"/>
          <a:ext cx="2520282" cy="51485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20047"/>
                <a:gridCol w="420047"/>
                <a:gridCol w="384042"/>
                <a:gridCol w="456052"/>
                <a:gridCol w="420047"/>
                <a:gridCol w="420047"/>
              </a:tblGrid>
              <a:tr h="514856"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aseline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5652120" y="3356992"/>
          <a:ext cx="1944216" cy="5148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6054"/>
                <a:gridCol w="486054"/>
                <a:gridCol w="486054"/>
                <a:gridCol w="486054"/>
              </a:tblGrid>
              <a:tr h="514856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F</a:t>
                      </a:r>
                      <a:endParaRPr lang="cs-CZ" sz="2400" b="1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R</a:t>
                      </a:r>
                      <a:endParaRPr lang="cs-CZ" sz="2400" b="1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</a:t>
                      </a:r>
                      <a:endParaRPr lang="cs-CZ" sz="2400" b="1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G</a:t>
                      </a:r>
                      <a:endParaRPr lang="cs-CZ" sz="2400" b="1" kern="1200" dirty="0">
                        <a:solidFill>
                          <a:schemeClr val="bg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" name="TextovéPole 19"/>
          <p:cNvSpPr txBox="1"/>
          <p:nvPr/>
        </p:nvSpPr>
        <p:spPr>
          <a:xfrm>
            <a:off x="251520" y="2924944"/>
            <a:ext cx="59046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800" b="1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a small amphibian, usually green </a:t>
            </a:r>
          </a:p>
          <a:p>
            <a:pPr>
              <a:buFont typeface="Wingdings" pitchFamily="2" charset="2"/>
              <a:buChar char="Ø"/>
            </a:pPr>
            <a:r>
              <a:rPr lang="en-GB" sz="2800" b="1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it lives near water</a:t>
            </a:r>
          </a:p>
          <a:p>
            <a:pPr>
              <a:buFont typeface="Wingdings" pitchFamily="2" charset="2"/>
              <a:buChar char="Ø"/>
            </a:pPr>
            <a:r>
              <a:rPr lang="en-GB" sz="2800" b="1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it has long legs for jumping</a:t>
            </a:r>
            <a:endParaRPr lang="en-GB" sz="2800" b="1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flipH="1">
            <a:off x="6732240" y="3573016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_</a:t>
            </a:r>
            <a:endParaRPr lang="en-GB" sz="3200" b="1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251520" y="4941168"/>
          <a:ext cx="3240363" cy="58686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62909"/>
                <a:gridCol w="462909"/>
                <a:gridCol w="462909"/>
                <a:gridCol w="462909"/>
                <a:gridCol w="462909"/>
                <a:gridCol w="462909"/>
                <a:gridCol w="462909"/>
              </a:tblGrid>
              <a:tr h="586864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</a:t>
                      </a:r>
                      <a:endParaRPr lang="cs-CZ" sz="24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</a:t>
                      </a:r>
                      <a:endParaRPr lang="cs-CZ" sz="24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L</a:t>
                      </a:r>
                      <a:endParaRPr lang="cs-CZ" sz="24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</a:t>
                      </a:r>
                      <a:endParaRPr lang="cs-CZ" sz="24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</a:t>
                      </a:r>
                      <a:endParaRPr lang="cs-CZ" sz="24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</a:t>
                      </a:r>
                      <a:endParaRPr lang="cs-CZ" sz="24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</a:t>
                      </a:r>
                      <a:endParaRPr lang="cs-CZ" sz="24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7" name="TextovéPole 26"/>
          <p:cNvSpPr txBox="1"/>
          <p:nvPr/>
        </p:nvSpPr>
        <p:spPr>
          <a:xfrm>
            <a:off x="3707904" y="4653136"/>
            <a:ext cx="54360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 mammal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 very intelligent sea animal like </a:t>
            </a:r>
            <a:br>
              <a:rPr lang="en-GB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 fish with a long grey pointed nose</a:t>
            </a:r>
            <a:endParaRPr lang="en-GB" sz="2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i="1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sz="4000" b="1" i="1" u="sng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Picture 5" descr="C:\Documents and Settings\MojePC\Local Settings\Temporary Internet Files\Content.IE5\JQNV461D\MC9003323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980728"/>
            <a:ext cx="864096" cy="700969"/>
          </a:xfrm>
          <a:prstGeom prst="rect">
            <a:avLst/>
          </a:prstGeom>
          <a:noFill/>
        </p:spPr>
      </p:pic>
      <p:pic>
        <p:nvPicPr>
          <p:cNvPr id="17" name="Picture 61" descr="C:\Documents and Settings\MojePC\Local Settings\Temporary Internet Files\Content.IE5\D3VOC8SX\MC90035616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3573016"/>
            <a:ext cx="1347018" cy="819306"/>
          </a:xfrm>
          <a:prstGeom prst="rect">
            <a:avLst/>
          </a:prstGeom>
          <a:noFill/>
        </p:spPr>
      </p:pic>
      <p:pic>
        <p:nvPicPr>
          <p:cNvPr id="18" name="Picture 59" descr="C:\Documents and Settings\MojePC\Local Settings\Temporary Internet Files\Content.IE5\D3VOC8SX\MC90032649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5517232"/>
            <a:ext cx="1152128" cy="8533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2204864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Rozšířený cizí jazyk - anglický pro šestý ročník na Základní škole a Mateřské škole Mladá Boleslav, 17.listopadu 1325, příspěvkové organizaci.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3789040"/>
            <a:ext cx="7200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ověření znalostí slovní zásoby z oblasti zvířat.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ve druhém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4038</TotalTime>
  <Words>576</Words>
  <Application>Microsoft Office PowerPoint</Application>
  <PresentationFormat>Předvádění na obrazovce (4:3)</PresentationFormat>
  <Paragraphs>164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    </vt:lpstr>
      <vt:lpstr>Write the words. </vt:lpstr>
      <vt:lpstr>Write the words. Circle the underlined letters. </vt:lpstr>
      <vt:lpstr>Write the words. Circle the underlined letters.</vt:lpstr>
      <vt:lpstr>Write the words. Circle the underlined letters. </vt:lpstr>
      <vt:lpstr>Check your answers:</vt:lpstr>
      <vt:lpstr>Check your answers:</vt:lpstr>
      <vt:lpstr>Check your answers:</vt:lpstr>
      <vt:lpstr>Check your answers:</vt:lpstr>
      <vt:lpstr>Check your answers: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Moje</dc:creator>
  <cp:lastModifiedBy>Moje</cp:lastModifiedBy>
  <cp:revision>278</cp:revision>
  <dcterms:created xsi:type="dcterms:W3CDTF">2011-11-27T20:03:46Z</dcterms:created>
  <dcterms:modified xsi:type="dcterms:W3CDTF">2013-03-04T01:49:00Z</dcterms:modified>
</cp:coreProperties>
</file>