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6"/>
  </p:notesMasterIdLst>
  <p:sldIdLst>
    <p:sldId id="256" r:id="rId2"/>
    <p:sldId id="258" r:id="rId3"/>
    <p:sldId id="264" r:id="rId4"/>
    <p:sldId id="265" r:id="rId5"/>
    <p:sldId id="259" r:id="rId6"/>
    <p:sldId id="268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5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C5026-9C2C-4BD3-8686-24EF50466181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32D863-AD7F-4B68-802C-DDFF6CF91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846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oze.sk/noze/ECHZ/chlzb/sekera/kamenna/paleolit/sekera.html" TargetMode="External"/><Relationship Id="rId13" Type="http://schemas.openxmlformats.org/officeDocument/2006/relationships/hyperlink" Target="http://cs.wikipedia.org/wiki/Soubor:Silver_crystal.jpg" TargetMode="External"/><Relationship Id="rId3" Type="http://schemas.openxmlformats.org/officeDocument/2006/relationships/hyperlink" Target="http://envis.praha-mesto.cz/rocenky/neziva/kap31.htm" TargetMode="External"/><Relationship Id="rId7" Type="http://schemas.openxmlformats.org/officeDocument/2006/relationships/hyperlink" Target="http://dejepisnezapisky.blogerka.cz/_/Pravek" TargetMode="External"/><Relationship Id="rId12" Type="http://schemas.openxmlformats.org/officeDocument/2006/relationships/hyperlink" Target="http://cs.wikipedia.org/wiki/Soubor:Ohni%C5%A1t%C4%9B.jpg" TargetMode="External"/><Relationship Id="rId17" Type="http://schemas.openxmlformats.org/officeDocument/2006/relationships/hyperlink" Target="http://commons.wikimedia.org/wiki/File:2011-07-09_Polyporus_squamosus_(Huds.)_Fr_178363.jpg?uselang=cs" TargetMode="External"/><Relationship Id="rId2" Type="http://schemas.openxmlformats.org/officeDocument/2006/relationships/hyperlink" Target="http://programy.mb-net.cz/mb-pravek-novovek/JP0401005.htm" TargetMode="External"/><Relationship Id="rId16" Type="http://schemas.openxmlformats.org/officeDocument/2006/relationships/hyperlink" Target="http://cs.wikipedia.org/wiki/Soubor:Freer_00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vis.praha-mesto.cz/rocenky/neziva/foto/31-4.jpg" TargetMode="External"/><Relationship Id="rId11" Type="http://schemas.openxmlformats.org/officeDocument/2006/relationships/hyperlink" Target="http://world-of-archaeology.blog.cz/1103/bronz" TargetMode="External"/><Relationship Id="rId5" Type="http://schemas.openxmlformats.org/officeDocument/2006/relationships/hyperlink" Target="http://ces.mkcr.cz/en/img.php?imgid=1938" TargetMode="External"/><Relationship Id="rId15" Type="http://schemas.openxmlformats.org/officeDocument/2006/relationships/hyperlink" Target="http://cs.wikipedia.org/wiki/Soubor:Kupfer_mineral_erz.jpg" TargetMode="External"/><Relationship Id="rId10" Type="http://schemas.openxmlformats.org/officeDocument/2006/relationships/hyperlink" Target="http://cs.wikipedia.org/wiki/Soubor:Vz24.jpg" TargetMode="External"/><Relationship Id="rId4" Type="http://schemas.openxmlformats.org/officeDocument/2006/relationships/hyperlink" Target="http://cs.wikipedia.org/wiki/Soubor:Collier_de_Penne.jpg" TargetMode="External"/><Relationship Id="rId9" Type="http://schemas.openxmlformats.org/officeDocument/2006/relationships/hyperlink" Target="http://cs.wikipedia.org/wiki/Soubor:Shoes_in_the_grass.jpg" TargetMode="External"/><Relationship Id="rId14" Type="http://schemas.openxmlformats.org/officeDocument/2006/relationships/hyperlink" Target="http://cs.wikipedia.org/wiki/Soubor:Lightning_hits_tre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Doba bronzová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VY_32_INOVACE_2_DĚJEPIS_3_DOBA BRONZOVÁ</a:t>
            </a:r>
            <a:endParaRPr lang="cs-CZ" dirty="0"/>
          </a:p>
          <a:p>
            <a:r>
              <a:rPr lang="cs-CZ" dirty="0"/>
              <a:t>Dětský domov, Základní </a:t>
            </a:r>
            <a:r>
              <a:rPr lang="cs-CZ" dirty="0" smtClean="0"/>
              <a:t>škola a Střední škola, Duchcov, </a:t>
            </a:r>
            <a:r>
              <a:rPr lang="cs-CZ" dirty="0"/>
              <a:t>příspěvková organizace</a:t>
            </a:r>
          </a:p>
          <a:p>
            <a:r>
              <a:rPr lang="cs-CZ" dirty="0"/>
              <a:t>Registrační číslo: cz.1.07/1.4.00/21.0559</a:t>
            </a:r>
          </a:p>
          <a:p>
            <a:r>
              <a:rPr lang="cs-CZ" dirty="0"/>
              <a:t>Mgr. Ladislava Hofmanová</a:t>
            </a:r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9080"/>
            <a:ext cx="3017912" cy="2263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434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ál 7"/>
          <p:cNvSpPr/>
          <p:nvPr/>
        </p:nvSpPr>
        <p:spPr>
          <a:xfrm>
            <a:off x="130490" y="1416971"/>
            <a:ext cx="4012519" cy="7025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bronzová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28597"/>
            <a:ext cx="5698976" cy="132474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Kameny obsahující kovy?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Říká se jim rudy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04248" y="3051035"/>
            <a:ext cx="1486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Ruda měděná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7984" y="3544114"/>
            <a:ext cx="1321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Ruda cínová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27899" y="4201852"/>
            <a:ext cx="1408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Ruda železná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80562" y="4797152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rudy začali tavit kovy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127" y="908720"/>
            <a:ext cx="2962491" cy="1981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81" y="2119522"/>
            <a:ext cx="3154538" cy="1897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837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 build="p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 5"/>
          <p:cNvSpPr/>
          <p:nvPr/>
        </p:nvSpPr>
        <p:spPr>
          <a:xfrm>
            <a:off x="138276" y="3744133"/>
            <a:ext cx="4937780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4776582" cy="4187952"/>
          </a:xfrm>
        </p:spPr>
        <p:txBody>
          <a:bodyPr/>
          <a:lstStyle/>
          <a:p>
            <a:r>
              <a:rPr lang="cs-CZ" dirty="0" smtClean="0"/>
              <a:t>K tomu, aby člověk získal z rudy kov, potřeboval oheň.</a:t>
            </a:r>
          </a:p>
          <a:p>
            <a:r>
              <a:rPr lang="cs-CZ" dirty="0" smtClean="0"/>
              <a:t>Znal již z doby kamenné.</a:t>
            </a:r>
          </a:p>
          <a:p>
            <a:r>
              <a:rPr lang="cs-CZ" dirty="0" smtClean="0"/>
              <a:t>Původní zdroj ohně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– blesk zapalující les.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436096" y="4810100"/>
            <a:ext cx="3228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 oheň dával člověku?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20657" y="4044068"/>
            <a:ext cx="4095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Dával lidem teplo, světlo, chránil je před šelmami,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sloužil k přípravě pokrmů           a vypalování </a:t>
            </a:r>
            <a:r>
              <a:rPr lang="cs-CZ" dirty="0" smtClean="0">
                <a:solidFill>
                  <a:schemeClr val="bg1"/>
                </a:solidFill>
              </a:rPr>
              <a:t>keramiky.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502" y="656693"/>
            <a:ext cx="3055561" cy="398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50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 uiExpand="1" build="p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ný popisek 5"/>
          <p:cNvSpPr/>
          <p:nvPr/>
        </p:nvSpPr>
        <p:spPr>
          <a:xfrm>
            <a:off x="544799" y="3068960"/>
            <a:ext cx="4401727" cy="93610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Rozdělávání ohně – křesáním kámen       o kámen.</a:t>
            </a:r>
          </a:p>
          <a:p>
            <a:r>
              <a:rPr lang="cs-CZ" dirty="0" smtClean="0"/>
              <a:t>Křesadlo – křemen či pazourek.</a:t>
            </a:r>
          </a:p>
          <a:p>
            <a:r>
              <a:rPr lang="cs-CZ" dirty="0" smtClean="0"/>
              <a:t>Jiskra zažehla rozdrcenou březovou kůru nebo piliny z houby.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6337" y="3356992"/>
            <a:ext cx="4200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Víš jak se jmenuje tato houba?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23728" y="4324733"/>
            <a:ext cx="839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Choroš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526" y="2708920"/>
            <a:ext cx="377837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1778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 uiExpand="1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bronzová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Teorie: lidé si obložili oheň měděnou nebo cínovou rudou – ochrana ohniště.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67744" y="4797152"/>
            <a:ext cx="48317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Slitím mědi s cínem získal člověk bronz </a:t>
            </a:r>
          </a:p>
          <a:p>
            <a:r>
              <a:rPr lang="cs-CZ" dirty="0" smtClean="0"/>
              <a:t>– z bronzu se vyráběli předměty.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6792"/>
            <a:ext cx="432048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89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" y="2546990"/>
            <a:ext cx="3919912" cy="3074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3753216" y="2290672"/>
            <a:ext cx="1728192" cy="73121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bronzová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Jednou z kamenů začali odkapávat kovové slzy, které pod studenou vodou tuhly.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07039" y="2471614"/>
            <a:ext cx="820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Stříbro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97400" y="1921340"/>
            <a:ext cx="3869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Měděná ruda slzela červeně 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14684" y="5157192"/>
            <a:ext cx="3661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Cínová ruda slzela stříbrně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139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build="p"/>
      <p:bldP spid="4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Nálezy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Unikátní bronzový poklad našli archeologové při záchranném průzkumu před rekonstrukcí Husova náměstí </a:t>
            </a:r>
            <a:r>
              <a:rPr lang="cs-CZ" dirty="0" smtClean="0"/>
              <a:t>          v </a:t>
            </a:r>
            <a:r>
              <a:rPr lang="cs-CZ" dirty="0"/>
              <a:t>Novém Městě nad </a:t>
            </a:r>
            <a:r>
              <a:rPr lang="cs-CZ" dirty="0" smtClean="0"/>
              <a:t>Metují.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 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92896"/>
            <a:ext cx="3968646" cy="3269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623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Nálezy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Kozí hřbet u Prahy – pod velkým kamenem bylo nalezeno sedm překrásně zdobených dýk.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8740"/>
            <a:ext cx="3372922" cy="252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00808"/>
            <a:ext cx="43815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504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Předměty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660" y="575784"/>
            <a:ext cx="1296509" cy="415498"/>
          </a:xfr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cs-CZ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šperky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397131" y="4031316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meče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07032" y="2762967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sekery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745945" y="548680"/>
            <a:ext cx="85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kopí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12160" y="5204794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dýky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562" y="2612431"/>
            <a:ext cx="2465420" cy="2112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02678"/>
            <a:ext cx="2857500" cy="1624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92" y="3284435"/>
            <a:ext cx="2800350" cy="2105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89292"/>
            <a:ext cx="2636476" cy="21355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1741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bronzová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Obchodníci</a:t>
            </a:r>
          </a:p>
          <a:p>
            <a:r>
              <a:rPr lang="cs-CZ" dirty="0" smtClean="0"/>
              <a:t>Kov </a:t>
            </a:r>
            <a:r>
              <a:rPr lang="cs-CZ" dirty="0"/>
              <a:t>se záhy stává zbožím </a:t>
            </a:r>
            <a:endParaRPr lang="cs-CZ" dirty="0" smtClean="0"/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</a:t>
            </a:r>
            <a:r>
              <a:rPr lang="cs-CZ" smtClean="0"/>
              <a:t>a </a:t>
            </a:r>
            <a:r>
              <a:rPr lang="cs-CZ" dirty="0"/>
              <a:t>přebírá funkci </a:t>
            </a:r>
            <a:r>
              <a:rPr lang="cs-CZ" dirty="0" smtClean="0"/>
              <a:t>platidla.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sz="2400" dirty="0"/>
              <a:t>Předpokládá se, že nejstarší směnnou jednotkou byl skot, později vydělané býčí kůže a ve Středomoří velké měděné desky ve tvaru „H</a:t>
            </a:r>
            <a:r>
              <a:rPr lang="cs-CZ" sz="2400" dirty="0" smtClean="0"/>
              <a:t>“.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89040"/>
            <a:ext cx="2903984" cy="217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7079940" y="5517232"/>
            <a:ext cx="1512168" cy="62068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Platidlo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358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6"/>
          <p:cNvSpPr/>
          <p:nvPr/>
        </p:nvSpPr>
        <p:spPr>
          <a:xfrm>
            <a:off x="1331640" y="1916832"/>
            <a:ext cx="604867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331640" y="3140968"/>
            <a:ext cx="604867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492246" y="4365104"/>
            <a:ext cx="604867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0326" y="764704"/>
            <a:ext cx="6347048" cy="67667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Jak se nazývá slitina mědi a cínu?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84788" y="2200218"/>
            <a:ext cx="884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Zlato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84789" y="3424354"/>
            <a:ext cx="1065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 Stříbro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84789" y="4648490"/>
            <a:ext cx="9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 Bronz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8144" y="5548590"/>
            <a:ext cx="2730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510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  <p:bldP spid="2" grpId="0"/>
      <p:bldP spid="3" grpId="0" build="p"/>
      <p:bldP spid="4" grpId="0"/>
      <p:bldP spid="4" grpId="1"/>
      <p:bldP spid="5" grpId="0"/>
      <p:bldP spid="5" grpId="1"/>
      <p:bldP spid="6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324" y="608972"/>
            <a:ext cx="7571184" cy="1252736"/>
          </a:xfrm>
        </p:spPr>
        <p:txBody>
          <a:bodyPr/>
          <a:lstStyle/>
          <a:p>
            <a:r>
              <a:rPr lang="cs-CZ" dirty="0" smtClean="0"/>
              <a:t>Označ předměty, které patří do doby kamenné a bronzové.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05176"/>
            <a:ext cx="2184316" cy="1242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810" y="1956298"/>
            <a:ext cx="1718045" cy="1391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292" y="1312387"/>
            <a:ext cx="1622425" cy="2932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890" y="4344186"/>
            <a:ext cx="2044166" cy="1612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810" y="4376800"/>
            <a:ext cx="2222401" cy="1480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46" y="3429000"/>
            <a:ext cx="4209032" cy="815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1043608" y="4732822"/>
            <a:ext cx="13516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002" y="5098232"/>
            <a:ext cx="1566863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86" y="4274680"/>
            <a:ext cx="1566863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515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jmenuje a k čemu sloužila houba vyobrazena na obrázku?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4194043" cy="3145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5813715" y="2420888"/>
            <a:ext cx="2790733" cy="172819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Choroš</a:t>
            </a:r>
          </a:p>
          <a:p>
            <a:pPr algn="ctr"/>
            <a:r>
              <a:rPr lang="cs-CZ" dirty="0" smtClean="0"/>
              <a:t> – podklad pro zažehnutí ohně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173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8892" y="548680"/>
            <a:ext cx="8686800" cy="5257800"/>
          </a:xfrm>
        </p:spPr>
        <p:txBody>
          <a:bodyPr>
            <a:normAutofit fontScale="325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programy.mb-net.cz/mb-pravek-novovek/JP0401005.htm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envis.praha-mesto.cz/rocenky/neziva/kap31.htm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cs.wikipedia.org/wiki/Soubor:Collier_de_Penne.jpg</a:t>
            </a:r>
            <a:endParaRPr lang="cs-CZ" dirty="0" smtClean="0"/>
          </a:p>
          <a:p>
            <a:r>
              <a:rPr lang="cs-CZ" dirty="0" smtClean="0"/>
              <a:t>Dostupné </a:t>
            </a:r>
            <a:r>
              <a:rPr lang="cs-CZ" dirty="0"/>
              <a:t>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 smtClean="0"/>
              <a:t>Commons</a:t>
            </a:r>
            <a:endParaRPr lang="cs-CZ" dirty="0" smtClean="0"/>
          </a:p>
          <a:p>
            <a:r>
              <a:rPr lang="cs-CZ" dirty="0" err="1"/>
              <a:t>Autor:Didier</a:t>
            </a:r>
            <a:r>
              <a:rPr lang="cs-CZ" dirty="0"/>
              <a:t> </a:t>
            </a:r>
            <a:r>
              <a:rPr lang="cs-CZ" dirty="0" err="1" smtClean="0"/>
              <a:t>Descouens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ces.mkcr.cz/en/img.php?imgid=1938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envis.praha-mesto.cz/rocenky/neziva/foto/31-4.jpg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http://dejepisnezapisky.blogerka.cz/_/</a:t>
            </a:r>
            <a:r>
              <a:rPr lang="cs-CZ" dirty="0" smtClean="0">
                <a:hlinkClick r:id="rId7"/>
              </a:rPr>
              <a:t>Pravek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www.noze.sk/noze/ECHZ/chlzb/sekera/kamenna/paleolit/sekera.html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cs.wikipedia.org/wiki/Soubor:Shoes_in_the_grass.jpg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 err="1"/>
              <a:t>Autor:Dan</a:t>
            </a:r>
            <a:r>
              <a:rPr lang="cs-CZ" dirty="0"/>
              <a:t> </a:t>
            </a:r>
            <a:r>
              <a:rPr lang="cs-CZ" dirty="0" err="1" smtClean="0"/>
              <a:t>Foy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cs.wikipedia.org/wiki/Soubor:Vz24.jpg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 </a:t>
            </a:r>
            <a:r>
              <a:rPr lang="cs-CZ" dirty="0" err="1" smtClean="0"/>
              <a:t>Szuyuan</a:t>
            </a:r>
            <a:r>
              <a:rPr lang="cs-CZ" dirty="0" smtClean="0"/>
              <a:t> </a:t>
            </a:r>
            <a:r>
              <a:rPr lang="cs-CZ" dirty="0" err="1" smtClean="0"/>
              <a:t>huang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world-of-archaeology.blog.cz/1103/bronz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cs.wikipedia.org/wiki/Soubor:Ohni%C5%A1t%C4%9B.jpg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</a:t>
            </a:r>
            <a:r>
              <a:rPr lang="cs-CZ" dirty="0" smtClean="0"/>
              <a:t>: Honza Groh</a:t>
            </a:r>
          </a:p>
          <a:p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cs.wikipedia.org/wiki/Soubor:Silver_crystal.jpg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</a:t>
            </a:r>
            <a:r>
              <a:rPr lang="cs-CZ" dirty="0" smtClean="0"/>
              <a:t>: </a:t>
            </a:r>
            <a:r>
              <a:rPr lang="cs-CZ" dirty="0" err="1" smtClean="0"/>
              <a:t>Alchemist-hp</a:t>
            </a:r>
            <a:endParaRPr lang="cs-CZ" dirty="0"/>
          </a:p>
          <a:p>
            <a:r>
              <a:rPr lang="cs-CZ" dirty="0">
                <a:hlinkClick r:id="rId14"/>
              </a:rPr>
              <a:t>http://</a:t>
            </a:r>
            <a:r>
              <a:rPr lang="cs-CZ" dirty="0" smtClean="0">
                <a:hlinkClick r:id="rId14"/>
              </a:rPr>
              <a:t>cs.wikipedia.org/wiki/Soubor:Lightning_hits_tree.jpg</a:t>
            </a:r>
            <a:endParaRPr lang="cs-CZ" dirty="0" smtClean="0"/>
          </a:p>
          <a:p>
            <a:r>
              <a:rPr lang="cs-CZ" dirty="0">
                <a:hlinkClick r:id="rId15"/>
              </a:rPr>
              <a:t>http://</a:t>
            </a:r>
            <a:r>
              <a:rPr lang="cs-CZ" dirty="0" smtClean="0">
                <a:hlinkClick r:id="rId15"/>
              </a:rPr>
              <a:t>cs.wikipedia.org/wiki/Soubor:Kupfer_mineral_erz.jpg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 err="1" smtClean="0"/>
              <a:t>Autor:Breeze</a:t>
            </a:r>
            <a:endParaRPr lang="cs-CZ" dirty="0" smtClean="0"/>
          </a:p>
          <a:p>
            <a:r>
              <a:rPr lang="cs-CZ" dirty="0">
                <a:hlinkClick r:id="rId16"/>
              </a:rPr>
              <a:t>http://</a:t>
            </a:r>
            <a:r>
              <a:rPr lang="cs-CZ" dirty="0" smtClean="0">
                <a:hlinkClick r:id="rId16"/>
              </a:rPr>
              <a:t>cs.wikipedia.org/wiki/Soubor:Freer_005.jpg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 err="1"/>
              <a:t>Autor:PericlesofAthens</a:t>
            </a:r>
            <a:endParaRPr lang="cs-CZ" dirty="0"/>
          </a:p>
          <a:p>
            <a:r>
              <a:rPr lang="cs-CZ" dirty="0">
                <a:hlinkClick r:id="rId17"/>
              </a:rPr>
              <a:t>http://commons.wikimedia.org/wiki/File:2011-07-09_Polyporus_squamosus_%28Huds.%</a:t>
            </a:r>
            <a:r>
              <a:rPr lang="cs-CZ" dirty="0" smtClean="0">
                <a:hlinkClick r:id="rId17"/>
              </a:rPr>
              <a:t>29_Fr_178363.jpg?uselang=cs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 err="1"/>
              <a:t>Autor:Stephen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95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228</TotalTime>
  <Words>444</Words>
  <Application>Microsoft Office PowerPoint</Application>
  <PresentationFormat>Předvádění na obrazovce (4:3)</PresentationFormat>
  <Paragraphs>101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Aspekt</vt:lpstr>
      <vt:lpstr>Doba bronzová</vt:lpstr>
      <vt:lpstr>Doba bronzová</vt:lpstr>
      <vt:lpstr>Oheň</vt:lpstr>
      <vt:lpstr>Oheň</vt:lpstr>
      <vt:lpstr>Doba bronzová</vt:lpstr>
      <vt:lpstr>Doba bronzová</vt:lpstr>
      <vt:lpstr>Nálezy</vt:lpstr>
      <vt:lpstr>Nálezy</vt:lpstr>
      <vt:lpstr>Předměty</vt:lpstr>
      <vt:lpstr>Doba bronzová</vt:lpstr>
      <vt:lpstr>Opakování</vt:lpstr>
      <vt:lpstr>Opakování</vt:lpstr>
      <vt:lpstr>Opakování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Doba železná</dc:title>
  <dc:creator>Kacenka</dc:creator>
  <cp:lastModifiedBy>Kacenka</cp:lastModifiedBy>
  <cp:revision>25</cp:revision>
  <dcterms:created xsi:type="dcterms:W3CDTF">2012-09-18T16:46:37Z</dcterms:created>
  <dcterms:modified xsi:type="dcterms:W3CDTF">2012-10-03T15:01:12Z</dcterms:modified>
</cp:coreProperties>
</file>