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57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25.9.2012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25.9.2012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25.9.2012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25.9.2012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25.9.2012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25.9.2012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25.9.2012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25.9.2012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Kliknutím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25.9.2012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25.9.2012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25.9.2012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25.9.2012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Cosmas-Chronica_Boemorum.jpg" TargetMode="External"/><Relationship Id="rId3" Type="http://schemas.openxmlformats.org/officeDocument/2006/relationships/hyperlink" Target="http://cs.wikipedia.org/wiki/Soubor:Josef_Mathauser_-_Praotec_%C4%8Cech_na_ho%C5%99e_%C5%98%C3%ADp.jpg" TargetMode="External"/><Relationship Id="rId7" Type="http://schemas.openxmlformats.org/officeDocument/2006/relationships/hyperlink" Target="http://cs.wikipedia.org/wiki/Soubor:Samo1.jpg" TargetMode="External"/><Relationship Id="rId2" Type="http://schemas.openxmlformats.org/officeDocument/2006/relationships/hyperlink" Target="http://cs.wikipedia.org/wiki/Soubor:Ctin%C4%9Bves,_%C5%98%C3%ADp_a_obec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Dalimilova_kronika_parizsky_fragment.jpg" TargetMode="External"/><Relationship Id="rId11" Type="http://schemas.openxmlformats.org/officeDocument/2006/relationships/hyperlink" Target="http://milasko.blog.cz/1007/pocatky-slovanu-2-vyvoj-od-konce-doby-bronzove-do-stehovani-narodu" TargetMode="External"/><Relationship Id="rId5" Type="http://schemas.openxmlformats.org/officeDocument/2006/relationships/hyperlink" Target="http://oko.yin.cz/8/keltove/" TargetMode="External"/><Relationship Id="rId10" Type="http://schemas.openxmlformats.org/officeDocument/2006/relationships/hyperlink" Target="http://cs.wikipedia.org/wiki/%C4%8Casn%C4%9B_slovansk%C3%A9_obdob%C3%AD" TargetMode="External"/><Relationship Id="rId4" Type="http://schemas.openxmlformats.org/officeDocument/2006/relationships/hyperlink" Target="http://cs.wikipedia.org/wiki/Soubor:Celtic_dagger,_scabbard_and_buckle.JPG" TargetMode="External"/><Relationship Id="rId9" Type="http://schemas.openxmlformats.org/officeDocument/2006/relationships/hyperlink" Target="http://envis.praha-mesto.cz/rocenky/neziva/foto/31-3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07504" y="260648"/>
            <a:ext cx="8229600" cy="1828800"/>
          </a:xfrm>
        </p:spPr>
        <p:txBody>
          <a:bodyPr/>
          <a:lstStyle/>
          <a:p>
            <a:r>
              <a:rPr lang="cs-CZ" dirty="0" smtClean="0"/>
              <a:t>Příchod Slovanů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899592" y="2348880"/>
            <a:ext cx="6400800" cy="1752600"/>
          </a:xfrm>
        </p:spPr>
        <p:txBody>
          <a:bodyPr>
            <a:normAutofit fontScale="70000" lnSpcReduction="20000"/>
          </a:bodyPr>
          <a:lstStyle/>
          <a:p>
            <a:r>
              <a:rPr lang="cs-CZ" dirty="0" smtClean="0"/>
              <a:t>VY_32_INOVACE_2_DĚJEPIS_5_PŘÍCHOD SLOVANŮ</a:t>
            </a:r>
            <a:endParaRPr lang="cs-CZ" dirty="0"/>
          </a:p>
          <a:p>
            <a:r>
              <a:rPr lang="cs-CZ" dirty="0"/>
              <a:t>Dětský domov, Základní škola </a:t>
            </a:r>
            <a:r>
              <a:rPr lang="cs-CZ" dirty="0" smtClean="0"/>
              <a:t>a </a:t>
            </a:r>
            <a:r>
              <a:rPr lang="cs-CZ" dirty="0"/>
              <a:t>S</a:t>
            </a:r>
            <a:r>
              <a:rPr lang="cs-CZ" dirty="0" smtClean="0"/>
              <a:t>třední škola, Duchcov, </a:t>
            </a:r>
            <a:r>
              <a:rPr lang="cs-CZ" dirty="0"/>
              <a:t>příspěvková organizace</a:t>
            </a:r>
          </a:p>
          <a:p>
            <a:r>
              <a:rPr lang="cs-CZ" dirty="0"/>
              <a:t>Registrační číslo: cz.1.07/1.4.00/21.0559</a:t>
            </a:r>
          </a:p>
          <a:p>
            <a:r>
              <a:rPr lang="cs-CZ" dirty="0"/>
              <a:t>Mgr. Ladislava Hofmanová</a:t>
            </a:r>
          </a:p>
          <a:p>
            <a:endParaRPr lang="cs-CZ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4221088"/>
            <a:ext cx="4069630" cy="22508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35834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kosené hrany 8"/>
          <p:cNvSpPr/>
          <p:nvPr/>
        </p:nvSpPr>
        <p:spPr>
          <a:xfrm>
            <a:off x="323528" y="4509120"/>
            <a:ext cx="3888432" cy="1080120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Stěhování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7787208" cy="748680"/>
          </a:xfrm>
        </p:spPr>
        <p:txBody>
          <a:bodyPr/>
          <a:lstStyle/>
          <a:p>
            <a:r>
              <a:rPr lang="cs-CZ" dirty="0" smtClean="0"/>
              <a:t>Lidé se často stěhovali z místa na </a:t>
            </a:r>
            <a:r>
              <a:rPr lang="cs-CZ" dirty="0" smtClean="0"/>
              <a:t>místo.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827584" y="2348880"/>
            <a:ext cx="4577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Když políčka přestala dávat úrodu, stěhovali se.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467544" y="2838127"/>
            <a:ext cx="206498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Opakování…</a:t>
            </a:r>
            <a:endParaRPr lang="cs-CZ" sz="2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67544" y="3438292"/>
            <a:ext cx="626966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Který národ přišel na naše území jako první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467544" y="4721587"/>
            <a:ext cx="347082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Keltové – kmen Bójů</a:t>
            </a:r>
            <a:endParaRPr lang="cs-CZ" sz="28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3790" y="3976464"/>
            <a:ext cx="4194721" cy="20134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7643274" y="6017849"/>
            <a:ext cx="13352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Keltské dýky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23490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" grpId="0"/>
      <p:bldP spid="3" grpId="0" build="p"/>
      <p:bldP spid="4" grpId="0"/>
      <p:bldP spid="5" grpId="0"/>
      <p:bldP spid="6" grpId="0"/>
      <p:bldP spid="7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Bohemia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19256" cy="748680"/>
          </a:xfrm>
        </p:spPr>
        <p:txBody>
          <a:bodyPr>
            <a:noAutofit/>
          </a:bodyPr>
          <a:lstStyle/>
          <a:p>
            <a:r>
              <a:rPr lang="cs-CZ" sz="3600" dirty="0" smtClean="0">
                <a:solidFill>
                  <a:srgbClr val="FF0000"/>
                </a:solidFill>
              </a:rPr>
              <a:t>Víš odkud pochází tento název?</a:t>
            </a: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971600" y="2503829"/>
            <a:ext cx="48503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Ze starověkého jména </a:t>
            </a:r>
            <a:r>
              <a:rPr lang="cs-CZ" dirty="0" err="1" smtClean="0"/>
              <a:t>Boiohaemum</a:t>
            </a:r>
            <a:r>
              <a:rPr lang="cs-CZ" dirty="0" smtClean="0"/>
              <a:t> = ZEMĚ BÓJŮ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5389713" y="2919109"/>
            <a:ext cx="34243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Kelty vytlačili Germáni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323527" y="3543399"/>
            <a:ext cx="755687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Mezitím přicházelo v postupných vlnách od východu </a:t>
            </a:r>
          </a:p>
          <a:p>
            <a:r>
              <a:rPr lang="cs-CZ" sz="2400" dirty="0" smtClean="0"/>
              <a:t>nové obyvatelstvo. Přicházeli v menších skupinkách </a:t>
            </a:r>
          </a:p>
          <a:p>
            <a:r>
              <a:rPr lang="cs-CZ" sz="2400" dirty="0" smtClean="0"/>
              <a:t>a usazovali se podél řek, </a:t>
            </a:r>
          </a:p>
          <a:p>
            <a:r>
              <a:rPr lang="cs-CZ" sz="2400" dirty="0" smtClean="0"/>
              <a:t>pásli svá stáda a obdělávali pole.</a:t>
            </a:r>
            <a:endParaRPr lang="cs-CZ" sz="24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8117" y="4399812"/>
            <a:ext cx="3161928" cy="21975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Šipka doprava 6"/>
          <p:cNvSpPr/>
          <p:nvPr/>
        </p:nvSpPr>
        <p:spPr>
          <a:xfrm>
            <a:off x="2699792" y="2996952"/>
            <a:ext cx="2016224" cy="38382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495879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/>
      <p:bldP spid="5" grpId="0"/>
      <p:bldP spid="6" grpId="0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kosené hrany 3"/>
          <p:cNvSpPr/>
          <p:nvPr/>
        </p:nvSpPr>
        <p:spPr>
          <a:xfrm>
            <a:off x="467544" y="3789040"/>
            <a:ext cx="2664296" cy="1080120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Slované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1672168"/>
            <a:ext cx="4546848" cy="4709160"/>
          </a:xfrm>
        </p:spPr>
        <p:txBody>
          <a:bodyPr/>
          <a:lstStyle/>
          <a:p>
            <a:r>
              <a:rPr lang="cs-CZ" dirty="0" smtClean="0"/>
              <a:t>Přišli do naší země na začátku 6. století.</a:t>
            </a:r>
          </a:p>
          <a:p>
            <a:r>
              <a:rPr lang="cs-CZ" dirty="0" smtClean="0"/>
              <a:t>Vyráběli svéráznou keramiku, které se říká?</a:t>
            </a:r>
          </a:p>
          <a:p>
            <a:pPr marL="137160" indent="0">
              <a:buNone/>
            </a:pPr>
            <a:endParaRPr lang="cs-CZ" dirty="0"/>
          </a:p>
          <a:p>
            <a:pPr marL="137160" indent="0">
              <a:buNone/>
            </a:pPr>
            <a:r>
              <a:rPr lang="cs-CZ" dirty="0" smtClean="0"/>
              <a:t> pražský typ</a:t>
            </a:r>
            <a:endParaRPr lang="cs-CZ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2060848"/>
            <a:ext cx="3617752" cy="43204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027673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  <p:bldP spid="3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Nádoby pražského typu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003232" cy="1180728"/>
          </a:xfrm>
        </p:spPr>
        <p:txBody>
          <a:bodyPr/>
          <a:lstStyle/>
          <a:p>
            <a:r>
              <a:rPr lang="cs-CZ" dirty="0" smtClean="0"/>
              <a:t>Byli štíhlé nebo vejčité, bezuché s nízkým hrdlem a největší šířkou v horní třetině </a:t>
            </a:r>
            <a:r>
              <a:rPr lang="cs-CZ" dirty="0" smtClean="0"/>
              <a:t>výšky.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1947958" y="6307159"/>
            <a:ext cx="48696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 hrobech starých Slovanů sloužily jako popelnice.</a:t>
            </a:r>
            <a:endParaRPr lang="cs-CZ" dirty="0"/>
          </a:p>
        </p:txBody>
      </p:sp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560558"/>
            <a:ext cx="4962128" cy="37215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Šipka doprava 4"/>
          <p:cNvSpPr/>
          <p:nvPr/>
        </p:nvSpPr>
        <p:spPr>
          <a:xfrm>
            <a:off x="1547664" y="5445224"/>
            <a:ext cx="3312368" cy="43204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177855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Příchod Slovanů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Příchodem Slovanů končí pravěk a začíná historické období středověk.</a:t>
            </a:r>
          </a:p>
          <a:p>
            <a:r>
              <a:rPr lang="cs-CZ" dirty="0"/>
              <a:t>Chovali domácí zvířata, lovili ryby.</a:t>
            </a:r>
          </a:p>
          <a:p>
            <a:r>
              <a:rPr lang="cs-CZ" dirty="0"/>
              <a:t>Dokázali tkát látky.</a:t>
            </a:r>
          </a:p>
          <a:p>
            <a:r>
              <a:rPr lang="cs-CZ" dirty="0"/>
              <a:t>Obydlí si stavěli ze dřeva, </a:t>
            </a:r>
            <a:endParaRPr lang="cs-CZ" dirty="0" smtClean="0"/>
          </a:p>
          <a:p>
            <a:pPr marL="137160" indent="0">
              <a:buNone/>
            </a:pPr>
            <a:r>
              <a:rPr lang="cs-CZ" dirty="0"/>
              <a:t> </a:t>
            </a:r>
            <a:r>
              <a:rPr lang="cs-CZ" dirty="0" smtClean="0"/>
              <a:t>    proutí </a:t>
            </a:r>
            <a:r>
              <a:rPr lang="cs-CZ" dirty="0"/>
              <a:t>a rákosu.</a:t>
            </a:r>
          </a:p>
          <a:p>
            <a:r>
              <a:rPr lang="cs-CZ" dirty="0"/>
              <a:t>Nářadí měli převážně ze dřeva</a:t>
            </a:r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3099267"/>
            <a:ext cx="2720330" cy="3516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778879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kosené hrany 4"/>
          <p:cNvSpPr/>
          <p:nvPr/>
        </p:nvSpPr>
        <p:spPr>
          <a:xfrm>
            <a:off x="5796136" y="6165304"/>
            <a:ext cx="2808312" cy="576064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Slované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4834880" cy="4709160"/>
          </a:xfrm>
        </p:spPr>
        <p:txBody>
          <a:bodyPr/>
          <a:lstStyle/>
          <a:p>
            <a:r>
              <a:rPr lang="cs-CZ" dirty="0"/>
              <a:t>Obydlí si stavěli ze dřeva, proutí a rákosu.</a:t>
            </a:r>
          </a:p>
          <a:p>
            <a:r>
              <a:rPr lang="cs-CZ" dirty="0"/>
              <a:t>Nářadí měli převážně ze dřeva.</a:t>
            </a:r>
          </a:p>
          <a:p>
            <a:r>
              <a:rPr lang="cs-CZ" dirty="0"/>
              <a:t>Společným jazykem slovanských kmenů byla pravděpodobně praslovanština.</a:t>
            </a:r>
          </a:p>
          <a:p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1340768"/>
            <a:ext cx="3224218" cy="470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6235323" y="6289113"/>
            <a:ext cx="17697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Kosmova kronika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914811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" grpId="0"/>
      <p:bldP spid="3" grpId="0" build="p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Slované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147248" cy="1756792"/>
          </a:xfrm>
        </p:spPr>
        <p:txBody>
          <a:bodyPr/>
          <a:lstStyle/>
          <a:p>
            <a:r>
              <a:rPr lang="cs-CZ" dirty="0" smtClean="0"/>
              <a:t>V době, kdy se v Čechách a na Moravě usadili Slované, přihnal se na koních z Asie kočovný kmen Avarů. 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692843" y="3140968"/>
            <a:ext cx="823174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Kronikáři vyprávějí, že Slovany proti Avarům sjednotil kupec Sámo.</a:t>
            </a:r>
            <a:endParaRPr lang="cs-CZ" sz="20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789040"/>
            <a:ext cx="5110371" cy="28298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6444208" y="5354632"/>
            <a:ext cx="1906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Dalimilova kronika</a:t>
            </a:r>
            <a:endParaRPr lang="cs-CZ" dirty="0"/>
          </a:p>
        </p:txBody>
      </p:sp>
      <p:sp>
        <p:nvSpPr>
          <p:cNvPr id="6" name="Šipka doprava 5"/>
          <p:cNvSpPr/>
          <p:nvPr/>
        </p:nvSpPr>
        <p:spPr>
          <a:xfrm>
            <a:off x="4139952" y="5354632"/>
            <a:ext cx="1944216" cy="3693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25188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/>
      <p:bldP spid="5" grpId="0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kosené hrany 5"/>
          <p:cNvSpPr/>
          <p:nvPr/>
        </p:nvSpPr>
        <p:spPr>
          <a:xfrm>
            <a:off x="485902" y="5170729"/>
            <a:ext cx="4157537" cy="982469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Sámova říše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7160" y="2204864"/>
            <a:ext cx="8229600" cy="4525963"/>
          </a:xfrm>
        </p:spPr>
        <p:txBody>
          <a:bodyPr/>
          <a:lstStyle/>
          <a:p>
            <a:r>
              <a:rPr lang="cs-CZ" dirty="0"/>
              <a:t>Sámo ve vítězném boji údajně prokázal takovou statečnost a velitelskou dovednost, že byl z</a:t>
            </a:r>
            <a:r>
              <a:rPr lang="cs-CZ" i="1" dirty="0"/>
              <a:t>volen </a:t>
            </a:r>
            <a:r>
              <a:rPr lang="cs-CZ" dirty="0"/>
              <a:t>za „krále</a:t>
            </a:r>
            <a:r>
              <a:rPr lang="cs-CZ" dirty="0" smtClean="0"/>
              <a:t>“.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6" y="1268760"/>
            <a:ext cx="9003913" cy="1042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bdélník 3"/>
          <p:cNvSpPr/>
          <p:nvPr/>
        </p:nvSpPr>
        <p:spPr>
          <a:xfrm>
            <a:off x="654371" y="440632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„král“ mělo však spíše význam „náčelník náčelníků“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971600" y="5477297"/>
            <a:ext cx="34563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Historie podle archeologů</a:t>
            </a:r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0672" y="3139738"/>
            <a:ext cx="2539920" cy="30601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Oválný popisek 6"/>
          <p:cNvSpPr/>
          <p:nvPr/>
        </p:nvSpPr>
        <p:spPr>
          <a:xfrm>
            <a:off x="6931496" y="5608855"/>
            <a:ext cx="1498272" cy="1152128"/>
          </a:xfrm>
          <a:prstGeom prst="wedgeEllipseCallout">
            <a:avLst>
              <a:gd name="adj1" fmla="val -115153"/>
              <a:gd name="adj2" fmla="val 1680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TextovéPole 7"/>
          <p:cNvSpPr txBox="1"/>
          <p:nvPr/>
        </p:nvSpPr>
        <p:spPr>
          <a:xfrm>
            <a:off x="3995936" y="6211341"/>
            <a:ext cx="17347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KUPEC SÁMO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242616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  <p:bldP spid="3" grpId="0" build="p"/>
      <p:bldP spid="4" grpId="0"/>
      <p:bldP spid="5" grpId="0"/>
      <p:bldP spid="7" grpId="0" animBg="1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3645024"/>
            <a:ext cx="4610100" cy="2981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Praotec Čech</a:t>
            </a:r>
            <a:endParaRPr lang="cs-CZ" dirty="0"/>
          </a:p>
        </p:txBody>
      </p:sp>
      <p:sp>
        <p:nvSpPr>
          <p:cNvPr id="5" name="Oválný popisek 4"/>
          <p:cNvSpPr/>
          <p:nvPr/>
        </p:nvSpPr>
        <p:spPr>
          <a:xfrm>
            <a:off x="1187624" y="4393735"/>
            <a:ext cx="4608512" cy="741951"/>
          </a:xfrm>
          <a:prstGeom prst="wedgeEllipseCallout">
            <a:avLst>
              <a:gd name="adj1" fmla="val 61167"/>
              <a:gd name="adj2" fmla="val -6269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7859216" cy="1540768"/>
          </a:xfrm>
        </p:spPr>
        <p:txBody>
          <a:bodyPr>
            <a:normAutofit/>
          </a:bodyPr>
          <a:lstStyle/>
          <a:p>
            <a:r>
              <a:rPr lang="cs-CZ" dirty="0" smtClean="0"/>
              <a:t>Podle starých pověstí na naše území přivedl Slovany praotec Čech.</a:t>
            </a:r>
          </a:p>
          <a:p>
            <a:r>
              <a:rPr lang="cs-CZ" dirty="0" smtClean="0"/>
              <a:t>Jejich cílem se stala hora </a:t>
            </a:r>
            <a:r>
              <a:rPr lang="cs-CZ" dirty="0" smtClean="0"/>
              <a:t>Říp.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251520" y="3127484"/>
            <a:ext cx="75346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Rozhlédl se kolem a prohlásil. Tady zůstaneme, to je země, kterou jsme hledali. 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2411760" y="4580044"/>
            <a:ext cx="24473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Oplývá mlékem a strdím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516302" y="5591141"/>
            <a:ext cx="311174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Strdí</a:t>
            </a:r>
            <a:r>
              <a:rPr lang="cs-CZ" dirty="0" smtClean="0"/>
              <a:t> - Staročeský výraz pro </a:t>
            </a:r>
          </a:p>
          <a:p>
            <a:r>
              <a:rPr lang="cs-CZ" dirty="0" smtClean="0"/>
              <a:t>včelí plást </a:t>
            </a:r>
          </a:p>
          <a:p>
            <a:r>
              <a:rPr lang="cs-CZ" dirty="0" smtClean="0"/>
              <a:t>naplněný medem</a:t>
            </a:r>
            <a:endParaRPr lang="cs-CZ" dirty="0"/>
          </a:p>
        </p:txBody>
      </p:sp>
      <p:sp>
        <p:nvSpPr>
          <p:cNvPr id="6" name="Rámeček 5"/>
          <p:cNvSpPr/>
          <p:nvPr/>
        </p:nvSpPr>
        <p:spPr>
          <a:xfrm>
            <a:off x="238913" y="5287741"/>
            <a:ext cx="4032448" cy="1453627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21653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  <p:bldP spid="3" grpId="0" build="p"/>
      <p:bldP spid="4" grpId="0"/>
      <p:bldP spid="8" grpId="0"/>
      <p:bldP spid="9" grpId="0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Praotec Čech</a:t>
            </a:r>
            <a:endParaRPr lang="cs-CZ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302" y="1340768"/>
            <a:ext cx="8070048" cy="10410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317522"/>
            <a:ext cx="5256584" cy="3942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5580112" y="2381787"/>
            <a:ext cx="36022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Podle praotce pojmenovali i zemi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1835696" y="6334780"/>
            <a:ext cx="67762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Kosmova kronika X Dalimilova kronika</a:t>
            </a:r>
            <a:endParaRPr lang="cs-CZ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Oválný popisek 5"/>
          <p:cNvSpPr/>
          <p:nvPr/>
        </p:nvSpPr>
        <p:spPr>
          <a:xfrm>
            <a:off x="3347864" y="3726324"/>
            <a:ext cx="4824536" cy="562417"/>
          </a:xfrm>
          <a:prstGeom prst="wedgeEllipseCallout">
            <a:avLst>
              <a:gd name="adj1" fmla="val -63908"/>
              <a:gd name="adj2" fmla="val 4772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4572000" y="3822866"/>
            <a:ext cx="26821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Jaká hora je na obrázku?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5913072" y="4562995"/>
            <a:ext cx="103906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Říp</a:t>
            </a:r>
            <a:endParaRPr lang="cs-CZ" sz="4000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855876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6" grpId="0" animBg="1"/>
      <p:bldP spid="5" grpId="0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vál 8"/>
          <p:cNvSpPr/>
          <p:nvPr/>
        </p:nvSpPr>
        <p:spPr>
          <a:xfrm>
            <a:off x="3278160" y="4765794"/>
            <a:ext cx="2016224" cy="172819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vál 9"/>
          <p:cNvSpPr/>
          <p:nvPr/>
        </p:nvSpPr>
        <p:spPr>
          <a:xfrm>
            <a:off x="5329762" y="3366284"/>
            <a:ext cx="2016224" cy="172819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vál 6"/>
          <p:cNvSpPr/>
          <p:nvPr/>
        </p:nvSpPr>
        <p:spPr>
          <a:xfrm>
            <a:off x="970112" y="3181618"/>
            <a:ext cx="2016224" cy="172819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O</a:t>
            </a:r>
            <a:r>
              <a:rPr lang="cs-CZ" dirty="0" smtClean="0"/>
              <a:t>pakování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91264" cy="1180728"/>
          </a:xfrm>
        </p:spPr>
        <p:txBody>
          <a:bodyPr/>
          <a:lstStyle/>
          <a:p>
            <a:r>
              <a:rPr lang="cs-CZ" dirty="0" smtClean="0"/>
              <a:t>Jak </a:t>
            </a:r>
            <a:r>
              <a:rPr lang="cs-CZ" dirty="0"/>
              <a:t>se nazývá </a:t>
            </a:r>
            <a:r>
              <a:rPr lang="cs-CZ" dirty="0" smtClean="0"/>
              <a:t>staročeský </a:t>
            </a:r>
            <a:r>
              <a:rPr lang="cs-CZ" dirty="0"/>
              <a:t>výraz pro včelí plást naplněný </a:t>
            </a:r>
            <a:r>
              <a:rPr lang="cs-CZ" dirty="0" smtClean="0"/>
              <a:t>medem?</a:t>
            </a:r>
            <a:endParaRPr lang="cs-CZ" dirty="0"/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1576592" y="3861048"/>
            <a:ext cx="6191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Strdí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995936" y="5445224"/>
            <a:ext cx="5806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Hrdí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6006181" y="4045714"/>
            <a:ext cx="6633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/>
              <a:t>K</a:t>
            </a:r>
            <a:r>
              <a:rPr lang="cs-CZ" dirty="0" err="1" smtClean="0"/>
              <a:t>ardí</a:t>
            </a:r>
            <a:endParaRPr lang="cs-CZ" dirty="0"/>
          </a:p>
        </p:txBody>
      </p:sp>
      <p:sp>
        <p:nvSpPr>
          <p:cNvPr id="8" name="Rámeček 7"/>
          <p:cNvSpPr/>
          <p:nvPr/>
        </p:nvSpPr>
        <p:spPr>
          <a:xfrm>
            <a:off x="683568" y="1412776"/>
            <a:ext cx="7992888" cy="1512168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5787706" y="5845032"/>
            <a:ext cx="311655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Správná odpověď</a:t>
            </a:r>
            <a:endParaRPr lang="cs-CZ" sz="2800" b="1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229144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7" grpId="0" animBg="1"/>
      <p:bldP spid="2" grpId="0"/>
      <p:bldP spid="3" grpId="0" build="p"/>
      <p:bldP spid="4" grpId="0"/>
      <p:bldP spid="5" grpId="0"/>
      <p:bldP spid="5" grpId="1"/>
      <p:bldP spid="6" grpId="0"/>
      <p:bldP spid="6" grpId="1"/>
      <p:bldP spid="8" grpId="0" animBg="1"/>
      <p:bldP spid="1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O</a:t>
            </a:r>
            <a:r>
              <a:rPr lang="cs-CZ" dirty="0" smtClean="0"/>
              <a:t>pakování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363272" cy="1036712"/>
          </a:xfrm>
        </p:spPr>
        <p:txBody>
          <a:bodyPr>
            <a:normAutofit/>
          </a:bodyPr>
          <a:lstStyle/>
          <a:p>
            <a:r>
              <a:rPr lang="cs-CZ" dirty="0" smtClean="0"/>
              <a:t>Jak nazýváme </a:t>
            </a:r>
            <a:r>
              <a:rPr lang="cs-CZ" dirty="0"/>
              <a:t>svéráznou </a:t>
            </a:r>
            <a:r>
              <a:rPr lang="cs-CZ" dirty="0" smtClean="0"/>
              <a:t>keramiku vyráběnou </a:t>
            </a:r>
            <a:r>
              <a:rPr lang="cs-CZ" dirty="0"/>
              <a:t>S</a:t>
            </a:r>
            <a:r>
              <a:rPr lang="cs-CZ" dirty="0" smtClean="0"/>
              <a:t>lovany?</a:t>
            </a:r>
            <a:endParaRPr lang="cs-CZ" dirty="0"/>
          </a:p>
        </p:txBody>
      </p:sp>
      <p:sp>
        <p:nvSpPr>
          <p:cNvPr id="4" name="Ovál 3"/>
          <p:cNvSpPr/>
          <p:nvPr/>
        </p:nvSpPr>
        <p:spPr>
          <a:xfrm>
            <a:off x="5508104" y="4509120"/>
            <a:ext cx="3168352" cy="1800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5890252" y="5224554"/>
            <a:ext cx="24040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Nádoby pražského stylu</a:t>
            </a:r>
            <a:endParaRPr lang="cs-CZ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1388" y="2779115"/>
            <a:ext cx="2304255" cy="40021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ámeček 5"/>
          <p:cNvSpPr/>
          <p:nvPr/>
        </p:nvSpPr>
        <p:spPr>
          <a:xfrm>
            <a:off x="395536" y="1196752"/>
            <a:ext cx="8280920" cy="1440160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3274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 animBg="1"/>
      <p:bldP spid="5" grpId="0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Opakování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Jak se jmenuje kniha zobrazena na obrázku</a:t>
            </a:r>
          </a:p>
          <a:p>
            <a:pPr marL="0" indent="0">
              <a:buNone/>
            </a:pPr>
            <a:r>
              <a:rPr lang="cs-CZ" dirty="0" smtClean="0"/>
              <a:t>     a o </a:t>
            </a:r>
            <a:r>
              <a:rPr lang="cs-CZ" dirty="0"/>
              <a:t>č</a:t>
            </a:r>
            <a:r>
              <a:rPr lang="cs-CZ" dirty="0" smtClean="0"/>
              <a:t>em vypráví?</a:t>
            </a:r>
            <a:endParaRPr lang="cs-CZ" dirty="0"/>
          </a:p>
        </p:txBody>
      </p:sp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9386" y="3429000"/>
            <a:ext cx="5114925" cy="2828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ámeček 3"/>
          <p:cNvSpPr/>
          <p:nvPr/>
        </p:nvSpPr>
        <p:spPr>
          <a:xfrm>
            <a:off x="683568" y="1340768"/>
            <a:ext cx="7632848" cy="1584176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491880" y="6453336"/>
            <a:ext cx="21723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Dalimilova kronika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462631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 animBg="1"/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cs-CZ" dirty="0">
                <a:hlinkClick r:id="rId2"/>
              </a:rPr>
              <a:t>http://cs.wikipedia.org/wiki/Soubor:Ctin%C4%9Bves,_%</a:t>
            </a:r>
            <a:r>
              <a:rPr lang="cs-CZ" dirty="0" smtClean="0">
                <a:hlinkClick r:id="rId2"/>
              </a:rPr>
              <a:t>C5%98%C3%ADp_a_obec.jpg</a:t>
            </a:r>
            <a:endParaRPr lang="cs-CZ" dirty="0" smtClean="0"/>
          </a:p>
          <a:p>
            <a:r>
              <a:rPr lang="cs-CZ" dirty="0" smtClean="0"/>
              <a:t>Dostupné </a:t>
            </a:r>
            <a:r>
              <a:rPr lang="cs-CZ" dirty="0"/>
              <a:t>pod licencí: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Commons</a:t>
            </a:r>
            <a:r>
              <a:rPr lang="cs-CZ" dirty="0" smtClean="0"/>
              <a:t>:</a:t>
            </a:r>
          </a:p>
          <a:p>
            <a:r>
              <a:rPr lang="cs-CZ" dirty="0"/>
              <a:t>Autor: 	</a:t>
            </a:r>
            <a:r>
              <a:rPr lang="cs-CZ" dirty="0" err="1" smtClean="0"/>
              <a:t>Aktron</a:t>
            </a:r>
            <a:endParaRPr lang="cs-CZ" dirty="0" smtClean="0"/>
          </a:p>
          <a:p>
            <a:r>
              <a:rPr lang="cs-CZ" dirty="0">
                <a:hlinkClick r:id="rId3"/>
              </a:rPr>
              <a:t>http://cs.wikipedia.org/wiki/Soubor:Josef_Mathauser_-_Praotec_%C4%8Cech_na_ho%C5%99e_%</a:t>
            </a:r>
            <a:r>
              <a:rPr lang="cs-CZ" dirty="0" smtClean="0">
                <a:hlinkClick r:id="rId3"/>
              </a:rPr>
              <a:t>C5%98%C3%ADp.jpg</a:t>
            </a:r>
            <a:endParaRPr lang="cs-CZ" dirty="0" smtClean="0"/>
          </a:p>
          <a:p>
            <a:r>
              <a:rPr lang="cs-CZ" dirty="0">
                <a:hlinkClick r:id="rId4"/>
              </a:rPr>
              <a:t>http://cs.wikipedia.org/wiki/Soubor:Celtic_dagger,_</a:t>
            </a:r>
            <a:r>
              <a:rPr lang="cs-CZ" dirty="0" smtClean="0">
                <a:hlinkClick r:id="rId4"/>
              </a:rPr>
              <a:t>scabbard_and_buckle.JPG</a:t>
            </a:r>
            <a:endParaRPr lang="cs-CZ" dirty="0" smtClean="0"/>
          </a:p>
          <a:p>
            <a:r>
              <a:rPr lang="cs-CZ" dirty="0">
                <a:hlinkClick r:id="rId5"/>
              </a:rPr>
              <a:t>http://oko.yin.cz/8/keltove</a:t>
            </a:r>
            <a:r>
              <a:rPr lang="cs-CZ" dirty="0" smtClean="0">
                <a:hlinkClick r:id="rId5"/>
              </a:rPr>
              <a:t>/</a:t>
            </a:r>
            <a:endParaRPr lang="cs-CZ" dirty="0" smtClean="0"/>
          </a:p>
          <a:p>
            <a:r>
              <a:rPr lang="cs-CZ" dirty="0">
                <a:hlinkClick r:id="rId6"/>
              </a:rPr>
              <a:t>http://</a:t>
            </a:r>
            <a:r>
              <a:rPr lang="cs-CZ" dirty="0" smtClean="0">
                <a:hlinkClick r:id="rId6"/>
              </a:rPr>
              <a:t>cs.wikipedia.org/wiki/Soubor:Dalimilova_kronika_parizsky_fragment.jpg</a:t>
            </a:r>
            <a:endParaRPr lang="cs-CZ" dirty="0" smtClean="0"/>
          </a:p>
          <a:p>
            <a:r>
              <a:rPr lang="cs-CZ" dirty="0"/>
              <a:t>Dostupné pod licencí: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Commons</a:t>
            </a:r>
            <a:r>
              <a:rPr lang="cs-CZ" dirty="0"/>
              <a:t>:</a:t>
            </a:r>
          </a:p>
          <a:p>
            <a:r>
              <a:rPr lang="cs-CZ" dirty="0"/>
              <a:t>Autor:  </a:t>
            </a:r>
            <a:r>
              <a:rPr lang="cs-CZ" dirty="0" smtClean="0"/>
              <a:t>Michal </a:t>
            </a:r>
            <a:r>
              <a:rPr lang="cs-CZ" dirty="0"/>
              <a:t>Maňas</a:t>
            </a:r>
          </a:p>
          <a:p>
            <a:r>
              <a:rPr lang="cs-CZ" dirty="0">
                <a:hlinkClick r:id="rId7"/>
              </a:rPr>
              <a:t>http://</a:t>
            </a:r>
            <a:r>
              <a:rPr lang="cs-CZ" dirty="0" smtClean="0">
                <a:hlinkClick r:id="rId7"/>
              </a:rPr>
              <a:t>cs.wikipedia.org/wiki/Soubor:Samo1.jpg</a:t>
            </a:r>
            <a:endParaRPr lang="cs-CZ" dirty="0" smtClean="0"/>
          </a:p>
          <a:p>
            <a:r>
              <a:rPr lang="cs-CZ" dirty="0">
                <a:hlinkClick r:id="rId8"/>
              </a:rPr>
              <a:t>http://</a:t>
            </a:r>
            <a:r>
              <a:rPr lang="cs-CZ" dirty="0" smtClean="0">
                <a:hlinkClick r:id="rId8"/>
              </a:rPr>
              <a:t>cs.wikipedia.org/wiki/Soubor:Cosmas-Chronica_Boemorum.jpg</a:t>
            </a:r>
            <a:endParaRPr lang="cs-CZ" dirty="0" smtClean="0"/>
          </a:p>
          <a:p>
            <a:r>
              <a:rPr lang="cs-CZ" dirty="0">
                <a:hlinkClick r:id="rId9"/>
              </a:rPr>
              <a:t>http://</a:t>
            </a:r>
            <a:r>
              <a:rPr lang="cs-CZ" dirty="0" smtClean="0">
                <a:hlinkClick r:id="rId9"/>
              </a:rPr>
              <a:t>envis.praha-mesto.cz/rocenky/neziva/foto/31-3.jpg</a:t>
            </a:r>
            <a:endParaRPr lang="cs-CZ" dirty="0" smtClean="0"/>
          </a:p>
          <a:p>
            <a:r>
              <a:rPr lang="cs-CZ" dirty="0">
                <a:hlinkClick r:id="rId10"/>
              </a:rPr>
              <a:t>http://cs.wikipedia.org/wiki/%</a:t>
            </a:r>
            <a:r>
              <a:rPr lang="cs-CZ" dirty="0" smtClean="0">
                <a:hlinkClick r:id="rId10"/>
              </a:rPr>
              <a:t>C4%8Casn%C4%9B_slovansk%C3%A9_obdob%C3%AD</a:t>
            </a:r>
            <a:endParaRPr lang="cs-CZ" dirty="0" smtClean="0"/>
          </a:p>
          <a:p>
            <a:r>
              <a:rPr lang="cs-CZ" dirty="0"/>
              <a:t>Dostupné pod licencí: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Commons</a:t>
            </a:r>
            <a:r>
              <a:rPr lang="cs-CZ" dirty="0"/>
              <a:t>:</a:t>
            </a:r>
          </a:p>
          <a:p>
            <a:r>
              <a:rPr lang="cs-CZ" dirty="0"/>
              <a:t>Autor:  </a:t>
            </a:r>
            <a:r>
              <a:rPr lang="cs-CZ" dirty="0" err="1"/>
              <a:t>Kozuch</a:t>
            </a:r>
            <a:endParaRPr lang="cs-CZ" dirty="0"/>
          </a:p>
          <a:p>
            <a:r>
              <a:rPr lang="cs-CZ" dirty="0">
                <a:hlinkClick r:id="rId11"/>
              </a:rPr>
              <a:t>http://</a:t>
            </a:r>
            <a:r>
              <a:rPr lang="cs-CZ" dirty="0" smtClean="0">
                <a:hlinkClick r:id="rId11"/>
              </a:rPr>
              <a:t>milasko.blog.cz/1007/pocatky-slovanu-2-vyvoj-od-konce-doby-bronzove-do-stehovani-narodu</a:t>
            </a:r>
            <a:endParaRPr lang="cs-CZ" dirty="0" smtClean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42067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rchol">
  <a:themeElements>
    <a:clrScheme name="Jmění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Vrchol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rchol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89</TotalTime>
  <Words>425</Words>
  <Application>Microsoft Office PowerPoint</Application>
  <PresentationFormat>Předvádění na obrazovce (4:3)</PresentationFormat>
  <Paragraphs>94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Vrchol</vt:lpstr>
      <vt:lpstr>Příchod Slovanů</vt:lpstr>
      <vt:lpstr>Stěhování</vt:lpstr>
      <vt:lpstr>Bohemia</vt:lpstr>
      <vt:lpstr>Slované</vt:lpstr>
      <vt:lpstr>Nádoby pražského typu</vt:lpstr>
      <vt:lpstr>Příchod Slovanů</vt:lpstr>
      <vt:lpstr>Slované</vt:lpstr>
      <vt:lpstr>Slované</vt:lpstr>
      <vt:lpstr>Sámova říše</vt:lpstr>
      <vt:lpstr>Praotec Čech</vt:lpstr>
      <vt:lpstr>Praotec Čech</vt:lpstr>
      <vt:lpstr>Opakování</vt:lpstr>
      <vt:lpstr>Opakování</vt:lpstr>
      <vt:lpstr>Opakování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Kacenka</dc:creator>
  <cp:lastModifiedBy>Kacenka</cp:lastModifiedBy>
  <cp:revision>17</cp:revision>
  <dcterms:created xsi:type="dcterms:W3CDTF">2012-09-20T05:33:57Z</dcterms:created>
  <dcterms:modified xsi:type="dcterms:W3CDTF">2012-09-25T15:29:46Z</dcterms:modified>
</cp:coreProperties>
</file>