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  <p:sldId id="266" r:id="rId5"/>
    <p:sldId id="261" r:id="rId6"/>
    <p:sldId id="259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osef_Mathauser_-_Kn%C3%AD%C5%BEe_Krok_s_dcerami_(Kazi,_Teta,_Libuse).jpg" TargetMode="External"/><Relationship Id="rId3" Type="http://schemas.openxmlformats.org/officeDocument/2006/relationships/hyperlink" Target="http://cs.wikipedia.org/wiki/Soubor:WenceslausIImap-cs.png" TargetMode="External"/><Relationship Id="rId7" Type="http://schemas.openxmlformats.org/officeDocument/2006/relationships/hyperlink" Target="http://cs.wikipedia.org/wiki/Soubor:Baptism_of_the_bohemian_duke_borivoj.jpg" TargetMode="External"/><Relationship Id="rId2" Type="http://schemas.openxmlformats.org/officeDocument/2006/relationships/hyperlink" Target="http://cs.wikipedia.org/wiki/Soubor:P%C5%99emyslovci_erb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osef_Mathauser_-_P%C5%99emysl_v%C3%ADt%C3%A1n_Libu%C5%A1%C3%AD.jpg?uselang=cs" TargetMode="External"/><Relationship Id="rId5" Type="http://schemas.openxmlformats.org/officeDocument/2006/relationships/hyperlink" Target="http://commons.wikimedia.org/wiki/File:Josef_Mathauser_-_P%C5%99emysl_Or%C3%A1%C4%8D_za_kn%C3%AD%C5%BEete_povol%C3%A1n.jpg?uselang=cs" TargetMode="External"/><Relationship Id="rId4" Type="http://schemas.openxmlformats.org/officeDocument/2006/relationships/hyperlink" Target="http://cs.wikipedia.org/wiki/Soubor:K%C5%99est_kn%C3%AD%C5%BEete_Bo%C5%99ivoje.jpg" TargetMode="External"/><Relationship Id="rId9" Type="http://schemas.openxmlformats.org/officeDocument/2006/relationships/hyperlink" Target="http://cs.wikipedia.org/wiki/Soubor:Cosmas-Chronica_Boemor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Přemyslovci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VY_32_INOVACE_2_DĚJEPIS_6_PŘEMYSLOVCI</a:t>
            </a:r>
            <a:endParaRPr lang="cs-CZ" dirty="0"/>
          </a:p>
          <a:p>
            <a:r>
              <a:rPr lang="cs-CZ" dirty="0"/>
              <a:t>Dětský domov, Základní škola </a:t>
            </a:r>
            <a:r>
              <a:rPr lang="cs-CZ" dirty="0"/>
              <a:t> </a:t>
            </a:r>
            <a:r>
              <a:rPr lang="cs-CZ" dirty="0" smtClean="0"/>
              <a:t>a Střední škola,</a:t>
            </a:r>
            <a:r>
              <a:rPr lang="cs-CZ" dirty="0" smtClean="0"/>
              <a:t> </a:t>
            </a:r>
            <a:r>
              <a:rPr lang="cs-CZ" dirty="0"/>
              <a:t>Duchcov, </a:t>
            </a:r>
            <a:r>
              <a:rPr lang="cs-CZ" dirty="0" smtClean="0"/>
              <a:t> </a:t>
            </a:r>
            <a:r>
              <a:rPr lang="cs-CZ" dirty="0"/>
              <a:t>příspěvková organizace</a:t>
            </a:r>
          </a:p>
          <a:p>
            <a:r>
              <a:rPr lang="cs-CZ" dirty="0"/>
              <a:t>Registrační číslo: cz.1.07/1.4.00/21.0559</a:t>
            </a:r>
          </a:p>
          <a:p>
            <a:r>
              <a:rPr lang="cs-CZ" dirty="0"/>
              <a:t>Mgr. Ladislava Hofmanová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2237384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30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Přemyslovci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Přemyslovci byli první česká knížecí </a:t>
            </a:r>
            <a:r>
              <a:rPr lang="cs-CZ" dirty="0" smtClean="0"/>
              <a:t>             a </a:t>
            </a:r>
            <a:r>
              <a:rPr lang="cs-CZ" dirty="0"/>
              <a:t>královská </a:t>
            </a:r>
            <a:r>
              <a:rPr lang="cs-CZ" dirty="0" smtClean="0"/>
              <a:t>dynastie.</a:t>
            </a:r>
          </a:p>
          <a:p>
            <a:r>
              <a:rPr lang="cs-CZ" dirty="0"/>
              <a:t>Přemyslovci byli jedinou původem českou panovnickou dynastii; po jejich vymření po meči vládli v českých zemích (s výjimkou Jiřího z Poděbrad) už jen panovníci původem z cizích rodů.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24" y="4221088"/>
            <a:ext cx="2416221" cy="2492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933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Stará pověst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Krasava miluje Chrudoše a ví, že i on miluje jí. Aby ho přinutila k vyznání lásky, koketuje s jeho bratrem </a:t>
            </a:r>
            <a:r>
              <a:rPr lang="cs-CZ" dirty="0" err="1" smtClean="0"/>
              <a:t>Šťáhlavem</a:t>
            </a:r>
            <a:r>
              <a:rPr lang="cs-CZ" dirty="0" smtClean="0"/>
              <a:t>. Dosáhne však jen toho, že mezi oběma bratry vypukne spor </a:t>
            </a:r>
            <a:r>
              <a:rPr lang="cs-CZ" dirty="0" smtClean="0"/>
              <a:t>    o </a:t>
            </a:r>
            <a:r>
              <a:rPr lang="cs-CZ" dirty="0" smtClean="0"/>
              <a:t>zděděný statek.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67544" y="4437112"/>
            <a:ext cx="2376264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92202"/>
            <a:ext cx="4600575" cy="300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6382095"/>
            <a:ext cx="2148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Kníže krok s dcerami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39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Stará pověst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5856" y="1609416"/>
            <a:ext cx="4420344" cy="4846320"/>
          </a:xfrm>
        </p:spPr>
        <p:txBody>
          <a:bodyPr>
            <a:normAutofit/>
          </a:bodyPr>
          <a:lstStyle/>
          <a:p>
            <a:r>
              <a:rPr lang="cs-CZ" dirty="0"/>
              <a:t>Oba přednesou spor kněžně </a:t>
            </a:r>
            <a:r>
              <a:rPr lang="cs-CZ" dirty="0" smtClean="0"/>
              <a:t>Libuši</a:t>
            </a:r>
            <a:r>
              <a:rPr lang="cs-CZ" dirty="0"/>
              <a:t>, která po poradě s kmety, vladyky </a:t>
            </a:r>
            <a:r>
              <a:rPr lang="cs-CZ" dirty="0" smtClean="0"/>
              <a:t>   a </a:t>
            </a:r>
            <a:r>
              <a:rPr lang="cs-CZ" dirty="0"/>
              <a:t>lechy oba bratry rozsoudí – na statku budou hospodařit oba spolu. Chrudošovi se však rozsudek nelíbí a kněžnu urazí.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563888" y="5445224"/>
            <a:ext cx="2808312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2618631" cy="3822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5836622"/>
            <a:ext cx="1782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Kosmova Kronika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54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Stará pověst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Chrudoš prohlásí, že ženy nemohou soudit muže – na to jejich mozek nestačí.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2557353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Rozhodne se, že se provdá za Přemysla ze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Stadic.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899592" y="2564904"/>
            <a:ext cx="3600400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644602"/>
            <a:ext cx="4591050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468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Přemysl Oráč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Podle tradice, zachycené na přelomu </a:t>
            </a:r>
            <a:r>
              <a:rPr lang="cs-CZ" dirty="0" smtClean="0"/>
              <a:t>        11</a:t>
            </a:r>
            <a:r>
              <a:rPr lang="cs-CZ" dirty="0"/>
              <a:t>. </a:t>
            </a:r>
            <a:r>
              <a:rPr lang="cs-CZ" dirty="0" smtClean="0"/>
              <a:t>a </a:t>
            </a:r>
            <a:r>
              <a:rPr lang="cs-CZ" dirty="0"/>
              <a:t>12. století v Kosmově Kronice Čechů, byl zakladatelem rodu Přemyslovců Přemysl Oráč, pocházející ze Stadic, kterého si vyvolila za manžela Krokova dcera </a:t>
            </a:r>
            <a:r>
              <a:rPr lang="cs-CZ" dirty="0" smtClean="0"/>
              <a:t>Libuše.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044" y="3717032"/>
            <a:ext cx="4610100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824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Pověst je líčena ve Smetanově opeře Libuše.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23528" y="2492896"/>
            <a:ext cx="3600400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1196" y="4797152"/>
            <a:ext cx="34227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Začátek vlády </a:t>
            </a:r>
            <a:r>
              <a:rPr lang="cs-CZ" sz="2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</a:t>
            </a:r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řemyslovců</a:t>
            </a:r>
            <a:endParaRPr lang="cs-CZ" sz="2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307320"/>
            <a:ext cx="3888432" cy="3947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788024" y="6255344"/>
            <a:ext cx="28761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České království</a:t>
            </a:r>
          </a:p>
        </p:txBody>
      </p:sp>
    </p:spTree>
    <p:extLst>
      <p:ext uri="{BB962C8B-B14F-4D97-AF65-F5344CB8AC3E}">
        <p14:creationId xmlns:p14="http://schemas.microsoft.com/office/powerpoint/2010/main" val="2450929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český kníže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Bořivoj </a:t>
            </a:r>
            <a:r>
              <a:rPr lang="cs-CZ" dirty="0" smtClean="0"/>
              <a:t>– na Velké Moravě přijal křest z rukou samotného Metoděje a šířil křesťanství </a:t>
            </a:r>
            <a:r>
              <a:rPr lang="cs-CZ" dirty="0" smtClean="0"/>
              <a:t>        v </a:t>
            </a:r>
            <a:r>
              <a:rPr lang="cs-CZ" dirty="0" smtClean="0"/>
              <a:t>Čechách. Na levém Hradci založil první křesťanský kostel.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2852936"/>
            <a:ext cx="2733675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59832" y="6124249"/>
            <a:ext cx="16529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Křest Bořivoje I.</a:t>
            </a:r>
          </a:p>
        </p:txBody>
      </p:sp>
    </p:spTree>
    <p:extLst>
      <p:ext uri="{BB962C8B-B14F-4D97-AF65-F5344CB8AC3E}">
        <p14:creationId xmlns:p14="http://schemas.microsoft.com/office/powerpoint/2010/main" val="237533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Nadvláda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715200" cy="2404864"/>
          </a:xfrm>
        </p:spPr>
        <p:txBody>
          <a:bodyPr/>
          <a:lstStyle/>
          <a:p>
            <a:r>
              <a:rPr lang="cs-CZ" dirty="0" smtClean="0"/>
              <a:t>Území Čech bylo na začátku dějin rozděleno mezi četné kmeny.</a:t>
            </a:r>
          </a:p>
          <a:p>
            <a:r>
              <a:rPr lang="cs-CZ" dirty="0" smtClean="0"/>
              <a:t>Žili tu Čechové, </a:t>
            </a:r>
            <a:r>
              <a:rPr lang="cs-CZ" dirty="0" err="1" smtClean="0"/>
              <a:t>Lučané</a:t>
            </a:r>
            <a:r>
              <a:rPr lang="cs-CZ" dirty="0" smtClean="0"/>
              <a:t>, </a:t>
            </a:r>
            <a:r>
              <a:rPr lang="cs-CZ" dirty="0" err="1" smtClean="0"/>
              <a:t>Zlíčané</a:t>
            </a:r>
            <a:r>
              <a:rPr lang="cs-CZ" dirty="0" smtClean="0"/>
              <a:t>, </a:t>
            </a:r>
            <a:r>
              <a:rPr lang="cs-CZ" dirty="0"/>
              <a:t>P</a:t>
            </a:r>
            <a:r>
              <a:rPr lang="cs-CZ" dirty="0" smtClean="0"/>
              <a:t>šované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mnoho dalších.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827584" y="3717032"/>
            <a:ext cx="316835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269850"/>
            <a:ext cx="5117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Tyto kmeny mezi sebou bojovaly o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nadvládu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9102" y="5908630"/>
            <a:ext cx="6970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 vedením </a:t>
            </a:r>
            <a:r>
              <a:rPr lang="cs-CZ" dirty="0"/>
              <a:t>P</a:t>
            </a:r>
            <a:r>
              <a:rPr lang="cs-CZ" dirty="0" smtClean="0"/>
              <a:t>řemyslovců zvítězili Čechové a vytvořili </a:t>
            </a:r>
            <a:r>
              <a:rPr lang="cs-CZ" dirty="0"/>
              <a:t>Č</a:t>
            </a:r>
            <a:r>
              <a:rPr lang="cs-CZ" dirty="0" smtClean="0"/>
              <a:t>eský stát.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58895"/>
            <a:ext cx="3232782" cy="201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71080" y="5269850"/>
            <a:ext cx="1484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Křest Bořivoje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2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859216" cy="820688"/>
          </a:xfrm>
        </p:spPr>
        <p:txBody>
          <a:bodyPr/>
          <a:lstStyle/>
          <a:p>
            <a:r>
              <a:rPr lang="cs-CZ" dirty="0" smtClean="0"/>
              <a:t>Doplň do textu.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2201112"/>
            <a:ext cx="784887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Krasava miluje </a:t>
            </a:r>
            <a:r>
              <a:rPr lang="cs-CZ" sz="2800" dirty="0" smtClean="0"/>
              <a:t>………………….a </a:t>
            </a:r>
            <a:r>
              <a:rPr lang="cs-CZ" sz="2800" dirty="0"/>
              <a:t>ví, že i on miluje jí. Aby ho přinutila k vyznání lásky, koketuje </a:t>
            </a:r>
            <a:r>
              <a:rPr lang="cs-CZ" sz="2800" dirty="0" smtClean="0"/>
              <a:t>    s </a:t>
            </a:r>
            <a:r>
              <a:rPr lang="cs-CZ" sz="2800" dirty="0"/>
              <a:t>jeho bratrem </a:t>
            </a:r>
            <a:r>
              <a:rPr lang="cs-CZ" sz="2800" dirty="0" err="1"/>
              <a:t>Šťáhlavem</a:t>
            </a:r>
            <a:r>
              <a:rPr lang="cs-CZ" sz="2800" dirty="0"/>
              <a:t>. </a:t>
            </a:r>
            <a:r>
              <a:rPr lang="cs-CZ" sz="2800" dirty="0" smtClean="0"/>
              <a:t>Dosáhne </a:t>
            </a:r>
            <a:r>
              <a:rPr lang="cs-CZ" sz="2800" dirty="0"/>
              <a:t>však jen toho, že mezi oběma bratry vypukne spor </a:t>
            </a:r>
            <a:r>
              <a:rPr lang="cs-CZ" sz="2800" dirty="0" smtClean="0"/>
              <a:t>o………………. </a:t>
            </a:r>
            <a:r>
              <a:rPr lang="cs-CZ" sz="2800" dirty="0"/>
              <a:t>Oba přednesou spor </a:t>
            </a:r>
            <a:r>
              <a:rPr lang="cs-CZ" sz="2800" dirty="0" smtClean="0"/>
              <a:t>kněžně……………, </a:t>
            </a:r>
            <a:r>
              <a:rPr lang="cs-CZ" sz="2800" dirty="0"/>
              <a:t>která po poradě s kmety, vladyky a lechy oba bratry rozsoudí – na statku budou </a:t>
            </a:r>
            <a:r>
              <a:rPr lang="cs-CZ" sz="2800" dirty="0" smtClean="0"/>
              <a:t>hospodařit………………... </a:t>
            </a:r>
            <a:r>
              <a:rPr lang="cs-CZ" sz="2800" dirty="0"/>
              <a:t>Chrudošovi se však </a:t>
            </a:r>
            <a:r>
              <a:rPr lang="cs-CZ" sz="2800" dirty="0" smtClean="0"/>
              <a:t>rozsudek………………… a </a:t>
            </a:r>
            <a:r>
              <a:rPr lang="cs-CZ" sz="2800" dirty="0"/>
              <a:t>kněžnu urazí.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75856" y="2183686"/>
            <a:ext cx="10807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Chrudoše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4641" y="3938184"/>
            <a:ext cx="15838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zděděný statek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34556" y="4337816"/>
            <a:ext cx="721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Libuši</a:t>
            </a:r>
          </a:p>
        </p:txBody>
      </p:sp>
      <p:sp>
        <p:nvSpPr>
          <p:cNvPr id="8" name="Obdélník 7"/>
          <p:cNvSpPr/>
          <p:nvPr/>
        </p:nvSpPr>
        <p:spPr>
          <a:xfrm>
            <a:off x="3625965" y="5177587"/>
            <a:ext cx="10999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oba spolu</a:t>
            </a:r>
          </a:p>
        </p:txBody>
      </p:sp>
      <p:sp>
        <p:nvSpPr>
          <p:cNvPr id="9" name="Obdélník 8"/>
          <p:cNvSpPr/>
          <p:nvPr/>
        </p:nvSpPr>
        <p:spPr>
          <a:xfrm>
            <a:off x="3113792" y="5554852"/>
            <a:ext cx="7024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nelíbí</a:t>
            </a:r>
          </a:p>
        </p:txBody>
      </p:sp>
    </p:spTree>
    <p:extLst>
      <p:ext uri="{BB962C8B-B14F-4D97-AF65-F5344CB8AC3E}">
        <p14:creationId xmlns:p14="http://schemas.microsoft.com/office/powerpoint/2010/main" val="170374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užka nahoru 6"/>
          <p:cNvSpPr/>
          <p:nvPr/>
        </p:nvSpPr>
        <p:spPr>
          <a:xfrm>
            <a:off x="971600" y="5418788"/>
            <a:ext cx="6552728" cy="1089412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tužka nahoru 8"/>
          <p:cNvSpPr/>
          <p:nvPr/>
        </p:nvSpPr>
        <p:spPr>
          <a:xfrm>
            <a:off x="755576" y="4221088"/>
            <a:ext cx="6552728" cy="1089412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tužka nahoru 7"/>
          <p:cNvSpPr/>
          <p:nvPr/>
        </p:nvSpPr>
        <p:spPr>
          <a:xfrm>
            <a:off x="755576" y="3059668"/>
            <a:ext cx="6552728" cy="1089412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435280" cy="4846320"/>
          </a:xfrm>
        </p:spPr>
        <p:txBody>
          <a:bodyPr/>
          <a:lstStyle/>
          <a:p>
            <a:r>
              <a:rPr lang="cs-CZ" dirty="0" smtClean="0"/>
              <a:t>Seřaď jména vladařů od nejstaršího k nejmladšímu.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78712" y="2276872"/>
            <a:ext cx="1545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Přemysl Oráč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43369" y="2276872"/>
            <a:ext cx="842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Bořivoj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55699" y="2278355"/>
            <a:ext cx="603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Krok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8552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0.0073 0.15139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5" y="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L -0.29358 0.3300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87" y="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11198 0.50879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08" y="2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  <p:bldP spid="2" grpId="0"/>
      <p:bldP spid="3" grpId="0" build="p"/>
      <p:bldP spid="4" grpId="0"/>
      <p:bldP spid="4" grpId="1"/>
      <p:bldP spid="5" grpId="0"/>
      <p:bldP spid="5" grpId="1"/>
      <p:bldP spid="6" grpId="0"/>
      <p:bldP spid="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užka nahoru 7"/>
          <p:cNvSpPr/>
          <p:nvPr/>
        </p:nvSpPr>
        <p:spPr>
          <a:xfrm>
            <a:off x="824678" y="5013176"/>
            <a:ext cx="6912768" cy="1152128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tužka nahoru 8"/>
          <p:cNvSpPr/>
          <p:nvPr/>
        </p:nvSpPr>
        <p:spPr>
          <a:xfrm>
            <a:off x="683568" y="3757682"/>
            <a:ext cx="6912768" cy="1152128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tužka nahoru 6"/>
          <p:cNvSpPr/>
          <p:nvPr/>
        </p:nvSpPr>
        <p:spPr>
          <a:xfrm>
            <a:off x="661686" y="2665342"/>
            <a:ext cx="6912768" cy="1152128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79828"/>
            <a:ext cx="7239000" cy="1143000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59989"/>
            <a:ext cx="8219256" cy="820688"/>
          </a:xfrm>
        </p:spPr>
        <p:txBody>
          <a:bodyPr/>
          <a:lstStyle/>
          <a:p>
            <a:r>
              <a:rPr lang="cs-CZ" dirty="0" smtClean="0"/>
              <a:t>Kdo je autorem opery Libuše?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52946" y="2996952"/>
            <a:ext cx="177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Bedřich Smetana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7329" y="4149080"/>
            <a:ext cx="1365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Jan Smetana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9855" y="5366484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2163" y="951111"/>
            <a:ext cx="2686954" cy="46166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r>
              <a:rPr lang="cs-CZ" sz="24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Správná odpověď</a:t>
            </a:r>
            <a:endParaRPr lang="cs-CZ" sz="2400" b="1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729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7" grpId="0" animBg="1"/>
      <p:bldP spid="2" grpId="0"/>
      <p:bldP spid="3" grpId="0" build="p"/>
      <p:bldP spid="4" grpId="0"/>
      <p:bldP spid="5" grpId="0"/>
      <p:bldP spid="5" grpId="1"/>
      <p:bldP spid="6" grpId="0"/>
      <p:bldP spid="6" grpId="1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si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kněžna</a:t>
            </a:r>
            <a:r>
              <a:rPr lang="cs-CZ" dirty="0" smtClean="0"/>
              <a:t> Libuše vzala Přemysla Oráče?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92796" y="2772357"/>
            <a:ext cx="1215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 bohatý.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6172" y="3744733"/>
            <a:ext cx="2569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Byla do něho zamilovaná.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753580"/>
            <a:ext cx="6744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Kvůli nespravedlivé urážce Chrudoše, že žena nemá právo soudit muže.</a:t>
            </a:r>
            <a:endParaRPr lang="cs-CZ" dirty="0"/>
          </a:p>
        </p:txBody>
      </p:sp>
      <p:sp>
        <p:nvSpPr>
          <p:cNvPr id="10" name="Rámeček 9"/>
          <p:cNvSpPr/>
          <p:nvPr/>
        </p:nvSpPr>
        <p:spPr>
          <a:xfrm>
            <a:off x="323528" y="2596983"/>
            <a:ext cx="7522745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323528" y="4535907"/>
            <a:ext cx="750015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323528" y="3569359"/>
            <a:ext cx="750015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73603" y="5805264"/>
            <a:ext cx="3429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Správná odpověď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479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4" grpId="1"/>
      <p:bldP spid="5" grpId="0"/>
      <p:bldP spid="5" grpId="1"/>
      <p:bldP spid="6" grpId="0"/>
      <p:bldP spid="10" grpId="0" animBg="1"/>
      <p:bldP spid="11" grpId="0" animBg="1"/>
      <p:bldP spid="12" grpId="0" animBg="1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cs.wikipedia.org/wiki/Soubor:P%C5%99emyslovci_erb.svg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cs.wikipedia.org/wiki/Soubor:WenceslausIImap-cs.png</a:t>
            </a:r>
            <a:endParaRPr lang="cs-CZ" dirty="0" smtClean="0"/>
          </a:p>
          <a:p>
            <a:r>
              <a:rPr lang="cs-CZ" dirty="0" smtClean="0"/>
              <a:t>Dostupné </a:t>
            </a:r>
            <a:r>
              <a:rPr lang="cs-CZ" dirty="0"/>
              <a:t>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 smtClean="0"/>
              <a:t>Commons</a:t>
            </a:r>
            <a:endParaRPr lang="cs-CZ" dirty="0" smtClean="0"/>
          </a:p>
          <a:p>
            <a:r>
              <a:rPr lang="cs-CZ" dirty="0"/>
              <a:t>Autor: </a:t>
            </a:r>
            <a:r>
              <a:rPr lang="cs-CZ" dirty="0" err="1" smtClean="0"/>
              <a:t>Mozzan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cs.wikipedia.org/wiki/Soubor:K%C5%99est_kn%C3%AD%C5%BEete_Bo%C5%99ivoje.jpg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http://commons.wikimedia.org/wiki/File:Josef_Mathauser_-_</a:t>
            </a:r>
            <a:r>
              <a:rPr lang="cs-CZ" dirty="0" smtClean="0">
                <a:hlinkClick r:id="rId5"/>
              </a:rPr>
              <a:t>P%C5%99emysl_Or%C3%A1%C4%8D_za_kn%C3%AD%C5%BEete_povol%C3%A1n.jpg?uselang=cs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http://commons.wikimedia.org/wiki/File:Josef_Mathauser_-_</a:t>
            </a:r>
            <a:r>
              <a:rPr lang="cs-CZ" dirty="0" smtClean="0">
                <a:hlinkClick r:id="rId6"/>
              </a:rPr>
              <a:t>P%C5%99emysl_v%C3%ADt%C3%A1n_Libu%C5%A1%C3%AD.jpg?uselang=cs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cs.wikipedia.org/wiki/Soubor:Baptism_of_the_bohemian_duke_borivoj.jpg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http://cs.wikipedia.org/wiki/Soubor:Josef_Mathauser_-_Kn%C3%AD%C5%BEe_Krok_s_dcerami_%28Kazi,_Teta,_</a:t>
            </a:r>
            <a:r>
              <a:rPr lang="cs-CZ" dirty="0" smtClean="0">
                <a:hlinkClick r:id="rId8"/>
              </a:rPr>
              <a:t>Libuse%29.jpg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cs.wikipedia.org/wiki/Soubor:Cosmas-Chronica_Boemorum.jpg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573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66</TotalTime>
  <Words>497</Words>
  <Application>Microsoft Office PowerPoint</Application>
  <PresentationFormat>Předvádění na obrazovce (4:3)</PresentationFormat>
  <Paragraphs>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Přemyslovci</vt:lpstr>
      <vt:lpstr>Přemyslovci</vt:lpstr>
      <vt:lpstr>Stará pověst</vt:lpstr>
      <vt:lpstr>Stará pověst</vt:lpstr>
      <vt:lpstr>Stará pověst</vt:lpstr>
      <vt:lpstr>Přemysl Oráč</vt:lpstr>
      <vt:lpstr>Libuše</vt:lpstr>
      <vt:lpstr>První český kníže</vt:lpstr>
      <vt:lpstr>Nadvláda</vt:lpstr>
      <vt:lpstr>Opakování</vt:lpstr>
      <vt:lpstr>Opakování</vt:lpstr>
      <vt:lpstr>Opakování</vt:lpstr>
      <vt:lpstr>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Přemyslovci</dc:title>
  <dc:creator>Kacenka</dc:creator>
  <cp:lastModifiedBy>Kacenka</cp:lastModifiedBy>
  <cp:revision>12</cp:revision>
  <dcterms:created xsi:type="dcterms:W3CDTF">2012-09-24T06:53:50Z</dcterms:created>
  <dcterms:modified xsi:type="dcterms:W3CDTF">2012-09-25T15:45:58Z</dcterms:modified>
</cp:coreProperties>
</file>