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9"/>
  </p:notesMasterIdLst>
  <p:sldIdLst>
    <p:sldId id="256" r:id="rId2"/>
    <p:sldId id="258" r:id="rId3"/>
    <p:sldId id="259" r:id="rId4"/>
    <p:sldId id="260" r:id="rId5"/>
    <p:sldId id="261" r:id="rId6"/>
    <p:sldId id="262" r:id="rId7"/>
    <p:sldId id="263" r:id="rId8"/>
    <p:sldId id="271" r:id="rId9"/>
    <p:sldId id="264" r:id="rId10"/>
    <p:sldId id="272" r:id="rId11"/>
    <p:sldId id="265" r:id="rId12"/>
    <p:sldId id="266" r:id="rId13"/>
    <p:sldId id="267" r:id="rId14"/>
    <p:sldId id="268" r:id="rId15"/>
    <p:sldId id="269" r:id="rId16"/>
    <p:sldId id="270" r:id="rId17"/>
    <p:sldId id="257" r:id="rId1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13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B54017D-DE59-4EA0-AD65-2E5EF9419100}" type="datetimeFigureOut">
              <a:rPr lang="cs-CZ" smtClean="0"/>
              <a:t>25.9.2012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E0ED6CA-F770-4452-8393-6CD7F74E1D48}" type="slidenum">
              <a:rPr lang="cs-CZ" smtClean="0"/>
              <a:t>‹#›</a:t>
            </a:fld>
            <a:endParaRPr lang="cs-CZ"/>
          </a:p>
        </p:txBody>
      </p:sp>
    </p:spTree>
    <p:extLst>
      <p:ext uri="{BB962C8B-B14F-4D97-AF65-F5344CB8AC3E}">
        <p14:creationId xmlns:p14="http://schemas.microsoft.com/office/powerpoint/2010/main" val="8226060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smtClean="0">
                <a:effectLst>
                  <a:outerShdw blurRad="38100" dist="38100" dir="2700000" algn="tl">
                    <a:srgbClr val="000000">
                      <a:alpha val="43137"/>
                    </a:srgbClr>
                  </a:outerShdw>
                </a:effectLst>
                <a:latin typeface="+mn-lt"/>
              </a:rPr>
              <a:t>{</a:t>
            </a:r>
            <a:endParaRPr lang="en-US" sz="6600" dirty="0">
              <a:effectLst>
                <a:outerShdw blurRad="38100" dist="38100" dir="2700000" algn="tl">
                  <a:srgbClr val="000000">
                    <a:alpha val="43137"/>
                  </a:srgbClr>
                </a:outerShdw>
              </a:effectLst>
              <a:latin typeface="+mn-lt"/>
            </a:endParaRP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cs-CZ" smtClean="0"/>
              <a:t>Kliknutím lze upravit styl.</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15" name="Date Placeholder 14"/>
          <p:cNvSpPr>
            <a:spLocks noGrp="1"/>
          </p:cNvSpPr>
          <p:nvPr>
            <p:ph type="dt" sz="half" idx="10"/>
          </p:nvPr>
        </p:nvSpPr>
        <p:spPr/>
        <p:txBody>
          <a:bodyPr/>
          <a:lstStyle/>
          <a:p>
            <a:fld id="{95EC1D4A-A796-47C3-A63E-CE236FB377E2}" type="datetimeFigureOut">
              <a:rPr lang="cs-CZ" smtClean="0"/>
              <a:t>25.9.2012</a:t>
            </a:fld>
            <a:endParaRPr lang="cs-CZ"/>
          </a:p>
        </p:txBody>
      </p:sp>
      <p:sp>
        <p:nvSpPr>
          <p:cNvPr id="16" name="Slide Number Placeholder 15"/>
          <p:cNvSpPr>
            <a:spLocks noGrp="1"/>
          </p:cNvSpPr>
          <p:nvPr>
            <p:ph type="sldNum" sz="quarter" idx="11"/>
          </p:nvPr>
        </p:nvSpPr>
        <p:spPr/>
        <p:txBody>
          <a:bodyPr/>
          <a:lstStyle/>
          <a:p>
            <a:fld id="{AC57A5DF-1266-40EA-9282-1E66B9DE06C0}" type="slidenum">
              <a:rPr lang="cs-CZ" smtClean="0"/>
              <a:t>‹#›</a:t>
            </a:fld>
            <a:endParaRPr lang="cs-CZ"/>
          </a:p>
        </p:txBody>
      </p:sp>
      <p:sp>
        <p:nvSpPr>
          <p:cNvPr id="17" name="Footer Placeholder 16"/>
          <p:cNvSpPr>
            <a:spLocks noGrp="1"/>
          </p:cNvSpPr>
          <p:nvPr>
            <p:ph type="ftr" sz="quarter" idx="12"/>
          </p:nvPr>
        </p:nvSpPr>
        <p:spPr/>
        <p:txBody>
          <a:bodyPr/>
          <a:lstStyle/>
          <a:p>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3" name="Title 12"/>
          <p:cNvSpPr>
            <a:spLocks noGrp="1"/>
          </p:cNvSpPr>
          <p:nvPr>
            <p:ph type="title"/>
          </p:nvPr>
        </p:nvSpPr>
        <p:spPr/>
        <p:txBody>
          <a:bodyPr/>
          <a:lstStyle/>
          <a:p>
            <a:r>
              <a:rPr lang="cs-CZ" smtClean="0"/>
              <a:t>Kliknutím lze upravit styl.</a:t>
            </a:r>
            <a:endParaRPr lang="en-US"/>
          </a:p>
        </p:txBody>
      </p:sp>
      <p:sp>
        <p:nvSpPr>
          <p:cNvPr id="14" name="Date Placeholder 13"/>
          <p:cNvSpPr>
            <a:spLocks noGrp="1"/>
          </p:cNvSpPr>
          <p:nvPr>
            <p:ph type="dt" sz="half" idx="10"/>
          </p:nvPr>
        </p:nvSpPr>
        <p:spPr/>
        <p:txBody>
          <a:bodyPr/>
          <a:lstStyle/>
          <a:p>
            <a:fld id="{95EC1D4A-A796-47C3-A63E-CE236FB377E2}" type="datetimeFigureOut">
              <a:rPr lang="cs-CZ" smtClean="0"/>
              <a:t>25.9.2012</a:t>
            </a:fld>
            <a:endParaRPr lang="cs-CZ"/>
          </a:p>
        </p:txBody>
      </p:sp>
      <p:sp>
        <p:nvSpPr>
          <p:cNvPr id="15" name="Slide Number Placeholder 14"/>
          <p:cNvSpPr>
            <a:spLocks noGrp="1"/>
          </p:cNvSpPr>
          <p:nvPr>
            <p:ph type="sldNum" sz="quarter" idx="11"/>
          </p:nvPr>
        </p:nvSpPr>
        <p:spPr/>
        <p:txBody>
          <a:bodyPr/>
          <a:lstStyle/>
          <a:p>
            <a:fld id="{AC57A5DF-1266-40EA-9282-1E66B9DE06C0}" type="slidenum">
              <a:rPr lang="cs-CZ" smtClean="0"/>
              <a:t>‹#›</a:t>
            </a:fld>
            <a:endParaRPr lang="cs-CZ"/>
          </a:p>
        </p:txBody>
      </p:sp>
      <p:sp>
        <p:nvSpPr>
          <p:cNvPr id="16" name="Footer Placeholder 15"/>
          <p:cNvSpPr>
            <a:spLocks noGrp="1"/>
          </p:cNvSpPr>
          <p:nvPr>
            <p:ph type="ftr" sz="quarter" idx="12"/>
          </p:nvPr>
        </p:nvSpPr>
        <p:spPr/>
        <p:txBody>
          <a:bodyPr/>
          <a:lstStyle/>
          <a:p>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smtClean="0">
                <a:effectLst>
                  <a:outerShdw blurRad="38100" dist="38100" dir="2700000" algn="tl">
                    <a:srgbClr val="000000">
                      <a:alpha val="43137"/>
                    </a:srgbClr>
                  </a:outerShdw>
                </a:effectLst>
                <a:latin typeface="+mn-lt"/>
              </a:rPr>
              <a:t>{</a:t>
            </a:r>
            <a:endParaRPr lang="en-US" sz="6600" dirty="0">
              <a:effectLst>
                <a:outerShdw blurRad="38100" dist="38100" dir="2700000" algn="tl">
                  <a:srgbClr val="000000">
                    <a:alpha val="43137"/>
                  </a:srgbClr>
                </a:outerShdw>
              </a:effectLst>
              <a:latin typeface="+mn-lt"/>
            </a:endParaRP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12" name="Date Placeholder 11"/>
          <p:cNvSpPr>
            <a:spLocks noGrp="1"/>
          </p:cNvSpPr>
          <p:nvPr>
            <p:ph type="dt" sz="half" idx="10"/>
          </p:nvPr>
        </p:nvSpPr>
        <p:spPr/>
        <p:txBody>
          <a:bodyPr/>
          <a:lstStyle/>
          <a:p>
            <a:fld id="{95EC1D4A-A796-47C3-A63E-CE236FB377E2}" type="datetimeFigureOut">
              <a:rPr lang="cs-CZ" smtClean="0"/>
              <a:t>25.9.2012</a:t>
            </a:fld>
            <a:endParaRPr lang="cs-CZ"/>
          </a:p>
        </p:txBody>
      </p:sp>
      <p:sp>
        <p:nvSpPr>
          <p:cNvPr id="13" name="Slide Number Placeholder 12"/>
          <p:cNvSpPr>
            <a:spLocks noGrp="1"/>
          </p:cNvSpPr>
          <p:nvPr>
            <p:ph type="sldNum" sz="quarter" idx="11"/>
          </p:nvPr>
        </p:nvSpPr>
        <p:spPr/>
        <p:txBody>
          <a:bodyPr/>
          <a:lstStyle/>
          <a:p>
            <a:fld id="{AC57A5DF-1266-40EA-9282-1E66B9DE06C0}" type="slidenum">
              <a:rPr lang="cs-CZ" smtClean="0"/>
              <a:t>‹#›</a:t>
            </a:fld>
            <a:endParaRPr lang="cs-CZ"/>
          </a:p>
        </p:txBody>
      </p:sp>
      <p:sp>
        <p:nvSpPr>
          <p:cNvPr id="14" name="Footer Placeholder 13"/>
          <p:cNvSpPr>
            <a:spLocks noGrp="1"/>
          </p:cNvSpPr>
          <p:nvPr>
            <p:ph type="ftr" sz="quarter" idx="12"/>
          </p:nvPr>
        </p:nvSpPr>
        <p:spPr/>
        <p:txBody>
          <a:bodyPr/>
          <a:lstStyle/>
          <a:p>
            <a:endParaRPr lang="cs-CZ"/>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cs-CZ" smtClean="0"/>
              <a:t>Kliknutím lze upravit styl.</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95EC1D4A-A796-47C3-A63E-CE236FB377E2}" type="datetimeFigureOut">
              <a:rPr lang="cs-CZ" smtClean="0"/>
              <a:t>25.9.2012</a:t>
            </a:fld>
            <a:endParaRPr lang="cs-CZ"/>
          </a:p>
        </p:txBody>
      </p:sp>
      <p:sp>
        <p:nvSpPr>
          <p:cNvPr id="9" name="Slide Number Placeholder 8"/>
          <p:cNvSpPr>
            <a:spLocks noGrp="1"/>
          </p:cNvSpPr>
          <p:nvPr>
            <p:ph type="sldNum" sz="quarter" idx="11"/>
          </p:nvPr>
        </p:nvSpPr>
        <p:spPr/>
        <p:txBody>
          <a:bodyPr/>
          <a:lstStyle/>
          <a:p>
            <a:fld id="{AC57A5DF-1266-40EA-9282-1E66B9DE06C0}" type="slidenum">
              <a:rPr lang="cs-CZ" smtClean="0"/>
              <a:t>‹#›</a:t>
            </a:fld>
            <a:endParaRPr lang="cs-CZ"/>
          </a:p>
        </p:txBody>
      </p:sp>
      <p:sp>
        <p:nvSpPr>
          <p:cNvPr id="10" name="Footer Placeholder 9"/>
          <p:cNvSpPr>
            <a:spLocks noGrp="1"/>
          </p:cNvSpPr>
          <p:nvPr>
            <p:ph type="ftr" sz="quarter" idx="12"/>
          </p:nvPr>
        </p:nvSpPr>
        <p:spPr/>
        <p:txBody>
          <a:bodyPr/>
          <a:lstStyle/>
          <a:p>
            <a:endParaRPr lang="cs-CZ"/>
          </a:p>
        </p:txBody>
      </p:sp>
      <p:sp>
        <p:nvSpPr>
          <p:cNvPr id="11" name="Title 10"/>
          <p:cNvSpPr>
            <a:spLocks noGrp="1"/>
          </p:cNvSpPr>
          <p:nvPr>
            <p:ph type="title"/>
          </p:nvPr>
        </p:nvSpPr>
        <p:spPr/>
        <p:txBody>
          <a:bodyPr/>
          <a:lstStyle/>
          <a:p>
            <a:r>
              <a:rPr lang="cs-CZ" smtClean="0"/>
              <a:t>Kliknutím lze upravit styl.</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2" name="Title 11"/>
          <p:cNvSpPr>
            <a:spLocks noGrp="1"/>
          </p:cNvSpPr>
          <p:nvPr>
            <p:ph type="title"/>
          </p:nvPr>
        </p:nvSpPr>
        <p:spPr/>
        <p:txBody>
          <a:bodyPr/>
          <a:lstStyle/>
          <a:p>
            <a:r>
              <a:rPr lang="cs-CZ" smtClean="0"/>
              <a:t>Kliknutím lze upravit styl.</a:t>
            </a:r>
            <a:endParaRPr lang="en-US" dirty="0"/>
          </a:p>
        </p:txBody>
      </p:sp>
      <p:sp>
        <p:nvSpPr>
          <p:cNvPr id="14" name="Date Placeholder 13"/>
          <p:cNvSpPr>
            <a:spLocks noGrp="1"/>
          </p:cNvSpPr>
          <p:nvPr>
            <p:ph type="dt" sz="half" idx="10"/>
          </p:nvPr>
        </p:nvSpPr>
        <p:spPr/>
        <p:txBody>
          <a:bodyPr/>
          <a:lstStyle/>
          <a:p>
            <a:fld id="{95EC1D4A-A796-47C3-A63E-CE236FB377E2}" type="datetimeFigureOut">
              <a:rPr lang="cs-CZ" smtClean="0"/>
              <a:t>25.9.2012</a:t>
            </a:fld>
            <a:endParaRPr lang="cs-CZ"/>
          </a:p>
        </p:txBody>
      </p:sp>
      <p:sp>
        <p:nvSpPr>
          <p:cNvPr id="15" name="Slide Number Placeholder 14"/>
          <p:cNvSpPr>
            <a:spLocks noGrp="1"/>
          </p:cNvSpPr>
          <p:nvPr>
            <p:ph type="sldNum" sz="quarter" idx="11"/>
          </p:nvPr>
        </p:nvSpPr>
        <p:spPr/>
        <p:txBody>
          <a:bodyPr/>
          <a:lstStyle/>
          <a:p>
            <a:fld id="{AC57A5DF-1266-40EA-9282-1E66B9DE06C0}" type="slidenum">
              <a:rPr lang="cs-CZ" smtClean="0"/>
              <a:t>‹#›</a:t>
            </a:fld>
            <a:endParaRPr lang="cs-CZ"/>
          </a:p>
        </p:txBody>
      </p:sp>
      <p:sp>
        <p:nvSpPr>
          <p:cNvPr id="16" name="Footer Placeholder 15"/>
          <p:cNvSpPr>
            <a:spLocks noGrp="1"/>
          </p:cNvSpPr>
          <p:nvPr>
            <p:ph type="ftr" sz="quarter" idx="12"/>
          </p:nvPr>
        </p:nvSpPr>
        <p:spPr/>
        <p:txBody>
          <a:bodyPr/>
          <a:lstStyle/>
          <a:p>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cs-CZ" smtClean="0"/>
              <a:t>Kliknutím lze upravit styl.</a:t>
            </a:r>
            <a:endParaRPr lang="en-US"/>
          </a:p>
        </p:txBody>
      </p:sp>
      <p:sp>
        <p:nvSpPr>
          <p:cNvPr id="7" name="Date Placeholder 6"/>
          <p:cNvSpPr>
            <a:spLocks noGrp="1"/>
          </p:cNvSpPr>
          <p:nvPr>
            <p:ph type="dt" sz="half" idx="10"/>
          </p:nvPr>
        </p:nvSpPr>
        <p:spPr/>
        <p:txBody>
          <a:bodyPr/>
          <a:lstStyle/>
          <a:p>
            <a:fld id="{95EC1D4A-A796-47C3-A63E-CE236FB377E2}" type="datetimeFigureOut">
              <a:rPr lang="cs-CZ" smtClean="0"/>
              <a:t>25.9.2012</a:t>
            </a:fld>
            <a:endParaRPr lang="cs-CZ"/>
          </a:p>
        </p:txBody>
      </p:sp>
      <p:sp>
        <p:nvSpPr>
          <p:cNvPr id="8" name="Slide Number Placeholder 7"/>
          <p:cNvSpPr>
            <a:spLocks noGrp="1"/>
          </p:cNvSpPr>
          <p:nvPr>
            <p:ph type="sldNum" sz="quarter" idx="11"/>
          </p:nvPr>
        </p:nvSpPr>
        <p:spPr/>
        <p:txBody>
          <a:bodyPr/>
          <a:lstStyle/>
          <a:p>
            <a:fld id="{AC57A5DF-1266-40EA-9282-1E66B9DE06C0}" type="slidenum">
              <a:rPr lang="cs-CZ" smtClean="0"/>
              <a:t>‹#›</a:t>
            </a:fld>
            <a:endParaRPr lang="cs-CZ"/>
          </a:p>
        </p:txBody>
      </p:sp>
      <p:sp>
        <p:nvSpPr>
          <p:cNvPr id="9" name="Footer Placeholder 8"/>
          <p:cNvSpPr>
            <a:spLocks noGrp="1"/>
          </p:cNvSpPr>
          <p:nvPr>
            <p:ph type="ftr" sz="quarter" idx="12"/>
          </p:nvPr>
        </p:nvSpPr>
        <p:spPr/>
        <p:txBody>
          <a:bodyPr/>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5EC1D4A-A796-47C3-A63E-CE236FB377E2}" type="datetimeFigureOut">
              <a:rPr lang="cs-CZ" smtClean="0"/>
              <a:t>25.9.2012</a:t>
            </a:fld>
            <a:endParaRPr lang="cs-CZ"/>
          </a:p>
        </p:txBody>
      </p:sp>
      <p:sp>
        <p:nvSpPr>
          <p:cNvPr id="6" name="Slide Number Placeholder 5"/>
          <p:cNvSpPr>
            <a:spLocks noGrp="1"/>
          </p:cNvSpPr>
          <p:nvPr>
            <p:ph type="sldNum" sz="quarter" idx="11"/>
          </p:nvPr>
        </p:nvSpPr>
        <p:spPr/>
        <p:txBody>
          <a:bodyPr/>
          <a:lstStyle/>
          <a:p>
            <a:fld id="{AC57A5DF-1266-40EA-9282-1E66B9DE06C0}" type="slidenum">
              <a:rPr lang="cs-CZ" smtClean="0"/>
              <a:t>‹#›</a:t>
            </a:fld>
            <a:endParaRPr lang="cs-CZ"/>
          </a:p>
        </p:txBody>
      </p:sp>
      <p:sp>
        <p:nvSpPr>
          <p:cNvPr id="7" name="Footer Placeholder 6"/>
          <p:cNvSpPr>
            <a:spLocks noGrp="1"/>
          </p:cNvSpPr>
          <p:nvPr>
            <p:ph type="ftr" sz="quarter" idx="12"/>
          </p:nvPr>
        </p:nvSpPr>
        <p:spPr/>
        <p:txBody>
          <a:bodyPr/>
          <a:lstStyle/>
          <a:p>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smtClean="0">
                <a:effectLst>
                  <a:outerShdw blurRad="38100" dist="38100" dir="2700000" algn="tl">
                    <a:srgbClr val="000000">
                      <a:alpha val="43137"/>
                    </a:srgbClr>
                  </a:outerShdw>
                </a:effectLst>
                <a:latin typeface="+mn-lt"/>
              </a:rPr>
              <a:t>{</a:t>
            </a:r>
            <a:endParaRPr lang="en-US" sz="8000" dirty="0">
              <a:effectLst>
                <a:outerShdw blurRad="38100" dist="38100" dir="2700000" algn="tl">
                  <a:srgbClr val="000000">
                    <a:alpha val="43137"/>
                  </a:srgbClr>
                </a:outerShdw>
              </a:effectLst>
              <a:latin typeface="+mn-lt"/>
            </a:endParaRP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15" name="Date Placeholder 14"/>
          <p:cNvSpPr>
            <a:spLocks noGrp="1"/>
          </p:cNvSpPr>
          <p:nvPr>
            <p:ph type="dt" sz="half" idx="10"/>
          </p:nvPr>
        </p:nvSpPr>
        <p:spPr/>
        <p:txBody>
          <a:bodyPr/>
          <a:lstStyle/>
          <a:p>
            <a:fld id="{95EC1D4A-A796-47C3-A63E-CE236FB377E2}" type="datetimeFigureOut">
              <a:rPr lang="cs-CZ" smtClean="0"/>
              <a:t>25.9.2012</a:t>
            </a:fld>
            <a:endParaRPr lang="cs-CZ"/>
          </a:p>
        </p:txBody>
      </p:sp>
      <p:sp>
        <p:nvSpPr>
          <p:cNvPr id="16" name="Slide Number Placeholder 15"/>
          <p:cNvSpPr>
            <a:spLocks noGrp="1"/>
          </p:cNvSpPr>
          <p:nvPr>
            <p:ph type="sldNum" sz="quarter" idx="11"/>
          </p:nvPr>
        </p:nvSpPr>
        <p:spPr/>
        <p:txBody>
          <a:bodyPr/>
          <a:lstStyle/>
          <a:p>
            <a:fld id="{AC57A5DF-1266-40EA-9282-1E66B9DE06C0}" type="slidenum">
              <a:rPr lang="cs-CZ" smtClean="0"/>
              <a:t>‹#›</a:t>
            </a:fld>
            <a:endParaRPr lang="cs-CZ"/>
          </a:p>
        </p:txBody>
      </p:sp>
      <p:sp>
        <p:nvSpPr>
          <p:cNvPr id="17" name="Footer Placeholder 16"/>
          <p:cNvSpPr>
            <a:spLocks noGrp="1"/>
          </p:cNvSpPr>
          <p:nvPr>
            <p:ph type="ftr" sz="quarter" idx="12"/>
          </p:nvPr>
        </p:nvSpPr>
        <p:spPr/>
        <p:txBody>
          <a:bodyPr/>
          <a:lstStyle/>
          <a:p>
            <a:endParaRPr lang="cs-CZ"/>
          </a:p>
        </p:txBody>
      </p:sp>
      <p:sp>
        <p:nvSpPr>
          <p:cNvPr id="18" name="Title 17"/>
          <p:cNvSpPr>
            <a:spLocks noGrp="1"/>
          </p:cNvSpPr>
          <p:nvPr>
            <p:ph type="title"/>
          </p:nvPr>
        </p:nvSpPr>
        <p:spPr/>
        <p:txBody>
          <a:bodyPr/>
          <a:lstStyle/>
          <a:p>
            <a:r>
              <a:rPr lang="cs-CZ" smtClean="0"/>
              <a:t>Kliknutím lze upravit styl.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1" name="Title 10"/>
          <p:cNvSpPr>
            <a:spLocks noGrp="1"/>
          </p:cNvSpPr>
          <p:nvPr>
            <p:ph type="title"/>
          </p:nvPr>
        </p:nvSpPr>
        <p:spPr/>
        <p:txBody>
          <a:bodyPr/>
          <a:lstStyle/>
          <a:p>
            <a:r>
              <a:rPr lang="cs-CZ" smtClean="0"/>
              <a:t>Kliknutím lze upravit styl.</a:t>
            </a:r>
            <a:endParaRPr lang="en-US"/>
          </a:p>
        </p:txBody>
      </p:sp>
      <p:sp>
        <p:nvSpPr>
          <p:cNvPr id="13" name="Date Placeholder 12"/>
          <p:cNvSpPr>
            <a:spLocks noGrp="1"/>
          </p:cNvSpPr>
          <p:nvPr>
            <p:ph type="dt" sz="half" idx="10"/>
          </p:nvPr>
        </p:nvSpPr>
        <p:spPr/>
        <p:txBody>
          <a:bodyPr/>
          <a:lstStyle/>
          <a:p>
            <a:fld id="{95EC1D4A-A796-47C3-A63E-CE236FB377E2}" type="datetimeFigureOut">
              <a:rPr lang="cs-CZ" smtClean="0"/>
              <a:t>25.9.2012</a:t>
            </a:fld>
            <a:endParaRPr lang="cs-CZ"/>
          </a:p>
        </p:txBody>
      </p:sp>
      <p:sp>
        <p:nvSpPr>
          <p:cNvPr id="14" name="Slide Number Placeholder 13"/>
          <p:cNvSpPr>
            <a:spLocks noGrp="1"/>
          </p:cNvSpPr>
          <p:nvPr>
            <p:ph type="sldNum" sz="quarter" idx="11"/>
          </p:nvPr>
        </p:nvSpPr>
        <p:spPr/>
        <p:txBody>
          <a:bodyPr/>
          <a:lstStyle/>
          <a:p>
            <a:fld id="{AC57A5DF-1266-40EA-9282-1E66B9DE06C0}" type="slidenum">
              <a:rPr lang="cs-CZ" smtClean="0"/>
              <a:t>‹#›</a:t>
            </a:fld>
            <a:endParaRPr lang="cs-CZ"/>
          </a:p>
        </p:txBody>
      </p:sp>
      <p:sp>
        <p:nvSpPr>
          <p:cNvPr id="15" name="Footer Placeholder 14"/>
          <p:cNvSpPr>
            <a:spLocks noGrp="1"/>
          </p:cNvSpPr>
          <p:nvPr>
            <p:ph type="ftr" sz="quarter" idx="12"/>
          </p:nvPr>
        </p:nvSpPr>
        <p:spPr/>
        <p:txBody>
          <a:bodyPr/>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5EC1D4A-A796-47C3-A63E-CE236FB377E2}" type="datetimeFigureOut">
              <a:rPr lang="cs-CZ" smtClean="0"/>
              <a:t>25.9.2012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95EC1D4A-A796-47C3-A63E-CE236FB377E2}" type="datetimeFigureOut">
              <a:rPr lang="cs-CZ" smtClean="0"/>
              <a:t>25.9.2012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cs-CZ" smtClean="0"/>
              <a:t>Kliknutím lze upravit styl.</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95EC1D4A-A796-47C3-A63E-CE236FB377E2}" type="datetimeFigureOut">
              <a:rPr lang="cs-CZ" smtClean="0"/>
              <a:t>25.9.2012</a:t>
            </a:fld>
            <a:endParaRPr lang="cs-CZ"/>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cs-CZ"/>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AC57A5DF-1266-40EA-9282-1E66B9DE06C0}" type="slidenum">
              <a:rPr lang="cs-CZ" smtClean="0"/>
              <a:t>‹#›</a:t>
            </a:fld>
            <a:endParaRPr lang="cs-CZ"/>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cs.wikipedia.org/wiki/Soubor:Meister_des_Portr%C3%A4ts_des_Jean_le_Bon_001.jpg" TargetMode="External"/><Relationship Id="rId3" Type="http://schemas.openxmlformats.org/officeDocument/2006/relationships/hyperlink" Target="http://cs.wikipedia.org/wiki/Soubor:Joan_of_arc_miniature_graded.jpg" TargetMode="External"/><Relationship Id="rId7" Type="http://schemas.openxmlformats.org/officeDocument/2006/relationships/hyperlink" Target="http://cs.wikipedia.org/wiki/Soubor:Battle_of_crecy_froissart.jpg" TargetMode="External"/><Relationship Id="rId2" Type="http://schemas.openxmlformats.org/officeDocument/2006/relationships/hyperlink" Target="http://cs.wikipedia.org/wiki/Soubor:Jehanne_signature.jpg" TargetMode="External"/><Relationship Id="rId1" Type="http://schemas.openxmlformats.org/officeDocument/2006/relationships/slideLayout" Target="../slideLayouts/slideLayout2.xml"/><Relationship Id="rId6" Type="http://schemas.openxmlformats.org/officeDocument/2006/relationships/hyperlink" Target="http://cs.wikipedia.org/wiki/Soubor:Belagerung_von_Calais_1346-1347.JPG" TargetMode="External"/><Relationship Id="rId11" Type="http://schemas.openxmlformats.org/officeDocument/2006/relationships/hyperlink" Target="http://cs.wikipedia.org/wiki/Soubor:King_Edward_III_from_NPG.jpg" TargetMode="External"/><Relationship Id="rId5" Type="http://schemas.openxmlformats.org/officeDocument/2006/relationships/hyperlink" Target="http://royal-history.sweb.cz/stol.html" TargetMode="External"/><Relationship Id="rId10" Type="http://schemas.openxmlformats.org/officeDocument/2006/relationships/hyperlink" Target="http://airborn.webz.cz/100yw.html" TargetMode="External"/><Relationship Id="rId4" Type="http://schemas.openxmlformats.org/officeDocument/2006/relationships/hyperlink" Target="http://cs.wikipedia.org/wiki/Soubor:Jeanne_d_Arc(1412-1431)_Miniaturmalerei_15_Jahrhundert.jpg" TargetMode="External"/><Relationship Id="rId9" Type="http://schemas.openxmlformats.org/officeDocument/2006/relationships/hyperlink" Target="http://cs.wikipedia.org/wiki/Soubor:Phil6france.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755576" y="692696"/>
            <a:ext cx="7543800" cy="2152650"/>
          </a:xfrm>
        </p:spPr>
        <p:txBody>
          <a:bodyPr/>
          <a:lstStyle/>
          <a:p>
            <a:r>
              <a:rPr lang="cs-CZ" dirty="0" smtClean="0"/>
              <a:t>Stoletá válka</a:t>
            </a:r>
            <a:endParaRPr lang="cs-CZ" dirty="0"/>
          </a:p>
        </p:txBody>
      </p:sp>
      <p:sp>
        <p:nvSpPr>
          <p:cNvPr id="3" name="Podnadpis 2"/>
          <p:cNvSpPr>
            <a:spLocks noGrp="1"/>
          </p:cNvSpPr>
          <p:nvPr>
            <p:ph type="subTitle" idx="1"/>
          </p:nvPr>
        </p:nvSpPr>
        <p:spPr>
          <a:xfrm>
            <a:off x="2195736" y="3375490"/>
            <a:ext cx="6110064" cy="1997725"/>
          </a:xfrm>
        </p:spPr>
        <p:txBody>
          <a:bodyPr>
            <a:normAutofit fontScale="92500"/>
          </a:bodyPr>
          <a:lstStyle/>
          <a:p>
            <a:r>
              <a:rPr lang="cs-CZ" dirty="0" smtClean="0"/>
              <a:t>VY_32_INOVACE_2_DĚJEPIS_6_STOLETÁ VÁLKA</a:t>
            </a:r>
            <a:endParaRPr lang="cs-CZ" dirty="0"/>
          </a:p>
          <a:p>
            <a:r>
              <a:rPr lang="cs-CZ" dirty="0"/>
              <a:t>Dětský domov, Základní škola </a:t>
            </a:r>
            <a:r>
              <a:rPr lang="cs-CZ" dirty="0" smtClean="0"/>
              <a:t>a Střední škola, Duchcov, </a:t>
            </a:r>
            <a:r>
              <a:rPr lang="cs-CZ" dirty="0"/>
              <a:t>příspěvková organizace</a:t>
            </a:r>
          </a:p>
          <a:p>
            <a:r>
              <a:rPr lang="cs-CZ" dirty="0"/>
              <a:t>Registrační číslo: cz.1.07/1.4.00/21.0559</a:t>
            </a:r>
          </a:p>
          <a:p>
            <a:r>
              <a:rPr lang="cs-CZ" dirty="0"/>
              <a:t>Mgr. Ladislava Hofmanová</a:t>
            </a:r>
          </a:p>
          <a:p>
            <a:endParaRPr lang="cs-CZ" dirty="0"/>
          </a:p>
        </p:txBody>
      </p:sp>
    </p:spTree>
    <p:extLst>
      <p:ext uri="{BB962C8B-B14F-4D97-AF65-F5344CB8AC3E}">
        <p14:creationId xmlns:p14="http://schemas.microsoft.com/office/powerpoint/2010/main" val="6324675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764704"/>
            <a:ext cx="4690864" cy="5361459"/>
          </a:xfrm>
        </p:spPr>
        <p:txBody>
          <a:bodyPr/>
          <a:lstStyle/>
          <a:p>
            <a:r>
              <a:rPr lang="cs-CZ" sz="2800" dirty="0"/>
              <a:t>Stoletá válka byl konflikt mezi Anglií a Francií </a:t>
            </a:r>
            <a:r>
              <a:rPr lang="cs-CZ" sz="2800" dirty="0" smtClean="0"/>
              <a:t>        v </a:t>
            </a:r>
            <a:r>
              <a:rPr lang="cs-CZ" sz="2800" dirty="0"/>
              <a:t>letech </a:t>
            </a:r>
            <a:r>
              <a:rPr lang="cs-CZ" sz="2800" dirty="0" smtClean="0"/>
              <a:t>1337–1453.</a:t>
            </a:r>
          </a:p>
          <a:p>
            <a:r>
              <a:rPr lang="cs-CZ" sz="2800" dirty="0"/>
              <a:t>Příčinou byl spor </a:t>
            </a:r>
            <a:r>
              <a:rPr lang="cs-CZ" sz="2800" dirty="0" smtClean="0"/>
              <a:t>               o </a:t>
            </a:r>
            <a:r>
              <a:rPr lang="cs-CZ" sz="2800" dirty="0"/>
              <a:t>nadvládu ve Flandrech </a:t>
            </a:r>
            <a:endParaRPr lang="cs-CZ" sz="2800" dirty="0" smtClean="0"/>
          </a:p>
          <a:p>
            <a:pPr marL="18288" indent="0">
              <a:buNone/>
            </a:pPr>
            <a:r>
              <a:rPr lang="cs-CZ" sz="2800" dirty="0"/>
              <a:t> </a:t>
            </a:r>
            <a:r>
              <a:rPr lang="cs-CZ" sz="2800" dirty="0" smtClean="0"/>
              <a:t>  a </a:t>
            </a:r>
            <a:r>
              <a:rPr lang="cs-CZ" sz="2800" dirty="0"/>
              <a:t>jihozápadní Francii</a:t>
            </a:r>
            <a:r>
              <a:rPr lang="cs-CZ" sz="2800" dirty="0" smtClean="0"/>
              <a:t>.</a:t>
            </a:r>
          </a:p>
          <a:p>
            <a:endParaRPr lang="cs-CZ" dirty="0"/>
          </a:p>
        </p:txBody>
      </p:sp>
      <p:sp>
        <p:nvSpPr>
          <p:cNvPr id="2" name="Nadpis 1"/>
          <p:cNvSpPr>
            <a:spLocks noGrp="1"/>
          </p:cNvSpPr>
          <p:nvPr>
            <p:ph type="title"/>
          </p:nvPr>
        </p:nvSpPr>
        <p:spPr>
          <a:xfrm>
            <a:off x="395536" y="5373216"/>
            <a:ext cx="7543800" cy="914400"/>
          </a:xfrm>
        </p:spPr>
        <p:txBody>
          <a:bodyPr>
            <a:normAutofit/>
          </a:bodyPr>
          <a:lstStyle/>
          <a:p>
            <a:r>
              <a:rPr lang="cs-CZ" dirty="0"/>
              <a:t>Stoletá </a:t>
            </a:r>
            <a:r>
              <a:rPr lang="cs-CZ" dirty="0" smtClean="0"/>
              <a:t>válka</a:t>
            </a:r>
            <a:endParaRPr lang="cs-CZ"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040" y="764704"/>
            <a:ext cx="3733800" cy="53816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Tree>
    <p:extLst>
      <p:ext uri="{BB962C8B-B14F-4D97-AF65-F5344CB8AC3E}">
        <p14:creationId xmlns:p14="http://schemas.microsoft.com/office/powerpoint/2010/main" val="3259759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074"/>
                                        </p:tgtEl>
                                        <p:attrNameLst>
                                          <p:attrName>style.visibility</p:attrName>
                                        </p:attrNameLst>
                                      </p:cBhvr>
                                      <p:to>
                                        <p:strVal val="visible"/>
                                      </p:to>
                                    </p:set>
                                    <p:animEffect transition="in" filter="fade">
                                      <p:cBhvr>
                                        <p:cTn id="25"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72260" y="116632"/>
            <a:ext cx="6096000" cy="3153543"/>
          </a:xfrm>
        </p:spPr>
        <p:txBody>
          <a:bodyPr/>
          <a:lstStyle/>
          <a:p>
            <a:r>
              <a:rPr lang="cs-CZ" dirty="0"/>
              <a:t>14. století zemřel francouzský král Karel IV., neměl dědice, nárok na trůn si činil anglický král Eduard </a:t>
            </a:r>
            <a:r>
              <a:rPr lang="cs-CZ" dirty="0" smtClean="0"/>
              <a:t>III.</a:t>
            </a:r>
            <a:endParaRPr lang="cs-CZ" dirty="0" smtClean="0"/>
          </a:p>
          <a:p>
            <a:r>
              <a:rPr lang="cs-CZ" dirty="0"/>
              <a:t>F</a:t>
            </a:r>
            <a:r>
              <a:rPr lang="cs-CZ" dirty="0" smtClean="0"/>
              <a:t>rancouzská </a:t>
            </a:r>
            <a:r>
              <a:rPr lang="cs-CZ" dirty="0"/>
              <a:t>šlechta je proti </a:t>
            </a:r>
            <a:endParaRPr lang="cs-CZ" dirty="0" smtClean="0"/>
          </a:p>
          <a:p>
            <a:pPr marL="18288" indent="0">
              <a:buNone/>
            </a:pPr>
            <a:r>
              <a:rPr lang="cs-CZ" dirty="0" smtClean="0"/>
              <a:t>    a </a:t>
            </a:r>
            <a:r>
              <a:rPr lang="cs-CZ" dirty="0"/>
              <a:t>za krále dosadila Filipa z </a:t>
            </a:r>
            <a:r>
              <a:rPr lang="cs-CZ" dirty="0" err="1" smtClean="0"/>
              <a:t>Valois</a:t>
            </a:r>
            <a:r>
              <a:rPr lang="cs-CZ" dirty="0" smtClean="0"/>
              <a:t>.  </a:t>
            </a:r>
            <a:endParaRPr lang="cs-CZ" dirty="0" smtClean="0"/>
          </a:p>
        </p:txBody>
      </p:sp>
      <p:sp>
        <p:nvSpPr>
          <p:cNvPr id="2" name="Nadpis 1"/>
          <p:cNvSpPr>
            <a:spLocks noGrp="1"/>
          </p:cNvSpPr>
          <p:nvPr>
            <p:ph type="title"/>
          </p:nvPr>
        </p:nvSpPr>
        <p:spPr/>
        <p:txBody>
          <a:bodyPr/>
          <a:lstStyle/>
          <a:p>
            <a:r>
              <a:rPr lang="cs-CZ" dirty="0" smtClean="0"/>
              <a:t>Stoletá válka</a:t>
            </a:r>
            <a:endParaRPr lang="cs-CZ"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50290" y="764704"/>
            <a:ext cx="2840417" cy="388992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4" name="Obdélník 3"/>
          <p:cNvSpPr/>
          <p:nvPr/>
        </p:nvSpPr>
        <p:spPr>
          <a:xfrm>
            <a:off x="6588224" y="4941168"/>
            <a:ext cx="1478290" cy="369332"/>
          </a:xfrm>
          <a:prstGeom prst="rect">
            <a:avLst/>
          </a:prstGeom>
        </p:spPr>
        <p:txBody>
          <a:bodyPr wrap="none">
            <a:spAutoFit/>
          </a:bodyPr>
          <a:lstStyle/>
          <a:p>
            <a:r>
              <a:rPr lang="cs-CZ" dirty="0"/>
              <a:t>Filipa z </a:t>
            </a:r>
            <a:r>
              <a:rPr lang="cs-CZ" dirty="0" err="1"/>
              <a:t>Valois</a:t>
            </a:r>
            <a:r>
              <a:rPr lang="cs-CZ" dirty="0"/>
              <a:t> </a:t>
            </a:r>
          </a:p>
        </p:txBody>
      </p:sp>
      <p:sp>
        <p:nvSpPr>
          <p:cNvPr id="5" name="Obdélník 4"/>
          <p:cNvSpPr/>
          <p:nvPr/>
        </p:nvSpPr>
        <p:spPr>
          <a:xfrm>
            <a:off x="683568" y="3789040"/>
            <a:ext cx="4572000" cy="6463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cs-CZ" dirty="0"/>
              <a:t>Angličané mají ve Francii hospodářské zájmy, a tak dochází k </a:t>
            </a:r>
            <a:r>
              <a:rPr lang="cs-CZ" dirty="0" smtClean="0"/>
              <a:t>válce.</a:t>
            </a:r>
            <a:endParaRPr lang="cs-CZ" dirty="0"/>
          </a:p>
        </p:txBody>
      </p:sp>
      <p:sp>
        <p:nvSpPr>
          <p:cNvPr id="6" name="Šipka doprava 5"/>
          <p:cNvSpPr/>
          <p:nvPr/>
        </p:nvSpPr>
        <p:spPr>
          <a:xfrm>
            <a:off x="323528" y="3014002"/>
            <a:ext cx="2448272"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681995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7170"/>
                                        </p:tgtEl>
                                        <p:attrNameLst>
                                          <p:attrName>style.visibility</p:attrName>
                                        </p:attrNameLst>
                                      </p:cBhvr>
                                      <p:to>
                                        <p:strVal val="visible"/>
                                      </p:to>
                                    </p:set>
                                    <p:animEffect transition="in" filter="fade">
                                      <p:cBhvr>
                                        <p:cTn id="21" dur="500"/>
                                        <p:tgtEl>
                                          <p:spTgt spid="7170"/>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fade">
                                      <p:cBhvr>
                                        <p:cTn id="24" dur="500"/>
                                        <p:tgtEl>
                                          <p:spTgt spid="4"/>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fade">
                                      <p:cBhvr>
                                        <p:cTn id="29" dur="500"/>
                                        <p:tgtEl>
                                          <p:spTgt spid="6"/>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2" grpId="0"/>
      <p:bldP spid="4" grpId="0"/>
      <p:bldP spid="5" grpId="0" animBg="1"/>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39552" y="3068960"/>
            <a:ext cx="4752528" cy="2426568"/>
          </a:xfrm>
        </p:spPr>
        <p:txBody>
          <a:bodyPr/>
          <a:lstStyle/>
          <a:p>
            <a:r>
              <a:rPr lang="cs-CZ" dirty="0" smtClean="0"/>
              <a:t>Angličané </a:t>
            </a:r>
            <a:r>
              <a:rPr lang="cs-CZ" dirty="0"/>
              <a:t>ovládli severní Francii, vedl </a:t>
            </a:r>
            <a:r>
              <a:rPr lang="cs-CZ" dirty="0" smtClean="0"/>
              <a:t>je </a:t>
            </a:r>
            <a:r>
              <a:rPr lang="cs-CZ" sz="2400" b="1" spc="100" dirty="0" smtClean="0">
                <a:ln w="18000">
                  <a:solidFill>
                    <a:schemeClr val="accent1">
                      <a:satMod val="200000"/>
                      <a:tint val="72000"/>
                    </a:schemeClr>
                  </a:solidFill>
                  <a:prstDash val="solid"/>
                </a:ln>
                <a:solidFill>
                  <a:schemeClr val="accent1">
                    <a:satMod val="280000"/>
                    <a:tint val="100000"/>
                    <a:alpha val="5700"/>
                  </a:schemeClr>
                </a:solidFill>
                <a:effectLst>
                  <a:outerShdw blurRad="25000" dist="20000" dir="16020000" algn="tl">
                    <a:schemeClr val="accent1">
                      <a:satMod val="200000"/>
                      <a:shade val="1000"/>
                      <a:alpha val="60000"/>
                    </a:schemeClr>
                  </a:outerShdw>
                </a:effectLst>
              </a:rPr>
              <a:t>Eduard III</a:t>
            </a:r>
            <a:r>
              <a:rPr lang="cs-CZ" dirty="0" smtClean="0"/>
              <a:t>., </a:t>
            </a:r>
            <a:r>
              <a:rPr lang="cs-CZ" dirty="0"/>
              <a:t>měli lepší armádu, hlavní silou lučištníci, jako pěšáci byla i </a:t>
            </a:r>
            <a:r>
              <a:rPr lang="cs-CZ" dirty="0" smtClean="0"/>
              <a:t>šlechta.</a:t>
            </a:r>
            <a:endParaRPr lang="cs-CZ" dirty="0"/>
          </a:p>
        </p:txBody>
      </p:sp>
      <p:sp>
        <p:nvSpPr>
          <p:cNvPr id="2" name="Nadpis 1"/>
          <p:cNvSpPr>
            <a:spLocks noGrp="1"/>
          </p:cNvSpPr>
          <p:nvPr>
            <p:ph type="title"/>
          </p:nvPr>
        </p:nvSpPr>
        <p:spPr>
          <a:xfrm>
            <a:off x="395536" y="5589240"/>
            <a:ext cx="7543800" cy="914400"/>
          </a:xfrm>
        </p:spPr>
        <p:txBody>
          <a:bodyPr/>
          <a:lstStyle/>
          <a:p>
            <a:r>
              <a:rPr lang="cs-CZ" dirty="0" smtClean="0"/>
              <a:t>První fáze války</a:t>
            </a:r>
            <a:endParaRPr lang="cs-CZ"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3" y="332656"/>
            <a:ext cx="3240360" cy="264451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080" y="247974"/>
            <a:ext cx="3522737" cy="46581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4" name="Obdélník 3"/>
          <p:cNvSpPr/>
          <p:nvPr/>
        </p:nvSpPr>
        <p:spPr>
          <a:xfrm>
            <a:off x="6732240" y="5085184"/>
            <a:ext cx="1247457" cy="369332"/>
          </a:xfrm>
          <a:prstGeom prst="rect">
            <a:avLst/>
          </a:prstGeom>
        </p:spPr>
        <p:txBody>
          <a:bodyPr wrap="none">
            <a:spAutoFit/>
          </a:bodyPr>
          <a:lstStyle/>
          <a:p>
            <a:r>
              <a:rPr lang="cs-CZ" dirty="0"/>
              <a:t>Eduard III</a:t>
            </a:r>
          </a:p>
        </p:txBody>
      </p:sp>
    </p:spTree>
    <p:extLst>
      <p:ext uri="{BB962C8B-B14F-4D97-AF65-F5344CB8AC3E}">
        <p14:creationId xmlns:p14="http://schemas.microsoft.com/office/powerpoint/2010/main" val="3217127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par>
                                <p:cTn id="11" presetID="10" presetClass="entr" presetSubtype="0" fill="hold" nodeType="withEffect">
                                  <p:stCondLst>
                                    <p:cond delay="0"/>
                                  </p:stCondLst>
                                  <p:childTnLst>
                                    <p:set>
                                      <p:cBhvr>
                                        <p:cTn id="12" dur="1" fill="hold">
                                          <p:stCondLst>
                                            <p:cond delay="0"/>
                                          </p:stCondLst>
                                        </p:cTn>
                                        <p:tgtEl>
                                          <p:spTgt spid="5123"/>
                                        </p:tgtEl>
                                        <p:attrNameLst>
                                          <p:attrName>style.visibility</p:attrName>
                                        </p:attrNameLst>
                                      </p:cBhvr>
                                      <p:to>
                                        <p:strVal val="visible"/>
                                      </p:to>
                                    </p:set>
                                    <p:animEffect transition="in" filter="fade">
                                      <p:cBhvr>
                                        <p:cTn id="13" dur="500"/>
                                        <p:tgtEl>
                                          <p:spTgt spid="5123"/>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par>
                                <p:cTn id="17" presetID="10" presetClass="entr" presetSubtype="0" fill="hold" nodeType="withEffect">
                                  <p:stCondLst>
                                    <p:cond delay="0"/>
                                  </p:stCondLst>
                                  <p:childTnLst>
                                    <p:set>
                                      <p:cBhvr>
                                        <p:cTn id="18" dur="1" fill="hold">
                                          <p:stCondLst>
                                            <p:cond delay="0"/>
                                          </p:stCondLst>
                                        </p:cTn>
                                        <p:tgtEl>
                                          <p:spTgt spid="5122"/>
                                        </p:tgtEl>
                                        <p:attrNameLst>
                                          <p:attrName>style.visibility</p:attrName>
                                        </p:attrNameLst>
                                      </p:cBhvr>
                                      <p:to>
                                        <p:strVal val="visible"/>
                                      </p:to>
                                    </p:set>
                                    <p:animEffect transition="in" filter="fade">
                                      <p:cBhvr>
                                        <p:cTn id="19"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139952" y="548680"/>
            <a:ext cx="5112568" cy="4536504"/>
          </a:xfrm>
        </p:spPr>
        <p:txBody>
          <a:bodyPr>
            <a:normAutofit/>
          </a:bodyPr>
          <a:lstStyle/>
          <a:p>
            <a:r>
              <a:rPr lang="cs-CZ" dirty="0"/>
              <a:t> </a:t>
            </a:r>
            <a:r>
              <a:rPr lang="cs-CZ" sz="2400" dirty="0"/>
              <a:t>R</a:t>
            </a:r>
            <a:r>
              <a:rPr lang="cs-CZ" sz="2400" dirty="0" smtClean="0"/>
              <a:t>oku </a:t>
            </a:r>
            <a:r>
              <a:rPr lang="cs-CZ" sz="2400" dirty="0"/>
              <a:t>1346 bitva u </a:t>
            </a:r>
            <a:r>
              <a:rPr lang="cs-CZ" sz="2400" dirty="0" smtClean="0"/>
              <a:t>Kresčaku. </a:t>
            </a:r>
            <a:endParaRPr lang="cs-CZ" sz="2400" dirty="0" smtClean="0"/>
          </a:p>
          <a:p>
            <a:pPr marL="18288" indent="0">
              <a:buNone/>
            </a:pPr>
            <a:r>
              <a:rPr lang="cs-CZ" sz="2400" dirty="0" smtClean="0"/>
              <a:t> </a:t>
            </a:r>
          </a:p>
          <a:p>
            <a:r>
              <a:rPr lang="cs-CZ" sz="2400" dirty="0"/>
              <a:t>J</a:t>
            </a:r>
            <a:r>
              <a:rPr lang="cs-CZ" sz="2400" dirty="0" smtClean="0"/>
              <a:t>edna </a:t>
            </a:r>
            <a:r>
              <a:rPr lang="cs-CZ" sz="2400" dirty="0"/>
              <a:t>z největších bitev Stoleté </a:t>
            </a:r>
            <a:r>
              <a:rPr lang="cs-CZ" sz="2400" dirty="0" smtClean="0"/>
              <a:t>války.</a:t>
            </a:r>
            <a:endParaRPr lang="cs-CZ" sz="2400" dirty="0" smtClean="0"/>
          </a:p>
          <a:p>
            <a:r>
              <a:rPr lang="cs-CZ" sz="2400" dirty="0" smtClean="0"/>
              <a:t>Filip </a:t>
            </a:r>
            <a:r>
              <a:rPr lang="cs-CZ" sz="2400" dirty="0"/>
              <a:t>uprchl z boje, padl zde </a:t>
            </a:r>
            <a:r>
              <a:rPr lang="cs-CZ" sz="2400" b="1" dirty="0">
                <a:ln w="12700">
                  <a:solidFill>
                    <a:schemeClr val="tx2">
                      <a:satMod val="155000"/>
                    </a:schemeClr>
                  </a:solidFill>
                  <a:prstDash val="solid"/>
                </a:ln>
                <a:solidFill>
                  <a:schemeClr val="bg1"/>
                </a:solidFill>
                <a:effectLst>
                  <a:outerShdw blurRad="41275" dist="20320" dir="1800000" algn="tl" rotWithShape="0">
                    <a:srgbClr val="000000">
                      <a:alpha val="40000"/>
                    </a:srgbClr>
                  </a:outerShdw>
                </a:effectLst>
              </a:rPr>
              <a:t>Jan </a:t>
            </a:r>
            <a:r>
              <a:rPr lang="cs-CZ" sz="2400" b="1" dirty="0" smtClean="0">
                <a:ln w="12700">
                  <a:solidFill>
                    <a:schemeClr val="tx2">
                      <a:satMod val="155000"/>
                    </a:schemeClr>
                  </a:solidFill>
                  <a:prstDash val="solid"/>
                </a:ln>
                <a:solidFill>
                  <a:schemeClr val="bg1"/>
                </a:solidFill>
                <a:effectLst>
                  <a:outerShdw blurRad="41275" dist="20320" dir="1800000" algn="tl" rotWithShape="0">
                    <a:srgbClr val="000000">
                      <a:alpha val="40000"/>
                    </a:srgbClr>
                  </a:outerShdw>
                </a:effectLst>
              </a:rPr>
              <a:t>Lucemburský.  </a:t>
            </a:r>
            <a:endParaRPr lang="cs-CZ" sz="2400" b="1" dirty="0" smtClean="0">
              <a:ln w="12700">
                <a:solidFill>
                  <a:schemeClr val="tx2">
                    <a:satMod val="155000"/>
                  </a:schemeClr>
                </a:solidFill>
                <a:prstDash val="solid"/>
              </a:ln>
              <a:solidFill>
                <a:schemeClr val="bg1"/>
              </a:solidFill>
              <a:effectLst>
                <a:outerShdw blurRad="41275" dist="20320" dir="1800000" algn="tl" rotWithShape="0">
                  <a:srgbClr val="000000">
                    <a:alpha val="40000"/>
                  </a:srgbClr>
                </a:outerShdw>
              </a:effectLst>
            </a:endParaRPr>
          </a:p>
          <a:p>
            <a:r>
              <a:rPr lang="cs-CZ" sz="2400" dirty="0"/>
              <a:t>V</a:t>
            </a:r>
            <a:r>
              <a:rPr lang="cs-CZ" sz="2400" dirty="0" smtClean="0"/>
              <a:t>e </a:t>
            </a:r>
            <a:r>
              <a:rPr lang="cs-CZ" sz="2400" dirty="0"/>
              <a:t>Francii se rozšířil </a:t>
            </a:r>
            <a:r>
              <a:rPr lang="cs-CZ" sz="2400" dirty="0" smtClean="0"/>
              <a:t>mor a novým </a:t>
            </a:r>
            <a:r>
              <a:rPr lang="cs-CZ" sz="2400" dirty="0"/>
              <a:t>francouzským králem se stal </a:t>
            </a:r>
            <a:r>
              <a:rPr lang="cs-CZ" sz="2400" dirty="0" smtClean="0"/>
              <a:t>    Jan </a:t>
            </a:r>
            <a:r>
              <a:rPr lang="cs-CZ" sz="2400" dirty="0"/>
              <a:t>II</a:t>
            </a:r>
            <a:r>
              <a:rPr lang="cs-CZ" sz="2400" dirty="0" smtClean="0"/>
              <a:t>.</a:t>
            </a:r>
          </a:p>
        </p:txBody>
      </p:sp>
      <p:sp>
        <p:nvSpPr>
          <p:cNvPr id="2" name="Nadpis 1"/>
          <p:cNvSpPr>
            <a:spLocks noGrp="1"/>
          </p:cNvSpPr>
          <p:nvPr>
            <p:ph type="title"/>
          </p:nvPr>
        </p:nvSpPr>
        <p:spPr>
          <a:xfrm>
            <a:off x="395536" y="5564088"/>
            <a:ext cx="7543800" cy="914400"/>
          </a:xfrm>
        </p:spPr>
        <p:txBody>
          <a:bodyPr/>
          <a:lstStyle/>
          <a:p>
            <a:r>
              <a:rPr lang="cs-CZ" dirty="0" smtClean="0"/>
              <a:t>První fáze</a:t>
            </a:r>
            <a:endParaRPr lang="cs-CZ" dirty="0"/>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1025" y="1124744"/>
            <a:ext cx="3794533" cy="327585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4" name="Obdélník 3"/>
          <p:cNvSpPr/>
          <p:nvPr/>
        </p:nvSpPr>
        <p:spPr>
          <a:xfrm>
            <a:off x="163801" y="4725144"/>
            <a:ext cx="3841757" cy="369332"/>
          </a:xfrm>
          <a:prstGeom prst="rect">
            <a:avLst/>
          </a:prstGeom>
        </p:spPr>
        <p:txBody>
          <a:bodyPr wrap="none">
            <a:spAutoFit/>
          </a:bodyPr>
          <a:lstStyle/>
          <a:p>
            <a:r>
              <a:rPr lang="pl-PL" dirty="0"/>
              <a:t>Bitva u Kresčaku – ilustrace z 15. století</a:t>
            </a:r>
            <a:endParaRPr lang="cs-CZ" dirty="0"/>
          </a:p>
        </p:txBody>
      </p:sp>
      <p:sp>
        <p:nvSpPr>
          <p:cNvPr id="5" name="Šipka doprava 4"/>
          <p:cNvSpPr/>
          <p:nvPr/>
        </p:nvSpPr>
        <p:spPr>
          <a:xfrm>
            <a:off x="4427984" y="1456509"/>
            <a:ext cx="1584176"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185292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099"/>
                                        </p:tgtEl>
                                        <p:attrNameLst>
                                          <p:attrName>style.visibility</p:attrName>
                                        </p:attrNameLst>
                                      </p:cBhvr>
                                      <p:to>
                                        <p:strVal val="visible"/>
                                      </p:to>
                                    </p:set>
                                    <p:animEffect transition="in" filter="fade">
                                      <p:cBhvr>
                                        <p:cTn id="7" dur="500"/>
                                        <p:tgtEl>
                                          <p:spTgt spid="409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fade">
                                      <p:cBhvr>
                                        <p:cTn id="24" dur="500"/>
                                        <p:tgtEl>
                                          <p:spTgt spid="3">
                                            <p:txEl>
                                              <p:pRg st="1" end="1"/>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500"/>
                                        <p:tgtEl>
                                          <p:spTgt spid="3">
                                            <p:txEl>
                                              <p:pRg st="3" end="3"/>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500"/>
                                        <p:tgtEl>
                                          <p:spTgt spid="3">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4"/>
                                        </p:tgtEl>
                                        <p:attrNameLst>
                                          <p:attrName>style.visibility</p:attrName>
                                        </p:attrNameLst>
                                      </p:cBhvr>
                                      <p:to>
                                        <p:strVal val="visible"/>
                                      </p:to>
                                    </p:set>
                                    <p:animEffect transition="in" filter="fade">
                                      <p:cBhvr>
                                        <p:cTn id="4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2" grpId="0"/>
      <p:bldP spid="4" grpId="0"/>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404664"/>
            <a:ext cx="4392488" cy="4680520"/>
          </a:xfrm>
        </p:spPr>
        <p:txBody>
          <a:bodyPr/>
          <a:lstStyle/>
          <a:p>
            <a:r>
              <a:rPr lang="cs-CZ" dirty="0" smtClean="0"/>
              <a:t>Jan II.  </a:t>
            </a:r>
            <a:r>
              <a:rPr lang="cs-CZ" dirty="0"/>
              <a:t>byl zajat Angličany </a:t>
            </a:r>
            <a:r>
              <a:rPr lang="cs-CZ" dirty="0" smtClean="0"/>
              <a:t>          a </a:t>
            </a:r>
            <a:r>
              <a:rPr lang="cs-CZ" dirty="0"/>
              <a:t>vězněn v luxusním vězení placeném </a:t>
            </a:r>
            <a:r>
              <a:rPr lang="cs-CZ" dirty="0" err="1"/>
              <a:t>Francouzy</a:t>
            </a:r>
            <a:r>
              <a:rPr lang="cs-CZ" dirty="0"/>
              <a:t> -  ve Francii vládl Karel - nezletilý syn </a:t>
            </a:r>
            <a:r>
              <a:rPr lang="cs-CZ"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Jana II., </a:t>
            </a:r>
            <a:r>
              <a:rPr lang="cs-CZ" dirty="0"/>
              <a:t>zavládl chaos -  roku 1357 válka mezi francouzskou šlechtou </a:t>
            </a:r>
            <a:r>
              <a:rPr lang="cs-CZ" dirty="0" smtClean="0"/>
              <a:t>a měšťanstvem. </a:t>
            </a:r>
            <a:endParaRPr lang="cs-CZ" dirty="0" smtClean="0"/>
          </a:p>
          <a:p>
            <a:r>
              <a:rPr lang="cs-CZ" dirty="0"/>
              <a:t>R</a:t>
            </a:r>
            <a:r>
              <a:rPr lang="cs-CZ" dirty="0" smtClean="0"/>
              <a:t>oku </a:t>
            </a:r>
            <a:r>
              <a:rPr lang="cs-CZ" dirty="0"/>
              <a:t>1360 podepsán mír výhodný pro Anglii - získala nová území, Francie musela vyplatit krále Jana </a:t>
            </a:r>
            <a:r>
              <a:rPr lang="cs-CZ" dirty="0" smtClean="0"/>
              <a:t>II. ze </a:t>
            </a:r>
            <a:r>
              <a:rPr lang="cs-CZ" dirty="0"/>
              <a:t>zajetí (asi 3 miliony zlatých</a:t>
            </a:r>
            <a:r>
              <a:rPr lang="cs-CZ" dirty="0" smtClean="0"/>
              <a:t>). </a:t>
            </a:r>
            <a:endParaRPr lang="cs-CZ" dirty="0"/>
          </a:p>
          <a:p>
            <a:endParaRPr lang="cs-CZ" dirty="0"/>
          </a:p>
        </p:txBody>
      </p:sp>
      <p:sp>
        <p:nvSpPr>
          <p:cNvPr id="2" name="Nadpis 1"/>
          <p:cNvSpPr>
            <a:spLocks noGrp="1"/>
          </p:cNvSpPr>
          <p:nvPr>
            <p:ph type="title"/>
          </p:nvPr>
        </p:nvSpPr>
        <p:spPr>
          <a:xfrm>
            <a:off x="179512" y="5703021"/>
            <a:ext cx="7543800" cy="914400"/>
          </a:xfrm>
        </p:spPr>
        <p:txBody>
          <a:bodyPr/>
          <a:lstStyle/>
          <a:p>
            <a:r>
              <a:rPr lang="cs-CZ" dirty="0" smtClean="0"/>
              <a:t>První fáze války</a:t>
            </a:r>
            <a:endParaRPr lang="cs-CZ"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6455" y="404664"/>
            <a:ext cx="3495675" cy="57150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4" name="TextovéPole 3"/>
          <p:cNvSpPr txBox="1"/>
          <p:nvPr/>
        </p:nvSpPr>
        <p:spPr>
          <a:xfrm>
            <a:off x="6660232" y="6286027"/>
            <a:ext cx="716863" cy="369332"/>
          </a:xfrm>
          <a:prstGeom prst="rect">
            <a:avLst/>
          </a:prstGeom>
          <a:noFill/>
        </p:spPr>
        <p:txBody>
          <a:bodyPr wrap="none" rtlCol="0">
            <a:spAutoFit/>
          </a:bodyPr>
          <a:lstStyle/>
          <a:p>
            <a:r>
              <a:rPr lang="cs-CZ" dirty="0" smtClean="0"/>
              <a:t>Jan II.</a:t>
            </a:r>
            <a:endParaRPr lang="cs-CZ" dirty="0"/>
          </a:p>
        </p:txBody>
      </p:sp>
    </p:spTree>
    <p:extLst>
      <p:ext uri="{BB962C8B-B14F-4D97-AF65-F5344CB8AC3E}">
        <p14:creationId xmlns:p14="http://schemas.microsoft.com/office/powerpoint/2010/main" val="380859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6146"/>
                                        </p:tgtEl>
                                        <p:attrNameLst>
                                          <p:attrName>style.visibility</p:attrName>
                                        </p:attrNameLst>
                                      </p:cBhvr>
                                      <p:to>
                                        <p:strVal val="visible"/>
                                      </p:to>
                                    </p:set>
                                    <p:animEffect transition="in" filter="fade">
                                      <p:cBhvr>
                                        <p:cTn id="20" dur="500"/>
                                        <p:tgtEl>
                                          <p:spTgt spid="6146"/>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álný popisek 5"/>
          <p:cNvSpPr/>
          <p:nvPr/>
        </p:nvSpPr>
        <p:spPr>
          <a:xfrm>
            <a:off x="611560" y="3140968"/>
            <a:ext cx="3816424" cy="108012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Zástupný symbol pro obsah 2"/>
          <p:cNvSpPr>
            <a:spLocks noGrp="1"/>
          </p:cNvSpPr>
          <p:nvPr>
            <p:ph idx="1"/>
          </p:nvPr>
        </p:nvSpPr>
        <p:spPr>
          <a:xfrm>
            <a:off x="539552" y="764704"/>
            <a:ext cx="4305672" cy="1922512"/>
          </a:xfrm>
        </p:spPr>
        <p:txBody>
          <a:bodyPr>
            <a:noAutofit/>
          </a:bodyPr>
          <a:lstStyle/>
          <a:p>
            <a:r>
              <a:rPr lang="cs-CZ" sz="2800" dirty="0"/>
              <a:t>Francie reformovala armádu (dle anglického vzoru), armádu tvořili dobře placení žoldáci, využívali střelný prach při </a:t>
            </a:r>
            <a:r>
              <a:rPr lang="cs-CZ" sz="2800" dirty="0" smtClean="0"/>
              <a:t>obléhání.</a:t>
            </a:r>
            <a:endParaRPr lang="cs-CZ" sz="2800" dirty="0"/>
          </a:p>
        </p:txBody>
      </p:sp>
      <p:sp>
        <p:nvSpPr>
          <p:cNvPr id="2" name="Nadpis 1"/>
          <p:cNvSpPr>
            <a:spLocks noGrp="1"/>
          </p:cNvSpPr>
          <p:nvPr>
            <p:ph type="title"/>
          </p:nvPr>
        </p:nvSpPr>
        <p:spPr>
          <a:xfrm>
            <a:off x="395536" y="5535816"/>
            <a:ext cx="7543800" cy="914400"/>
          </a:xfrm>
        </p:spPr>
        <p:txBody>
          <a:bodyPr/>
          <a:lstStyle/>
          <a:p>
            <a:r>
              <a:rPr lang="cs-CZ" dirty="0" smtClean="0"/>
              <a:t>Druhá fáze války</a:t>
            </a:r>
            <a:endParaRPr lang="cs-CZ" dirty="0"/>
          </a:p>
        </p:txBody>
      </p:sp>
      <p:sp>
        <p:nvSpPr>
          <p:cNvPr id="4" name="Obdélník 3"/>
          <p:cNvSpPr/>
          <p:nvPr/>
        </p:nvSpPr>
        <p:spPr>
          <a:xfrm>
            <a:off x="791580" y="4437112"/>
            <a:ext cx="7272808" cy="923330"/>
          </a:xfrm>
          <a:prstGeom prst="rect">
            <a:avLst/>
          </a:prstGeom>
        </p:spPr>
        <p:txBody>
          <a:bodyPr wrap="square">
            <a:spAutoFit/>
          </a:bodyPr>
          <a:lstStyle/>
          <a:p>
            <a:r>
              <a:rPr lang="cs-CZ" dirty="0"/>
              <a:t>P</a:t>
            </a:r>
            <a:r>
              <a:rPr lang="cs-CZ" dirty="0" smtClean="0"/>
              <a:t>rofesionální </a:t>
            </a:r>
            <a:r>
              <a:rPr lang="cs-CZ" dirty="0"/>
              <a:t>voják, který se nechává za finanční odměnu (žold) najímat cizí armádou. Tento koncept se vyskytuje již od starověku, ale </a:t>
            </a:r>
            <a:r>
              <a:rPr lang="cs-CZ" dirty="0" smtClean="0"/>
              <a:t>teprve </a:t>
            </a:r>
            <a:r>
              <a:rPr lang="cs-CZ" dirty="0"/>
              <a:t>po II. světové válce dostal přesnou definici.</a:t>
            </a:r>
          </a:p>
        </p:txBody>
      </p:sp>
      <p:sp>
        <p:nvSpPr>
          <p:cNvPr id="5" name="TextovéPole 4"/>
          <p:cNvSpPr txBox="1"/>
          <p:nvPr/>
        </p:nvSpPr>
        <p:spPr>
          <a:xfrm>
            <a:off x="971600" y="3406180"/>
            <a:ext cx="3057247" cy="523220"/>
          </a:xfrm>
          <a:prstGeom prst="rect">
            <a:avLst/>
          </a:prstGeom>
          <a:noFill/>
        </p:spPr>
        <p:txBody>
          <a:bodyPr wrap="none" rtlCol="0">
            <a:spAutoFit/>
          </a:bodyPr>
          <a:lstStyle/>
          <a:p>
            <a:r>
              <a:rPr lang="cs-CZ" sz="28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Kdo byli žoldáci?</a:t>
            </a:r>
            <a:endParaRPr lang="cs-CZ" sz="28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83641" y="548680"/>
            <a:ext cx="3854021" cy="338072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Tree>
    <p:extLst>
      <p:ext uri="{BB962C8B-B14F-4D97-AF65-F5344CB8AC3E}">
        <p14:creationId xmlns:p14="http://schemas.microsoft.com/office/powerpoint/2010/main" val="2025808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
                                        <p:tgtEl>
                                          <p:spTgt spid="3">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8194"/>
                                        </p:tgtEl>
                                        <p:attrNameLst>
                                          <p:attrName>style.visibility</p:attrName>
                                        </p:attrNameLst>
                                      </p:cBhvr>
                                      <p:to>
                                        <p:strVal val="visible"/>
                                      </p:to>
                                    </p:set>
                                    <p:animEffect transition="in" filter="fade">
                                      <p:cBhvr>
                                        <p:cTn id="13" dur="500"/>
                                        <p:tgtEl>
                                          <p:spTgt spid="8194"/>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build="p"/>
      <p:bldP spid="2" grpId="0"/>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404664"/>
            <a:ext cx="7200800" cy="3657599"/>
          </a:xfrm>
        </p:spPr>
        <p:txBody>
          <a:bodyPr/>
          <a:lstStyle/>
          <a:p>
            <a:r>
              <a:rPr lang="cs-CZ" sz="3200" dirty="0" smtClean="0"/>
              <a:t>Francie </a:t>
            </a:r>
            <a:r>
              <a:rPr lang="cs-CZ" sz="3200" dirty="0"/>
              <a:t>získala převahu a některá ztracená </a:t>
            </a:r>
            <a:r>
              <a:rPr lang="cs-CZ" sz="3200" dirty="0" smtClean="0"/>
              <a:t>území. </a:t>
            </a:r>
            <a:endParaRPr lang="cs-CZ" sz="3200" dirty="0" smtClean="0"/>
          </a:p>
          <a:p>
            <a:pPr marL="18288" indent="0">
              <a:buNone/>
            </a:pPr>
            <a:endParaRPr lang="cs-CZ" sz="3200" dirty="0" smtClean="0"/>
          </a:p>
          <a:p>
            <a:r>
              <a:rPr lang="cs-CZ" sz="3200" dirty="0"/>
              <a:t>B</a:t>
            </a:r>
            <a:r>
              <a:rPr lang="cs-CZ" sz="3200" dirty="0" smtClean="0"/>
              <a:t>yl </a:t>
            </a:r>
            <a:r>
              <a:rPr lang="cs-CZ" sz="3200" dirty="0"/>
              <a:t>uzavřen mír výhodný pro Francii a na 41 let byla ve válce </a:t>
            </a:r>
            <a:r>
              <a:rPr lang="cs-CZ" sz="3200" dirty="0" smtClean="0"/>
              <a:t>pauza.</a:t>
            </a:r>
            <a:endParaRPr lang="cs-CZ" sz="3200" dirty="0"/>
          </a:p>
          <a:p>
            <a:endParaRPr lang="cs-CZ" dirty="0"/>
          </a:p>
        </p:txBody>
      </p:sp>
      <p:sp>
        <p:nvSpPr>
          <p:cNvPr id="2" name="Nadpis 1"/>
          <p:cNvSpPr>
            <a:spLocks noGrp="1"/>
          </p:cNvSpPr>
          <p:nvPr>
            <p:ph type="title"/>
          </p:nvPr>
        </p:nvSpPr>
        <p:spPr>
          <a:xfrm>
            <a:off x="395536" y="5445224"/>
            <a:ext cx="7543800" cy="914400"/>
          </a:xfrm>
        </p:spPr>
        <p:txBody>
          <a:bodyPr/>
          <a:lstStyle/>
          <a:p>
            <a:r>
              <a:rPr lang="cs-CZ" dirty="0" smtClean="0"/>
              <a:t>Druhá fáze války</a:t>
            </a:r>
            <a:endParaRPr lang="cs-CZ" dirty="0"/>
          </a:p>
        </p:txBody>
      </p:sp>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2080" y="3501008"/>
            <a:ext cx="3560440" cy="237214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4" name="Šipka doprava 3"/>
          <p:cNvSpPr/>
          <p:nvPr/>
        </p:nvSpPr>
        <p:spPr>
          <a:xfrm>
            <a:off x="899592" y="1852642"/>
            <a:ext cx="1944216"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434363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12290"/>
                                        </p:tgtEl>
                                        <p:attrNameLst>
                                          <p:attrName>style.visibility</p:attrName>
                                        </p:attrNameLst>
                                      </p:cBhvr>
                                      <p:to>
                                        <p:strVal val="visible"/>
                                      </p:to>
                                    </p:set>
                                    <p:animEffect transition="in" filter="fade">
                                      <p:cBhvr>
                                        <p:cTn id="10" dur="500"/>
                                        <p:tgtEl>
                                          <p:spTgt spid="1229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fade">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álný popisek 6"/>
          <p:cNvSpPr/>
          <p:nvPr/>
        </p:nvSpPr>
        <p:spPr>
          <a:xfrm>
            <a:off x="1403648" y="3645024"/>
            <a:ext cx="3641033" cy="107564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Zástupný symbol pro obsah 2"/>
          <p:cNvSpPr>
            <a:spLocks noGrp="1"/>
          </p:cNvSpPr>
          <p:nvPr>
            <p:ph idx="1"/>
          </p:nvPr>
        </p:nvSpPr>
        <p:spPr>
          <a:xfrm>
            <a:off x="683568" y="476672"/>
            <a:ext cx="7010400" cy="3657599"/>
          </a:xfrm>
        </p:spPr>
        <p:txBody>
          <a:bodyPr>
            <a:normAutofit/>
          </a:bodyPr>
          <a:lstStyle/>
          <a:p>
            <a:r>
              <a:rPr lang="cs-CZ" sz="2800" dirty="0"/>
              <a:t>B</a:t>
            </a:r>
            <a:r>
              <a:rPr lang="cs-CZ" sz="2800" dirty="0" smtClean="0"/>
              <a:t>oje </a:t>
            </a:r>
            <a:r>
              <a:rPr lang="cs-CZ" sz="2800" dirty="0"/>
              <a:t>obnovil anglický král Jindřich V., </a:t>
            </a:r>
            <a:r>
              <a:rPr lang="cs-CZ" sz="2800" dirty="0" smtClean="0"/>
              <a:t>    v </a:t>
            </a:r>
            <a:r>
              <a:rPr lang="cs-CZ" sz="2800" dirty="0"/>
              <a:t>té době ve Francii probíhal boj o </a:t>
            </a:r>
            <a:r>
              <a:rPr lang="cs-CZ" sz="2800" dirty="0" smtClean="0"/>
              <a:t>moc. </a:t>
            </a:r>
            <a:endParaRPr lang="cs-CZ" sz="2800" dirty="0"/>
          </a:p>
          <a:p>
            <a:endParaRPr lang="cs-CZ" sz="2800" dirty="0" smtClean="0"/>
          </a:p>
          <a:p>
            <a:r>
              <a:rPr lang="cs-CZ" sz="2800" dirty="0" smtClean="0"/>
              <a:t> </a:t>
            </a:r>
            <a:r>
              <a:rPr lang="cs-CZ" sz="2800" dirty="0"/>
              <a:t>Angličané dobili Paříž, Jindřich V. </a:t>
            </a:r>
            <a:r>
              <a:rPr lang="cs-CZ" sz="2800" dirty="0" smtClean="0"/>
              <a:t>         se </a:t>
            </a:r>
            <a:r>
              <a:rPr lang="cs-CZ" sz="2800" dirty="0"/>
              <a:t>stává francouzským </a:t>
            </a:r>
            <a:r>
              <a:rPr lang="cs-CZ" sz="2800" dirty="0" smtClean="0"/>
              <a:t>regentem. </a:t>
            </a:r>
            <a:endParaRPr lang="cs-CZ" sz="2800" dirty="0"/>
          </a:p>
        </p:txBody>
      </p:sp>
      <p:sp>
        <p:nvSpPr>
          <p:cNvPr id="2" name="Nadpis 1"/>
          <p:cNvSpPr>
            <a:spLocks noGrp="1"/>
          </p:cNvSpPr>
          <p:nvPr>
            <p:ph type="title"/>
          </p:nvPr>
        </p:nvSpPr>
        <p:spPr>
          <a:xfrm>
            <a:off x="212948" y="5676746"/>
            <a:ext cx="7543800" cy="914400"/>
          </a:xfrm>
        </p:spPr>
        <p:txBody>
          <a:bodyPr/>
          <a:lstStyle/>
          <a:p>
            <a:r>
              <a:rPr lang="cs-CZ" dirty="0" smtClean="0"/>
              <a:t>Třetí fáze války</a:t>
            </a:r>
            <a:endParaRPr lang="cs-CZ"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0232" y="3140968"/>
            <a:ext cx="2241037" cy="336155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4" name="TextovéPole 3"/>
          <p:cNvSpPr txBox="1"/>
          <p:nvPr/>
        </p:nvSpPr>
        <p:spPr>
          <a:xfrm>
            <a:off x="5351319" y="6194290"/>
            <a:ext cx="1126590" cy="369332"/>
          </a:xfrm>
          <a:prstGeom prst="rect">
            <a:avLst/>
          </a:prstGeom>
          <a:noFill/>
        </p:spPr>
        <p:txBody>
          <a:bodyPr wrap="none" rtlCol="0">
            <a:spAutoFit/>
          </a:bodyPr>
          <a:lstStyle/>
          <a:p>
            <a:r>
              <a:rPr lang="cs-CZ" dirty="0" smtClean="0"/>
              <a:t>Jindřich V.</a:t>
            </a:r>
            <a:endParaRPr lang="cs-CZ" dirty="0"/>
          </a:p>
        </p:txBody>
      </p:sp>
      <p:sp>
        <p:nvSpPr>
          <p:cNvPr id="5" name="TextovéPole 4"/>
          <p:cNvSpPr txBox="1"/>
          <p:nvPr/>
        </p:nvSpPr>
        <p:spPr>
          <a:xfrm>
            <a:off x="1691680" y="4077072"/>
            <a:ext cx="2927404" cy="461665"/>
          </a:xfrm>
          <a:prstGeom prst="rect">
            <a:avLst/>
          </a:prstGeom>
          <a:noFill/>
        </p:spPr>
        <p:txBody>
          <a:bodyPr wrap="none" rtlCol="0">
            <a:spAutoFit/>
          </a:bodyPr>
          <a:lstStyle/>
          <a:p>
            <a:r>
              <a:rPr lang="cs-CZ" sz="24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Víš kdo byl regent?</a:t>
            </a:r>
            <a:endParaRPr lang="cs-CZ"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6" name="Obdélník 5"/>
          <p:cNvSpPr/>
          <p:nvPr/>
        </p:nvSpPr>
        <p:spPr>
          <a:xfrm>
            <a:off x="611560" y="5058557"/>
            <a:ext cx="4543231" cy="369332"/>
          </a:xfrm>
          <a:prstGeom prst="rect">
            <a:avLst/>
          </a:prstGeom>
        </p:spPr>
        <p:txBody>
          <a:bodyPr wrap="none">
            <a:spAutoFit/>
          </a:bodyPr>
          <a:lstStyle/>
          <a:p>
            <a:r>
              <a:rPr lang="cs-CZ" dirty="0"/>
              <a:t>regent zastupuje nepřítomného panovníka</a:t>
            </a:r>
          </a:p>
        </p:txBody>
      </p:sp>
    </p:spTree>
    <p:extLst>
      <p:ext uri="{BB962C8B-B14F-4D97-AF65-F5344CB8AC3E}">
        <p14:creationId xmlns:p14="http://schemas.microsoft.com/office/powerpoint/2010/main" val="426740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9218"/>
                                        </p:tgtEl>
                                        <p:attrNameLst>
                                          <p:attrName>style.visibility</p:attrName>
                                        </p:attrNameLst>
                                      </p:cBhvr>
                                      <p:to>
                                        <p:strVal val="visible"/>
                                      </p:to>
                                    </p:set>
                                    <p:animEffect transition="in" filter="fade">
                                      <p:cBhvr>
                                        <p:cTn id="10" dur="500"/>
                                        <p:tgtEl>
                                          <p:spTgt spid="9218"/>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500"/>
                                        <p:tgtEl>
                                          <p:spTgt spid="7"/>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fade">
                                      <p:cBhvr>
                                        <p:cTn id="29" dur="500"/>
                                        <p:tgtEl>
                                          <p:spTgt spid="5"/>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fade">
                                      <p:cBhvr>
                                        <p:cTn id="3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build="p"/>
      <p:bldP spid="2" grpId="0"/>
      <p:bldP spid="4" grpId="0"/>
      <p:bldP spid="5"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Zkosené hrany 6"/>
          <p:cNvSpPr/>
          <p:nvPr/>
        </p:nvSpPr>
        <p:spPr>
          <a:xfrm>
            <a:off x="5364088" y="4221088"/>
            <a:ext cx="2664296" cy="165618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Zástupný symbol pro obsah 2"/>
          <p:cNvSpPr>
            <a:spLocks noGrp="1"/>
          </p:cNvSpPr>
          <p:nvPr>
            <p:ph idx="1"/>
          </p:nvPr>
        </p:nvSpPr>
        <p:spPr>
          <a:xfrm>
            <a:off x="3639879" y="535619"/>
            <a:ext cx="5472608" cy="3466161"/>
          </a:xfrm>
        </p:spPr>
        <p:txBody>
          <a:bodyPr>
            <a:normAutofit/>
          </a:bodyPr>
          <a:lstStyle/>
          <a:p>
            <a:r>
              <a:rPr lang="cs-CZ" sz="2800" dirty="0"/>
              <a:t>P</a:t>
            </a:r>
            <a:r>
              <a:rPr lang="cs-CZ" sz="2800" dirty="0" smtClean="0"/>
              <a:t>o </a:t>
            </a:r>
            <a:r>
              <a:rPr lang="cs-CZ" sz="2800" dirty="0"/>
              <a:t>smrti Jindřicha V. vládne Jindřich </a:t>
            </a:r>
            <a:r>
              <a:rPr lang="cs-CZ" sz="2800" dirty="0" smtClean="0"/>
              <a:t>VI</a:t>
            </a:r>
            <a:r>
              <a:rPr lang="cs-CZ" sz="2800" dirty="0"/>
              <a:t>.</a:t>
            </a:r>
            <a:r>
              <a:rPr lang="cs-CZ" sz="2800" dirty="0" smtClean="0"/>
              <a:t> </a:t>
            </a:r>
          </a:p>
          <a:p>
            <a:r>
              <a:rPr lang="cs-CZ" sz="2800" dirty="0"/>
              <a:t>C</a:t>
            </a:r>
            <a:r>
              <a:rPr lang="cs-CZ" sz="2800" dirty="0" smtClean="0"/>
              <a:t>htěl </a:t>
            </a:r>
            <a:r>
              <a:rPr lang="cs-CZ" sz="2800" dirty="0"/>
              <a:t>se stát francouzským </a:t>
            </a:r>
            <a:r>
              <a:rPr lang="cs-CZ" sz="2800" dirty="0" smtClean="0"/>
              <a:t>králem.</a:t>
            </a:r>
            <a:endParaRPr lang="cs-CZ" sz="2800" dirty="0" smtClean="0"/>
          </a:p>
          <a:p>
            <a:r>
              <a:rPr lang="cs-CZ" sz="2800" dirty="0" smtClean="0"/>
              <a:t>F</a:t>
            </a:r>
            <a:r>
              <a:rPr lang="cs-CZ" sz="2800" dirty="0" smtClean="0"/>
              <a:t>rancouzská </a:t>
            </a:r>
            <a:r>
              <a:rPr lang="cs-CZ" sz="2800" dirty="0"/>
              <a:t>šlechta dosadila na trůn Karla VII., ve Francii jsou tak dva </a:t>
            </a:r>
            <a:r>
              <a:rPr lang="cs-CZ" sz="2800" dirty="0" smtClean="0"/>
              <a:t>králové.</a:t>
            </a:r>
            <a:endParaRPr lang="cs-CZ" sz="2800" dirty="0"/>
          </a:p>
        </p:txBody>
      </p:sp>
      <p:sp>
        <p:nvSpPr>
          <p:cNvPr id="2" name="Nadpis 1"/>
          <p:cNvSpPr>
            <a:spLocks noGrp="1"/>
          </p:cNvSpPr>
          <p:nvPr>
            <p:ph type="title"/>
          </p:nvPr>
        </p:nvSpPr>
        <p:spPr>
          <a:xfrm>
            <a:off x="467544" y="5607482"/>
            <a:ext cx="7543800" cy="914400"/>
          </a:xfrm>
        </p:spPr>
        <p:txBody>
          <a:bodyPr/>
          <a:lstStyle/>
          <a:p>
            <a:r>
              <a:rPr lang="cs-CZ" dirty="0" smtClean="0"/>
              <a:t>Třetí fáze války</a:t>
            </a:r>
            <a:endParaRPr lang="cs-CZ" dirty="0"/>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900" y="260648"/>
            <a:ext cx="3220988" cy="32536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372035" y="3632448"/>
            <a:ext cx="1014573" cy="369332"/>
          </a:xfrm>
          <a:prstGeom prst="rect">
            <a:avLst/>
          </a:prstGeom>
          <a:noFill/>
        </p:spPr>
        <p:txBody>
          <a:bodyPr wrap="none" rtlCol="0">
            <a:spAutoFit/>
          </a:bodyPr>
          <a:lstStyle/>
          <a:p>
            <a:r>
              <a:rPr lang="cs-CZ" dirty="0" smtClean="0"/>
              <a:t>Karel VII.</a:t>
            </a:r>
            <a:endParaRPr lang="cs-CZ" dirty="0"/>
          </a:p>
        </p:txBody>
      </p:sp>
      <p:sp>
        <p:nvSpPr>
          <p:cNvPr id="5" name="Šipka doprava 4"/>
          <p:cNvSpPr/>
          <p:nvPr/>
        </p:nvSpPr>
        <p:spPr>
          <a:xfrm>
            <a:off x="1115616" y="4509120"/>
            <a:ext cx="34563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extovéPole 5"/>
          <p:cNvSpPr txBox="1"/>
          <p:nvPr/>
        </p:nvSpPr>
        <p:spPr>
          <a:xfrm>
            <a:off x="5868144" y="4833156"/>
            <a:ext cx="1515158" cy="523220"/>
          </a:xfrm>
          <a:prstGeom prst="rect">
            <a:avLst/>
          </a:prstGeom>
          <a:noFill/>
        </p:spPr>
        <p:txBody>
          <a:bodyPr wrap="none" rtlCol="0">
            <a:spAutoFit/>
          </a:bodyPr>
          <a:lstStyle/>
          <a:p>
            <a:r>
              <a:rPr lang="cs-CZ" sz="28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VÁLKA</a:t>
            </a:r>
            <a:endParaRPr lang="cs-CZ" sz="28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1616153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nodeType="withEffect">
                                  <p:stCondLst>
                                    <p:cond delay="0"/>
                                  </p:stCondLst>
                                  <p:childTnLst>
                                    <p:set>
                                      <p:cBhvr>
                                        <p:cTn id="12" dur="1" fill="hold">
                                          <p:stCondLst>
                                            <p:cond delay="0"/>
                                          </p:stCondLst>
                                        </p:cTn>
                                        <p:tgtEl>
                                          <p:spTgt spid="10242"/>
                                        </p:tgtEl>
                                        <p:attrNameLst>
                                          <p:attrName>style.visibility</p:attrName>
                                        </p:attrNameLst>
                                      </p:cBhvr>
                                      <p:to>
                                        <p:strVal val="visible"/>
                                      </p:to>
                                    </p:set>
                                    <p:animEffect transition="in" filter="fade">
                                      <p:cBhvr>
                                        <p:cTn id="13" dur="500"/>
                                        <p:tgtEl>
                                          <p:spTgt spid="1024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500"/>
                                        <p:tgtEl>
                                          <p:spTgt spid="3">
                                            <p:txEl>
                                              <p:pRg st="1" end="1"/>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fade">
                                      <p:cBhvr>
                                        <p:cTn id="29" dur="500"/>
                                        <p:tgtEl>
                                          <p:spTgt spid="5"/>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fade">
                                      <p:cBhvr>
                                        <p:cTn id="3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uiExpand="1" build="p"/>
      <p:bldP spid="2" grpId="0"/>
      <p:bldP spid="4" grpId="0"/>
      <p:bldP spid="5" grpId="0" animBg="1"/>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33547" y="-20636"/>
            <a:ext cx="4752528" cy="4896544"/>
          </a:xfrm>
        </p:spPr>
        <p:txBody>
          <a:bodyPr>
            <a:noAutofit/>
          </a:bodyPr>
          <a:lstStyle/>
          <a:p>
            <a:r>
              <a:rPr lang="cs-CZ" sz="2800" dirty="0"/>
              <a:t>P</a:t>
            </a:r>
            <a:r>
              <a:rPr lang="cs-CZ" sz="2800" dirty="0" smtClean="0"/>
              <a:t>roti </a:t>
            </a:r>
            <a:r>
              <a:rPr lang="cs-CZ" sz="2800" dirty="0"/>
              <a:t>anglické nadvládě propuklo lidové povstání, v čele stála </a:t>
            </a:r>
            <a:r>
              <a:rPr lang="cs-CZ" sz="32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Jana </a:t>
            </a:r>
            <a:r>
              <a:rPr lang="cs-CZ" sz="32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z </a:t>
            </a:r>
            <a:r>
              <a:rPr lang="cs-CZ" sz="32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Arku</a:t>
            </a:r>
            <a:r>
              <a:rPr lang="cs-CZ" sz="2800" dirty="0"/>
              <a:t>, úspěch, ale </a:t>
            </a:r>
            <a:r>
              <a:rPr lang="cs-CZ" sz="2800" dirty="0" smtClean="0"/>
              <a:t>Burgunďané Janu </a:t>
            </a:r>
            <a:r>
              <a:rPr lang="cs-CZ" sz="2800" dirty="0"/>
              <a:t>zajali a vydali Angličanům, ti ji </a:t>
            </a:r>
            <a:r>
              <a:rPr lang="cs-CZ" sz="2800" dirty="0" smtClean="0"/>
              <a:t>popravili. </a:t>
            </a:r>
            <a:endParaRPr lang="cs-CZ" sz="2800" dirty="0"/>
          </a:p>
        </p:txBody>
      </p:sp>
      <p:sp>
        <p:nvSpPr>
          <p:cNvPr id="2" name="Nadpis 1"/>
          <p:cNvSpPr>
            <a:spLocks noGrp="1"/>
          </p:cNvSpPr>
          <p:nvPr>
            <p:ph type="title"/>
          </p:nvPr>
        </p:nvSpPr>
        <p:spPr>
          <a:xfrm>
            <a:off x="539552" y="5589240"/>
            <a:ext cx="7543800" cy="914400"/>
          </a:xfrm>
        </p:spPr>
        <p:txBody>
          <a:bodyPr/>
          <a:lstStyle/>
          <a:p>
            <a:r>
              <a:rPr lang="cs-CZ" dirty="0" smtClean="0"/>
              <a:t>Třetí fáze války</a:t>
            </a:r>
            <a:endParaRPr lang="cs-CZ" dirty="0"/>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2080" y="641699"/>
            <a:ext cx="3548063" cy="3571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6372200" y="4438770"/>
            <a:ext cx="1777731" cy="369332"/>
          </a:xfrm>
          <a:prstGeom prst="rect">
            <a:avLst/>
          </a:prstGeom>
          <a:noFill/>
        </p:spPr>
        <p:txBody>
          <a:bodyPr wrap="none" rtlCol="0">
            <a:spAutoFit/>
          </a:bodyPr>
          <a:lstStyle/>
          <a:p>
            <a:r>
              <a:rPr lang="cs-CZ" dirty="0" smtClean="0"/>
              <a:t>Johanka z Arku</a:t>
            </a:r>
            <a:endParaRPr lang="cs-CZ" dirty="0"/>
          </a:p>
        </p:txBody>
      </p:sp>
      <p:sp>
        <p:nvSpPr>
          <p:cNvPr id="5" name="Obdélník 4"/>
          <p:cNvSpPr/>
          <p:nvPr/>
        </p:nvSpPr>
        <p:spPr>
          <a:xfrm>
            <a:off x="714075" y="4808102"/>
            <a:ext cx="4572000" cy="707886"/>
          </a:xfrm>
          <a:prstGeom prst="rect">
            <a:avLst/>
          </a:prstGeom>
        </p:spPr>
        <p:txBody>
          <a:bodyPr>
            <a:spAutoFit/>
          </a:bodyPr>
          <a:lstStyle/>
          <a:p>
            <a:r>
              <a:rPr lang="cs-CZ" sz="20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Francie nakonec vyhrála, Anglii už ve Francii patřil jenom přístav </a:t>
            </a:r>
            <a:r>
              <a:rPr lang="cs-CZ" sz="20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Calais. </a:t>
            </a:r>
            <a:endParaRPr lang="cs-CZ" sz="20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6" name="Šipka dolů 5"/>
          <p:cNvSpPr/>
          <p:nvPr/>
        </p:nvSpPr>
        <p:spPr>
          <a:xfrm>
            <a:off x="2411760" y="3776051"/>
            <a:ext cx="720080" cy="87504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231051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11266"/>
                                        </p:tgtEl>
                                        <p:attrNameLst>
                                          <p:attrName>style.visibility</p:attrName>
                                        </p:attrNameLst>
                                      </p:cBhvr>
                                      <p:to>
                                        <p:strVal val="visible"/>
                                      </p:to>
                                    </p:set>
                                    <p:animEffect transition="in" filter="fade">
                                      <p:cBhvr>
                                        <p:cTn id="10" dur="500"/>
                                        <p:tgtEl>
                                          <p:spTgt spid="1126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P spid="4" grpId="0"/>
      <p:bldP spid="5" grpId="0"/>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kosené hrany 3"/>
          <p:cNvSpPr/>
          <p:nvPr/>
        </p:nvSpPr>
        <p:spPr>
          <a:xfrm>
            <a:off x="107504" y="2708920"/>
            <a:ext cx="4392488" cy="2088232"/>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Zástupný symbol pro obsah 2"/>
          <p:cNvSpPr>
            <a:spLocks noGrp="1"/>
          </p:cNvSpPr>
          <p:nvPr>
            <p:ph idx="1"/>
          </p:nvPr>
        </p:nvSpPr>
        <p:spPr>
          <a:xfrm>
            <a:off x="194320" y="1550913"/>
            <a:ext cx="4737720" cy="2066528"/>
          </a:xfrm>
        </p:spPr>
        <p:txBody>
          <a:bodyPr>
            <a:noAutofit/>
          </a:bodyPr>
          <a:lstStyle/>
          <a:p>
            <a:pPr marL="18288" indent="0">
              <a:buNone/>
            </a:pPr>
            <a:endParaRPr lang="cs-CZ" sz="2800" dirty="0" smtClean="0"/>
          </a:p>
          <a:p>
            <a:endParaRPr lang="cs-CZ" sz="2800" dirty="0"/>
          </a:p>
          <a:p>
            <a:pPr marL="18288" indent="0">
              <a:buNone/>
            </a:pPr>
            <a:endParaRPr lang="cs-CZ" sz="2800" dirty="0"/>
          </a:p>
          <a:p>
            <a:endParaRPr lang="cs-CZ" sz="2800" dirty="0" smtClean="0"/>
          </a:p>
          <a:p>
            <a:pPr marL="18288" indent="0">
              <a:buNone/>
            </a:pPr>
            <a:r>
              <a:rPr lang="cs-CZ" sz="2800" dirty="0"/>
              <a:t> </a:t>
            </a:r>
            <a:r>
              <a:rPr lang="cs-CZ" sz="2800" dirty="0" smtClean="0"/>
              <a:t>    přezdívaná </a:t>
            </a:r>
            <a:r>
              <a:rPr lang="cs-CZ" sz="2800" dirty="0"/>
              <a:t>Panna </a:t>
            </a:r>
            <a:r>
              <a:rPr lang="cs-CZ" sz="2800" dirty="0" smtClean="0"/>
              <a:t>   Orleánská, Panna </a:t>
            </a:r>
            <a:r>
              <a:rPr lang="cs-CZ" sz="2800" dirty="0"/>
              <a:t>Jana </a:t>
            </a:r>
            <a:r>
              <a:rPr lang="cs-CZ" sz="2800" dirty="0" smtClean="0"/>
              <a:t>či </a:t>
            </a:r>
            <a:r>
              <a:rPr lang="cs-CZ" sz="2800" dirty="0"/>
              <a:t>Dobrá </a:t>
            </a:r>
            <a:r>
              <a:rPr lang="cs-CZ" sz="2800" dirty="0" err="1"/>
              <a:t>Lotrinka</a:t>
            </a:r>
            <a:r>
              <a:rPr lang="cs-CZ" sz="2800" dirty="0"/>
              <a:t> </a:t>
            </a:r>
            <a:endParaRPr lang="cs-CZ" sz="2800" dirty="0" smtClean="0"/>
          </a:p>
        </p:txBody>
      </p:sp>
      <p:sp>
        <p:nvSpPr>
          <p:cNvPr id="2" name="Nadpis 1"/>
          <p:cNvSpPr>
            <a:spLocks noGrp="1"/>
          </p:cNvSpPr>
          <p:nvPr>
            <p:ph type="title"/>
          </p:nvPr>
        </p:nvSpPr>
        <p:spPr>
          <a:xfrm>
            <a:off x="306163" y="5088663"/>
            <a:ext cx="7543800" cy="914400"/>
          </a:xfrm>
        </p:spPr>
        <p:txBody>
          <a:bodyPr/>
          <a:lstStyle/>
          <a:p>
            <a:r>
              <a:rPr lang="cs-CZ" dirty="0" smtClean="0"/>
              <a:t>Johanka z Arku</a:t>
            </a:r>
            <a:endParaRPr lang="cs-CZ"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040" y="764704"/>
            <a:ext cx="3771900" cy="5705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39761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fade">
                                      <p:cBhvr>
                                        <p:cTn id="13" dur="500"/>
                                        <p:tgtEl>
                                          <p:spTgt spid="3">
                                            <p:txEl>
                                              <p:pRg st="4" end="4"/>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build="p"/>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251520" y="548680"/>
            <a:ext cx="7560840" cy="2282552"/>
          </a:xfrm>
        </p:spPr>
        <p:txBody>
          <a:bodyPr>
            <a:normAutofit fontScale="92500"/>
          </a:bodyPr>
          <a:lstStyle/>
          <a:p>
            <a:r>
              <a:rPr lang="cs-CZ" sz="3500" dirty="0" smtClean="0"/>
              <a:t>Byla </a:t>
            </a:r>
            <a:r>
              <a:rPr lang="cs-CZ" sz="3500" dirty="0"/>
              <a:t>francouzská hrdinka, která stanula v čele francouzských vojsk za stoleté války v boji proti Angličanům </a:t>
            </a:r>
            <a:r>
              <a:rPr lang="cs-CZ" sz="3500" dirty="0" smtClean="0"/>
              <a:t>  a </a:t>
            </a:r>
            <a:r>
              <a:rPr lang="cs-CZ" sz="3500" dirty="0"/>
              <a:t>posléze byla upálena za </a:t>
            </a:r>
            <a:r>
              <a:rPr lang="cs-CZ" sz="3500" dirty="0" smtClean="0"/>
              <a:t>kacířství.</a:t>
            </a:r>
            <a:endParaRPr lang="cs-CZ" sz="3500" dirty="0"/>
          </a:p>
          <a:p>
            <a:endParaRPr lang="cs-CZ" dirty="0"/>
          </a:p>
        </p:txBody>
      </p:sp>
      <p:sp>
        <p:nvSpPr>
          <p:cNvPr id="2" name="Nadpis 1"/>
          <p:cNvSpPr>
            <a:spLocks noGrp="1"/>
          </p:cNvSpPr>
          <p:nvPr>
            <p:ph type="title"/>
          </p:nvPr>
        </p:nvSpPr>
        <p:spPr>
          <a:xfrm>
            <a:off x="569455" y="5361927"/>
            <a:ext cx="7543800" cy="914400"/>
          </a:xfrm>
        </p:spPr>
        <p:txBody>
          <a:bodyPr/>
          <a:lstStyle/>
          <a:p>
            <a:r>
              <a:rPr lang="cs-CZ" dirty="0" smtClean="0"/>
              <a:t>Johanka z Arku</a:t>
            </a:r>
            <a:endParaRPr lang="cs-CZ"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2736297"/>
            <a:ext cx="3403514" cy="26055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6156176" y="3669745"/>
            <a:ext cx="2251386" cy="369332"/>
          </a:xfrm>
          <a:prstGeom prst="rect">
            <a:avLst/>
          </a:prstGeom>
          <a:noFill/>
        </p:spPr>
        <p:txBody>
          <a:bodyPr wrap="none" rtlCol="0">
            <a:spAutoFit/>
          </a:bodyPr>
          <a:lstStyle/>
          <a:p>
            <a:r>
              <a:rPr lang="cs-CZ" dirty="0" smtClean="0"/>
              <a:t>Podpis Johanky z Arku</a:t>
            </a:r>
            <a:endParaRPr lang="cs-CZ" dirty="0"/>
          </a:p>
        </p:txBody>
      </p:sp>
      <p:sp>
        <p:nvSpPr>
          <p:cNvPr id="5" name="Šipka doprava 4"/>
          <p:cNvSpPr/>
          <p:nvPr/>
        </p:nvSpPr>
        <p:spPr>
          <a:xfrm>
            <a:off x="4788024" y="3429000"/>
            <a:ext cx="1008112" cy="6100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81156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animEffect transition="in" filter="fade">
                                      <p:cBhvr>
                                        <p:cTn id="15" dur="500"/>
                                        <p:tgtEl>
                                          <p:spTgt spid="102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P spid="4" grpId="0"/>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79512" y="30591"/>
            <a:ext cx="8050088" cy="4327375"/>
          </a:xfrm>
        </p:spPr>
        <p:txBody>
          <a:bodyPr>
            <a:noAutofit/>
          </a:bodyPr>
          <a:lstStyle/>
          <a:p>
            <a:r>
              <a:rPr lang="cs-CZ" sz="1800" dirty="0"/>
              <a:t>Dauphin Karel s manželkou a průvodem dorazil do Remeše v předvečer svátku svaté Trojice, v </a:t>
            </a:r>
            <a:r>
              <a:rPr lang="cs-CZ" sz="1800" dirty="0" smtClean="0"/>
              <a:t>sobotu.</a:t>
            </a:r>
            <a:endParaRPr lang="cs-CZ" sz="1800" dirty="0"/>
          </a:p>
          <a:p>
            <a:r>
              <a:rPr lang="cs-CZ" sz="1800" dirty="0"/>
              <a:t>18. května 1364. Následující den měl být pomazán a korunován králem Francie. Celé království se nacházelo ve stavu, který moderní historikové </a:t>
            </a:r>
            <a:r>
              <a:rPr lang="cs-CZ" sz="1800" dirty="0" smtClean="0"/>
              <a:t>  s </a:t>
            </a:r>
            <a:r>
              <a:rPr lang="cs-CZ" sz="1800" dirty="0"/>
              <a:t>oblibou nazývají krizí. Uplynulé dvacetiletí byli králové z rodu </a:t>
            </a:r>
            <a:r>
              <a:rPr lang="cs-CZ" sz="1800" dirty="0" err="1"/>
              <a:t>Valois</a:t>
            </a:r>
            <a:r>
              <a:rPr lang="cs-CZ" sz="1800" dirty="0"/>
              <a:t> </a:t>
            </a:r>
            <a:r>
              <a:rPr lang="cs-CZ" sz="1800" dirty="0" smtClean="0"/>
              <a:t>    v </a:t>
            </a:r>
            <a:r>
              <a:rPr lang="cs-CZ" sz="1800" dirty="0"/>
              <a:t>permanentním konfliktu s anglickým králem Eduardem III., jenž si nárokoval francouzský trůn. Ten měl zdědit po své matce Isabele, dceři Filipa IV. Sličného. Obyvatele království zdecimované morovými ranami sužovalo vedle vojenských střetnutí také řádění potulných </a:t>
            </a:r>
            <a:r>
              <a:rPr lang="cs-CZ" sz="1800" dirty="0" err="1"/>
              <a:t>kumpanií</a:t>
            </a:r>
            <a:r>
              <a:rPr lang="cs-CZ" sz="1800" dirty="0"/>
              <a:t>, či postupné zavádění přímých daní. Konflikt nazývaný stoletou válkou se projevoval do značné míry v rovině propagandy, v níž byla zpochybňována legitimita vládnoucího rodu </a:t>
            </a:r>
            <a:r>
              <a:rPr lang="cs-CZ" sz="1800" dirty="0" err="1" smtClean="0"/>
              <a:t>Valois</a:t>
            </a:r>
            <a:r>
              <a:rPr lang="cs-CZ" sz="1800" dirty="0" smtClean="0"/>
              <a:t>.</a:t>
            </a:r>
            <a:endParaRPr lang="cs-CZ" sz="1800" dirty="0"/>
          </a:p>
        </p:txBody>
      </p:sp>
      <p:sp>
        <p:nvSpPr>
          <p:cNvPr id="2" name="Nadpis 1"/>
          <p:cNvSpPr>
            <a:spLocks noGrp="1"/>
          </p:cNvSpPr>
          <p:nvPr>
            <p:ph type="title"/>
          </p:nvPr>
        </p:nvSpPr>
        <p:spPr>
          <a:xfrm>
            <a:off x="395536" y="5733256"/>
            <a:ext cx="7543800" cy="914400"/>
          </a:xfrm>
        </p:spPr>
        <p:txBody>
          <a:bodyPr/>
          <a:lstStyle/>
          <a:p>
            <a:r>
              <a:rPr lang="cs-CZ" dirty="0" smtClean="0"/>
              <a:t>Opakování - odpověz</a:t>
            </a:r>
            <a:endParaRPr lang="cs-CZ" dirty="0"/>
          </a:p>
        </p:txBody>
      </p:sp>
      <p:sp>
        <p:nvSpPr>
          <p:cNvPr id="4" name="TextovéPole 3"/>
          <p:cNvSpPr txBox="1"/>
          <p:nvPr/>
        </p:nvSpPr>
        <p:spPr>
          <a:xfrm>
            <a:off x="530664" y="4012238"/>
            <a:ext cx="5769528" cy="369332"/>
          </a:xfrm>
          <a:prstGeom prst="rect">
            <a:avLst/>
          </a:prstGeom>
          <a:noFill/>
        </p:spPr>
        <p:txBody>
          <a:bodyPr wrap="none" rtlCol="0">
            <a:spAutoFit/>
          </a:bodyPr>
          <a:lstStyle/>
          <a:p>
            <a:r>
              <a:rPr lang="cs-CZ" dirty="0" smtClean="0"/>
              <a:t>1) </a:t>
            </a:r>
            <a:r>
              <a:rPr lang="cs-CZ"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V </a:t>
            </a:r>
            <a:r>
              <a:rPr lang="cs-CZ"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jakém stavu se nacházela Francie v 2. pol. 14. st.?</a:t>
            </a:r>
          </a:p>
        </p:txBody>
      </p:sp>
      <p:sp>
        <p:nvSpPr>
          <p:cNvPr id="5" name="Obdélník 4"/>
          <p:cNvSpPr/>
          <p:nvPr/>
        </p:nvSpPr>
        <p:spPr>
          <a:xfrm>
            <a:off x="559412" y="4381570"/>
            <a:ext cx="6738526" cy="369332"/>
          </a:xfrm>
          <a:prstGeom prst="rect">
            <a:avLst/>
          </a:prstGeom>
        </p:spPr>
        <p:txBody>
          <a:bodyPr wrap="square">
            <a:spAutoFit/>
          </a:bodyPr>
          <a:lstStyle/>
          <a:p>
            <a:r>
              <a:rPr lang="cs-CZ" dirty="0" smtClean="0"/>
              <a:t>2) </a:t>
            </a:r>
            <a:r>
              <a:rPr lang="cs-CZ"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Jak se nazýval konflikt mezi Anglií a Francií (1337–1453)?</a:t>
            </a:r>
          </a:p>
        </p:txBody>
      </p:sp>
      <p:sp>
        <p:nvSpPr>
          <p:cNvPr id="6" name="Obdélník 5"/>
          <p:cNvSpPr/>
          <p:nvPr/>
        </p:nvSpPr>
        <p:spPr>
          <a:xfrm>
            <a:off x="559412" y="4834370"/>
            <a:ext cx="4948692" cy="369332"/>
          </a:xfrm>
          <a:prstGeom prst="rect">
            <a:avLst/>
          </a:prstGeom>
        </p:spPr>
        <p:txBody>
          <a:bodyPr wrap="square">
            <a:spAutoFit/>
          </a:bodyPr>
          <a:lstStyle/>
          <a:p>
            <a:r>
              <a:rPr lang="cs-CZ" dirty="0" smtClean="0"/>
              <a:t>3) </a:t>
            </a:r>
            <a:r>
              <a:rPr lang="cs-CZ"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Jaký rod vládnul v této době ve Francii? </a:t>
            </a:r>
          </a:p>
        </p:txBody>
      </p:sp>
      <p:sp>
        <p:nvSpPr>
          <p:cNvPr id="7" name="Šipka doprava 6"/>
          <p:cNvSpPr/>
          <p:nvPr/>
        </p:nvSpPr>
        <p:spPr>
          <a:xfrm>
            <a:off x="6442021" y="4002886"/>
            <a:ext cx="792088" cy="3693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47574" y="4372218"/>
            <a:ext cx="817563"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4561" y="4834370"/>
            <a:ext cx="817563"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Obdélník 7"/>
          <p:cNvSpPr/>
          <p:nvPr/>
        </p:nvSpPr>
        <p:spPr>
          <a:xfrm>
            <a:off x="7473227" y="4002886"/>
            <a:ext cx="841897" cy="369332"/>
          </a:xfrm>
          <a:prstGeom prst="rect">
            <a:avLst/>
          </a:prstGeom>
        </p:spPr>
        <p:txBody>
          <a:bodyPr wrap="none">
            <a:spAutoFit/>
          </a:bodyPr>
          <a:lstStyle/>
          <a:p>
            <a:r>
              <a:rPr lang="cs-CZ" dirty="0"/>
              <a:t>v krizi</a:t>
            </a:r>
          </a:p>
        </p:txBody>
      </p:sp>
      <p:sp>
        <p:nvSpPr>
          <p:cNvPr id="9" name="Obdélník 8"/>
          <p:cNvSpPr/>
          <p:nvPr/>
        </p:nvSpPr>
        <p:spPr>
          <a:xfrm>
            <a:off x="8100392" y="4381570"/>
            <a:ext cx="910827" cy="646331"/>
          </a:xfrm>
          <a:prstGeom prst="rect">
            <a:avLst/>
          </a:prstGeom>
        </p:spPr>
        <p:txBody>
          <a:bodyPr wrap="none">
            <a:spAutoFit/>
          </a:bodyPr>
          <a:lstStyle/>
          <a:p>
            <a:r>
              <a:rPr lang="cs-CZ" dirty="0"/>
              <a:t>stoletá </a:t>
            </a:r>
            <a:endParaRPr lang="cs-CZ" dirty="0" smtClean="0"/>
          </a:p>
          <a:p>
            <a:r>
              <a:rPr lang="cs-CZ" dirty="0" smtClean="0"/>
              <a:t>válka</a:t>
            </a:r>
            <a:endParaRPr lang="cs-CZ" dirty="0"/>
          </a:p>
        </p:txBody>
      </p:sp>
      <p:sp>
        <p:nvSpPr>
          <p:cNvPr id="10" name="Obdélník 9"/>
          <p:cNvSpPr/>
          <p:nvPr/>
        </p:nvSpPr>
        <p:spPr>
          <a:xfrm>
            <a:off x="6191466" y="4836740"/>
            <a:ext cx="1281761" cy="369332"/>
          </a:xfrm>
          <a:prstGeom prst="rect">
            <a:avLst/>
          </a:prstGeom>
        </p:spPr>
        <p:txBody>
          <a:bodyPr wrap="none">
            <a:spAutoFit/>
          </a:bodyPr>
          <a:lstStyle/>
          <a:p>
            <a:r>
              <a:rPr lang="cs-CZ" dirty="0"/>
              <a:t>rod </a:t>
            </a:r>
            <a:r>
              <a:rPr lang="cs-CZ" dirty="0" err="1"/>
              <a:t>Valois</a:t>
            </a:r>
            <a:r>
              <a:rPr lang="cs-CZ" dirty="0"/>
              <a:t> </a:t>
            </a:r>
          </a:p>
        </p:txBody>
      </p:sp>
    </p:spTree>
    <p:extLst>
      <p:ext uri="{BB962C8B-B14F-4D97-AF65-F5344CB8AC3E}">
        <p14:creationId xmlns:p14="http://schemas.microsoft.com/office/powerpoint/2010/main" val="2887460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fade">
                                      <p:cBhvr>
                                        <p:cTn id="24" dur="500"/>
                                        <p:tgtEl>
                                          <p:spTgt spid="6"/>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par>
                                <p:cTn id="28" presetID="10" presetClass="entr" presetSubtype="0" fill="hold" nodeType="withEffect">
                                  <p:stCondLst>
                                    <p:cond delay="0"/>
                                  </p:stCondLst>
                                  <p:childTnLst>
                                    <p:set>
                                      <p:cBhvr>
                                        <p:cTn id="29" dur="1" fill="hold">
                                          <p:stCondLst>
                                            <p:cond delay="0"/>
                                          </p:stCondLst>
                                        </p:cTn>
                                        <p:tgtEl>
                                          <p:spTgt spid="13314"/>
                                        </p:tgtEl>
                                        <p:attrNameLst>
                                          <p:attrName>style.visibility</p:attrName>
                                        </p:attrNameLst>
                                      </p:cBhvr>
                                      <p:to>
                                        <p:strVal val="visible"/>
                                      </p:to>
                                    </p:set>
                                    <p:animEffect transition="in" filter="fade">
                                      <p:cBhvr>
                                        <p:cTn id="30" dur="500"/>
                                        <p:tgtEl>
                                          <p:spTgt spid="13314"/>
                                        </p:tgtEl>
                                      </p:cBhvr>
                                    </p:animEffect>
                                  </p:childTnLst>
                                </p:cTn>
                              </p:par>
                              <p:par>
                                <p:cTn id="31" presetID="10" presetClass="entr" presetSubtype="0" fill="hold" nodeType="withEffect">
                                  <p:stCondLst>
                                    <p:cond delay="0"/>
                                  </p:stCondLst>
                                  <p:childTnLst>
                                    <p:set>
                                      <p:cBhvr>
                                        <p:cTn id="32" dur="1" fill="hold">
                                          <p:stCondLst>
                                            <p:cond delay="0"/>
                                          </p:stCondLst>
                                        </p:cTn>
                                        <p:tgtEl>
                                          <p:spTgt spid="13315"/>
                                        </p:tgtEl>
                                        <p:attrNameLst>
                                          <p:attrName>style.visibility</p:attrName>
                                        </p:attrNameLst>
                                      </p:cBhvr>
                                      <p:to>
                                        <p:strVal val="visible"/>
                                      </p:to>
                                    </p:set>
                                    <p:animEffect transition="in" filter="fade">
                                      <p:cBhvr>
                                        <p:cTn id="33" dur="500"/>
                                        <p:tgtEl>
                                          <p:spTgt spid="13315"/>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8"/>
                                        </p:tgtEl>
                                        <p:attrNameLst>
                                          <p:attrName>style.visibility</p:attrName>
                                        </p:attrNameLst>
                                      </p:cBhvr>
                                      <p:to>
                                        <p:strVal val="visible"/>
                                      </p:to>
                                    </p:set>
                                    <p:animEffect transition="in" filter="fade">
                                      <p:cBhvr>
                                        <p:cTn id="38" dur="500"/>
                                        <p:tgtEl>
                                          <p:spTgt spid="8"/>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animEffect transition="in" filter="fade">
                                      <p:cBhvr>
                                        <p:cTn id="43" dur="500"/>
                                        <p:tgtEl>
                                          <p:spTgt spid="9"/>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10"/>
                                        </p:tgtEl>
                                        <p:attrNameLst>
                                          <p:attrName>style.visibility</p:attrName>
                                        </p:attrNameLst>
                                      </p:cBhvr>
                                      <p:to>
                                        <p:strVal val="visible"/>
                                      </p:to>
                                    </p:set>
                                    <p:animEffect transition="in" filter="fade">
                                      <p:cBhvr>
                                        <p:cTn id="4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2" grpId="0"/>
      <p:bldP spid="4" grpId="0"/>
      <p:bldP spid="5" grpId="0"/>
      <p:bldP spid="6" grpId="0"/>
      <p:bldP spid="7" grpId="0" animBg="1"/>
      <p:bldP spid="8" grpId="0"/>
      <p:bldP spid="9" grpId="0"/>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705807" y="332656"/>
            <a:ext cx="6408712" cy="1994520"/>
          </a:xfrm>
        </p:spPr>
        <p:txBody>
          <a:bodyPr>
            <a:normAutofit/>
          </a:bodyPr>
          <a:lstStyle/>
          <a:p>
            <a:r>
              <a:rPr lang="cs-CZ" sz="32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Kolik fází měla stoletá válka?</a:t>
            </a:r>
            <a:endParaRPr lang="cs-CZ" sz="32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2" name="Nadpis 1"/>
          <p:cNvSpPr>
            <a:spLocks noGrp="1"/>
          </p:cNvSpPr>
          <p:nvPr>
            <p:ph type="title"/>
          </p:nvPr>
        </p:nvSpPr>
        <p:spPr>
          <a:xfrm>
            <a:off x="323528" y="5517232"/>
            <a:ext cx="7543800" cy="914400"/>
          </a:xfrm>
        </p:spPr>
        <p:txBody>
          <a:bodyPr/>
          <a:lstStyle/>
          <a:p>
            <a:r>
              <a:rPr lang="cs-CZ" dirty="0" smtClean="0"/>
              <a:t>Opakování</a:t>
            </a:r>
            <a:endParaRPr lang="cs-CZ" dirty="0"/>
          </a:p>
        </p:txBody>
      </p:sp>
      <p:sp>
        <p:nvSpPr>
          <p:cNvPr id="4" name="Zkosené hrany 3"/>
          <p:cNvSpPr/>
          <p:nvPr/>
        </p:nvSpPr>
        <p:spPr>
          <a:xfrm>
            <a:off x="1497895" y="2924944"/>
            <a:ext cx="568863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Šest</a:t>
            </a:r>
          </a:p>
        </p:txBody>
      </p:sp>
      <p:sp>
        <p:nvSpPr>
          <p:cNvPr id="5" name="Zkosené hrany 4"/>
          <p:cNvSpPr/>
          <p:nvPr/>
        </p:nvSpPr>
        <p:spPr>
          <a:xfrm>
            <a:off x="1475656" y="1844824"/>
            <a:ext cx="568863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Tři</a:t>
            </a:r>
            <a:endParaRPr lang="cs-CZ"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6" name="Zkosené hrany 5"/>
          <p:cNvSpPr/>
          <p:nvPr/>
        </p:nvSpPr>
        <p:spPr>
          <a:xfrm>
            <a:off x="1475656" y="3933056"/>
            <a:ext cx="568863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Jednu</a:t>
            </a:r>
          </a:p>
        </p:txBody>
      </p:sp>
      <p:sp>
        <p:nvSpPr>
          <p:cNvPr id="7" name="TextovéPole 6"/>
          <p:cNvSpPr txBox="1"/>
          <p:nvPr/>
        </p:nvSpPr>
        <p:spPr>
          <a:xfrm>
            <a:off x="4860032" y="5229200"/>
            <a:ext cx="3106941" cy="523220"/>
          </a:xfrm>
          <a:prstGeom prst="rect">
            <a:avLst/>
          </a:prstGeom>
          <a:noFill/>
        </p:spPr>
        <p:txBody>
          <a:bodyPr wrap="none" rtlCol="0">
            <a:spAutoFit/>
          </a:bodyPr>
          <a:lstStyle/>
          <a:p>
            <a:r>
              <a:rPr lang="cs-CZ" sz="2800"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Správná odpověď</a:t>
            </a:r>
            <a:endParaRPr lang="cs-CZ" sz="2800" b="1"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Tree>
    <p:extLst>
      <p:ext uri="{BB962C8B-B14F-4D97-AF65-F5344CB8AC3E}">
        <p14:creationId xmlns:p14="http://schemas.microsoft.com/office/powerpoint/2010/main" val="2013215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
                                        <p:tgtEl>
                                          <p:spTgt spid="3">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0" restart="whenNotActive" fill="hold" evtFilter="cancelBubble" nodeType="interactiveSeq">
                <p:stCondLst>
                  <p:cond evt="onClick" delay="0">
                    <p:tgtEl>
                      <p:spTgt spid="5"/>
                    </p:tgtEl>
                  </p:cond>
                </p:stCondLst>
                <p:endSync evt="end" delay="0">
                  <p:rtn val="all"/>
                </p:endSync>
                <p:childTnLst>
                  <p:par>
                    <p:cTn id="21" fill="hold">
                      <p:stCondLst>
                        <p:cond delay="0"/>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childTnLst>
                          </p:cTn>
                        </p:par>
                      </p:childTnLst>
                    </p:cTn>
                  </p:par>
                </p:childTnLst>
              </p:cTn>
              <p:nextCondLst>
                <p:cond evt="onClick" delay="0">
                  <p:tgtEl>
                    <p:spTgt spid="5"/>
                  </p:tgtEl>
                </p:cond>
              </p:nextCondLst>
            </p:seq>
            <p:seq concurrent="1" nextAc="seek">
              <p:cTn id="26" restart="whenNotActive" fill="hold" evtFilter="cancelBubble" nodeType="interactiveSeq">
                <p:stCondLst>
                  <p:cond evt="onClick" delay="0">
                    <p:tgtEl>
                      <p:spTgt spid="4"/>
                    </p:tgtEl>
                  </p:cond>
                </p:stCondLst>
                <p:endSync evt="end" delay="0">
                  <p:rtn val="all"/>
                </p:endSync>
                <p:childTnLst>
                  <p:par>
                    <p:cTn id="27" fill="hold">
                      <p:stCondLst>
                        <p:cond delay="0"/>
                      </p:stCondLst>
                      <p:childTnLst>
                        <p:par>
                          <p:cTn id="28" fill="hold">
                            <p:stCondLst>
                              <p:cond delay="0"/>
                            </p:stCondLst>
                            <p:childTnLst>
                              <p:par>
                                <p:cTn id="29" presetID="10" presetClass="exit" presetSubtype="0" fill="hold" grpId="1" nodeType="clickEffect">
                                  <p:stCondLst>
                                    <p:cond delay="0"/>
                                  </p:stCondLst>
                                  <p:childTnLst>
                                    <p:animEffect transition="out" filter="fade">
                                      <p:cBhvr>
                                        <p:cTn id="30" dur="500"/>
                                        <p:tgtEl>
                                          <p:spTgt spid="4"/>
                                        </p:tgtEl>
                                      </p:cBhvr>
                                    </p:animEffect>
                                    <p:set>
                                      <p:cBhvr>
                                        <p:cTn id="31" dur="1" fill="hold">
                                          <p:stCondLst>
                                            <p:cond delay="499"/>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4"/>
                  </p:tgtEl>
                </p:cond>
              </p:nextCondLst>
            </p:seq>
            <p:seq concurrent="1" nextAc="seek">
              <p:cTn id="32" restart="whenNotActive" fill="hold" evtFilter="cancelBubble" nodeType="interactiveSeq">
                <p:stCondLst>
                  <p:cond evt="onClick" delay="0">
                    <p:tgtEl>
                      <p:spTgt spid="6"/>
                    </p:tgtEl>
                  </p:cond>
                </p:stCondLst>
                <p:endSync evt="end" delay="0">
                  <p:rtn val="all"/>
                </p:endSync>
                <p:childTnLst>
                  <p:par>
                    <p:cTn id="33" fill="hold">
                      <p:stCondLst>
                        <p:cond delay="0"/>
                      </p:stCondLst>
                      <p:childTnLst>
                        <p:par>
                          <p:cTn id="34" fill="hold">
                            <p:stCondLst>
                              <p:cond delay="0"/>
                            </p:stCondLst>
                            <p:childTnLst>
                              <p:par>
                                <p:cTn id="35" presetID="10" presetClass="exit" presetSubtype="0" fill="hold" grpId="1" nodeType="clickEffect">
                                  <p:stCondLst>
                                    <p:cond delay="0"/>
                                  </p:stCondLst>
                                  <p:childTnLst>
                                    <p:animEffect transition="out" filter="fade">
                                      <p:cBhvr>
                                        <p:cTn id="36" dur="500"/>
                                        <p:tgtEl>
                                          <p:spTgt spid="6"/>
                                        </p:tgtEl>
                                      </p:cBhvr>
                                    </p:animEffect>
                                    <p:set>
                                      <p:cBhvr>
                                        <p:cTn id="37" dur="1" fill="hold">
                                          <p:stCondLst>
                                            <p:cond delay="4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childTnLst>
        </p:cTn>
      </p:par>
    </p:tnLst>
    <p:bldLst>
      <p:bldP spid="3" grpId="0" build="p"/>
      <p:bldP spid="2" grpId="0"/>
      <p:bldP spid="4" grpId="0" animBg="1"/>
      <p:bldP spid="4" grpId="1" animBg="1"/>
      <p:bldP spid="5" grpId="0" animBg="1"/>
      <p:bldP spid="6" grpId="0" animBg="1"/>
      <p:bldP spid="6" grpId="1" animBg="1"/>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611560" y="332656"/>
            <a:ext cx="5025752" cy="2570584"/>
          </a:xfrm>
        </p:spPr>
        <p:txBody>
          <a:bodyPr/>
          <a:lstStyle/>
          <a:p>
            <a:r>
              <a:rPr lang="cs-CZ" sz="36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Kdo byli žoldáci?</a:t>
            </a:r>
          </a:p>
          <a:p>
            <a:endParaRPr lang="cs-CZ" dirty="0"/>
          </a:p>
        </p:txBody>
      </p:sp>
      <p:sp>
        <p:nvSpPr>
          <p:cNvPr id="2" name="Nadpis 1"/>
          <p:cNvSpPr>
            <a:spLocks noGrp="1"/>
          </p:cNvSpPr>
          <p:nvPr>
            <p:ph type="title"/>
          </p:nvPr>
        </p:nvSpPr>
        <p:spPr>
          <a:xfrm>
            <a:off x="323528" y="5661248"/>
            <a:ext cx="7543800" cy="914400"/>
          </a:xfrm>
        </p:spPr>
        <p:txBody>
          <a:bodyPr/>
          <a:lstStyle/>
          <a:p>
            <a:r>
              <a:rPr lang="cs-CZ" dirty="0" smtClean="0"/>
              <a:t>Opakování</a:t>
            </a:r>
            <a:endParaRPr lang="cs-CZ" dirty="0"/>
          </a:p>
        </p:txBody>
      </p:sp>
      <p:sp>
        <p:nvSpPr>
          <p:cNvPr id="4" name="Zkosené hrany 3"/>
          <p:cNvSpPr/>
          <p:nvPr/>
        </p:nvSpPr>
        <p:spPr>
          <a:xfrm>
            <a:off x="971600" y="2060848"/>
            <a:ext cx="6048672" cy="129614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Potulný komedianti</a:t>
            </a:r>
            <a:endParaRPr lang="cs-CZ" dirty="0"/>
          </a:p>
        </p:txBody>
      </p:sp>
      <p:sp>
        <p:nvSpPr>
          <p:cNvPr id="5" name="Zkosené hrany 4"/>
          <p:cNvSpPr/>
          <p:nvPr/>
        </p:nvSpPr>
        <p:spPr>
          <a:xfrm>
            <a:off x="2483768" y="4638181"/>
            <a:ext cx="6048672" cy="129614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t>Obyvatele království zdecimované morovými </a:t>
            </a:r>
            <a:r>
              <a:rPr lang="cs-CZ"/>
              <a:t>ranami </a:t>
            </a:r>
            <a:r>
              <a:rPr lang="cs-CZ" smtClean="0"/>
              <a:t>.</a:t>
            </a:r>
            <a:endParaRPr lang="cs-CZ" dirty="0"/>
          </a:p>
        </p:txBody>
      </p:sp>
      <p:sp>
        <p:nvSpPr>
          <p:cNvPr id="6" name="Zkosené hrany 5"/>
          <p:cNvSpPr/>
          <p:nvPr/>
        </p:nvSpPr>
        <p:spPr>
          <a:xfrm>
            <a:off x="1475656" y="3356992"/>
            <a:ext cx="6048672" cy="129614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Profesionální vojáci, kteří </a:t>
            </a:r>
            <a:r>
              <a:rPr lang="cs-CZ" dirty="0"/>
              <a:t>se </a:t>
            </a:r>
            <a:r>
              <a:rPr lang="cs-CZ" dirty="0" smtClean="0"/>
              <a:t>nechávají </a:t>
            </a:r>
            <a:r>
              <a:rPr lang="cs-CZ" dirty="0"/>
              <a:t>za finanční odměnu (žold) najímat cizí armádou. </a:t>
            </a:r>
          </a:p>
        </p:txBody>
      </p:sp>
      <p:sp>
        <p:nvSpPr>
          <p:cNvPr id="7" name="TextovéPole 6"/>
          <p:cNvSpPr txBox="1"/>
          <p:nvPr/>
        </p:nvSpPr>
        <p:spPr>
          <a:xfrm>
            <a:off x="5796136" y="791126"/>
            <a:ext cx="3106941" cy="523220"/>
          </a:xfrm>
          <a:prstGeom prst="rect">
            <a:avLst/>
          </a:prstGeom>
          <a:noFill/>
        </p:spPr>
        <p:txBody>
          <a:bodyPr wrap="none" rtlCol="0">
            <a:spAutoFit/>
          </a:bodyPr>
          <a:lstStyle/>
          <a:p>
            <a:r>
              <a:rPr lang="cs-CZ" sz="2800"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Správná odpověď</a:t>
            </a:r>
            <a:endParaRPr lang="cs-CZ" sz="2800" b="1"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Tree>
    <p:extLst>
      <p:ext uri="{BB962C8B-B14F-4D97-AF65-F5344CB8AC3E}">
        <p14:creationId xmlns:p14="http://schemas.microsoft.com/office/powerpoint/2010/main" val="1780775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0" restart="whenNotActive" fill="hold" evtFilter="cancelBubble" nodeType="interactiveSeq">
                <p:stCondLst>
                  <p:cond evt="onClick" delay="0">
                    <p:tgtEl>
                      <p:spTgt spid="6"/>
                    </p:tgtEl>
                  </p:cond>
                </p:stCondLst>
                <p:endSync evt="end" delay="0">
                  <p:rtn val="all"/>
                </p:endSync>
                <p:childTnLst>
                  <p:par>
                    <p:cTn id="21" fill="hold">
                      <p:stCondLst>
                        <p:cond delay="0"/>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childTnLst>
                          </p:cTn>
                        </p:par>
                      </p:childTnLst>
                    </p:cTn>
                  </p:par>
                </p:childTnLst>
              </p:cTn>
              <p:nextCondLst>
                <p:cond evt="onClick" delay="0">
                  <p:tgtEl>
                    <p:spTgt spid="6"/>
                  </p:tgtEl>
                </p:cond>
              </p:nextCondLst>
            </p:seq>
            <p:seq concurrent="1" nextAc="seek">
              <p:cTn id="26" restart="whenNotActive" fill="hold" evtFilter="cancelBubble" nodeType="interactiveSeq">
                <p:stCondLst>
                  <p:cond evt="onClick" delay="0">
                    <p:tgtEl>
                      <p:spTgt spid="4"/>
                    </p:tgtEl>
                  </p:cond>
                </p:stCondLst>
                <p:endSync evt="end" delay="0">
                  <p:rtn val="all"/>
                </p:endSync>
                <p:childTnLst>
                  <p:par>
                    <p:cTn id="27" fill="hold">
                      <p:stCondLst>
                        <p:cond delay="0"/>
                      </p:stCondLst>
                      <p:childTnLst>
                        <p:par>
                          <p:cTn id="28" fill="hold">
                            <p:stCondLst>
                              <p:cond delay="0"/>
                            </p:stCondLst>
                            <p:childTnLst>
                              <p:par>
                                <p:cTn id="29" presetID="10" presetClass="exit" presetSubtype="0" fill="hold" grpId="1" nodeType="clickEffect">
                                  <p:stCondLst>
                                    <p:cond delay="0"/>
                                  </p:stCondLst>
                                  <p:childTnLst>
                                    <p:animEffect transition="out" filter="fade">
                                      <p:cBhvr>
                                        <p:cTn id="30" dur="500"/>
                                        <p:tgtEl>
                                          <p:spTgt spid="4"/>
                                        </p:tgtEl>
                                      </p:cBhvr>
                                    </p:animEffect>
                                    <p:set>
                                      <p:cBhvr>
                                        <p:cTn id="31" dur="1" fill="hold">
                                          <p:stCondLst>
                                            <p:cond delay="499"/>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4"/>
                  </p:tgtEl>
                </p:cond>
              </p:nextCondLst>
            </p:seq>
            <p:seq concurrent="1" nextAc="seek">
              <p:cTn id="32" restart="whenNotActive" fill="hold" evtFilter="cancelBubble" nodeType="interactiveSeq">
                <p:stCondLst>
                  <p:cond evt="onClick" delay="0">
                    <p:tgtEl>
                      <p:spTgt spid="5"/>
                    </p:tgtEl>
                  </p:cond>
                </p:stCondLst>
                <p:endSync evt="end" delay="0">
                  <p:rtn val="all"/>
                </p:endSync>
                <p:childTnLst>
                  <p:par>
                    <p:cTn id="33" fill="hold">
                      <p:stCondLst>
                        <p:cond delay="0"/>
                      </p:stCondLst>
                      <p:childTnLst>
                        <p:par>
                          <p:cTn id="34" fill="hold">
                            <p:stCondLst>
                              <p:cond delay="0"/>
                            </p:stCondLst>
                            <p:childTnLst>
                              <p:par>
                                <p:cTn id="35" presetID="10" presetClass="exit" presetSubtype="0" fill="hold" grpId="1" nodeType="clickEffect">
                                  <p:stCondLst>
                                    <p:cond delay="0"/>
                                  </p:stCondLst>
                                  <p:childTnLst>
                                    <p:animEffect transition="out" filter="fade">
                                      <p:cBhvr>
                                        <p:cTn id="36" dur="500"/>
                                        <p:tgtEl>
                                          <p:spTgt spid="5"/>
                                        </p:tgtEl>
                                      </p:cBhvr>
                                    </p:animEffect>
                                    <p:set>
                                      <p:cBhvr>
                                        <p:cTn id="37" dur="1" fill="hold">
                                          <p:stCondLst>
                                            <p:cond delay="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childTnLst>
        </p:cTn>
      </p:par>
    </p:tnLst>
    <p:bldLst>
      <p:bldP spid="3" grpId="0" build="p"/>
      <p:bldP spid="2" grpId="0"/>
      <p:bldP spid="4" grpId="0" animBg="1"/>
      <p:bldP spid="4" grpId="1" animBg="1"/>
      <p:bldP spid="5" grpId="0" animBg="1"/>
      <p:bldP spid="5" grpId="1" animBg="1"/>
      <p:bldP spid="6" grpId="0" animBg="1"/>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fontScale="77500" lnSpcReduction="20000"/>
          </a:bodyPr>
          <a:lstStyle/>
          <a:p>
            <a:r>
              <a:rPr lang="cs-CZ" dirty="0">
                <a:hlinkClick r:id="rId2"/>
              </a:rPr>
              <a:t>http://</a:t>
            </a:r>
            <a:r>
              <a:rPr lang="cs-CZ" dirty="0" smtClean="0">
                <a:hlinkClick r:id="rId2"/>
              </a:rPr>
              <a:t>cs.wikipedia.org/wiki/Soubor:Jehanne_signature.jpg</a:t>
            </a:r>
            <a:endParaRPr lang="cs-CZ" dirty="0" smtClean="0"/>
          </a:p>
          <a:p>
            <a:r>
              <a:rPr lang="cs-CZ" dirty="0">
                <a:hlinkClick r:id="rId3"/>
              </a:rPr>
              <a:t>http://</a:t>
            </a:r>
            <a:r>
              <a:rPr lang="cs-CZ" dirty="0" smtClean="0">
                <a:hlinkClick r:id="rId3"/>
              </a:rPr>
              <a:t>cs.wikipedia.org/wiki/Soubor:Joan_of_arc_miniature_graded.jpg</a:t>
            </a:r>
            <a:endParaRPr lang="cs-CZ" dirty="0" smtClean="0"/>
          </a:p>
          <a:p>
            <a:r>
              <a:rPr lang="cs-CZ" dirty="0">
                <a:hlinkClick r:id="rId4"/>
              </a:rPr>
              <a:t>http://</a:t>
            </a:r>
            <a:r>
              <a:rPr lang="cs-CZ" dirty="0" smtClean="0">
                <a:hlinkClick r:id="rId4"/>
              </a:rPr>
              <a:t>cs.wikipedia.org/wiki/Soubor:Jeanne_d_Arc%281412-1431%29_Miniaturmalerei_15_Jahrhundert.jpg</a:t>
            </a:r>
            <a:endParaRPr lang="cs-CZ" dirty="0" smtClean="0"/>
          </a:p>
          <a:p>
            <a:r>
              <a:rPr lang="cs-CZ" dirty="0">
                <a:hlinkClick r:id="rId5"/>
              </a:rPr>
              <a:t>http://</a:t>
            </a:r>
            <a:r>
              <a:rPr lang="cs-CZ" dirty="0" smtClean="0">
                <a:hlinkClick r:id="rId5"/>
              </a:rPr>
              <a:t>royal-history.sweb.cz/stol.html</a:t>
            </a:r>
            <a:endParaRPr lang="cs-CZ" dirty="0" smtClean="0"/>
          </a:p>
          <a:p>
            <a:r>
              <a:rPr lang="cs-CZ" dirty="0">
                <a:hlinkClick r:id="rId6"/>
              </a:rPr>
              <a:t>http://</a:t>
            </a:r>
            <a:r>
              <a:rPr lang="cs-CZ" dirty="0" smtClean="0">
                <a:hlinkClick r:id="rId6"/>
              </a:rPr>
              <a:t>cs.wikipedia.org/wiki/Soubor:Belagerung_von_Calais_1346-1347.JPG</a:t>
            </a:r>
            <a:endParaRPr lang="cs-CZ" dirty="0" smtClean="0"/>
          </a:p>
          <a:p>
            <a:r>
              <a:rPr lang="cs-CZ" dirty="0">
                <a:hlinkClick r:id="rId7"/>
              </a:rPr>
              <a:t>http://</a:t>
            </a:r>
            <a:r>
              <a:rPr lang="cs-CZ" dirty="0" smtClean="0">
                <a:hlinkClick r:id="rId7"/>
              </a:rPr>
              <a:t>cs.wikipedia.org/wiki/Soubor:Battle_of_crecy_froissart.jpg</a:t>
            </a:r>
            <a:endParaRPr lang="cs-CZ" dirty="0" smtClean="0"/>
          </a:p>
          <a:p>
            <a:r>
              <a:rPr lang="cs-CZ" dirty="0">
                <a:hlinkClick r:id="rId8"/>
              </a:rPr>
              <a:t>http://</a:t>
            </a:r>
            <a:r>
              <a:rPr lang="cs-CZ" dirty="0" smtClean="0">
                <a:hlinkClick r:id="rId8"/>
              </a:rPr>
              <a:t>cs.wikipedia.org/wiki/Soubor:Meister_des_Portr%C3%A4ts_des_Jean_le_Bon_001.jpg</a:t>
            </a:r>
            <a:endParaRPr lang="cs-CZ" dirty="0" smtClean="0"/>
          </a:p>
          <a:p>
            <a:r>
              <a:rPr lang="cs-CZ" dirty="0">
                <a:hlinkClick r:id="rId9"/>
              </a:rPr>
              <a:t>http://</a:t>
            </a:r>
            <a:r>
              <a:rPr lang="cs-CZ" dirty="0" smtClean="0">
                <a:hlinkClick r:id="rId9"/>
              </a:rPr>
              <a:t>cs.wikipedia.org/wiki/Soubor:Phil6france.jpg</a:t>
            </a:r>
            <a:endParaRPr lang="cs-CZ" dirty="0" smtClean="0"/>
          </a:p>
          <a:p>
            <a:r>
              <a:rPr lang="cs-CZ" dirty="0">
                <a:hlinkClick r:id="rId10"/>
              </a:rPr>
              <a:t>http://</a:t>
            </a:r>
            <a:r>
              <a:rPr lang="cs-CZ" dirty="0" smtClean="0">
                <a:hlinkClick r:id="rId10"/>
              </a:rPr>
              <a:t>airborn.webz.cz/100yw.html</a:t>
            </a:r>
            <a:endParaRPr lang="cs-CZ" dirty="0" smtClean="0"/>
          </a:p>
          <a:p>
            <a:r>
              <a:rPr lang="cs-CZ" dirty="0">
                <a:hlinkClick r:id="rId11"/>
              </a:rPr>
              <a:t>http://</a:t>
            </a:r>
            <a:r>
              <a:rPr lang="cs-CZ" dirty="0" smtClean="0">
                <a:hlinkClick r:id="rId11"/>
              </a:rPr>
              <a:t>cs.wikipedia.org/wiki/Soubor:King_Edward_III_from_NPG.jpg</a:t>
            </a:r>
            <a:endParaRPr lang="cs-CZ" dirty="0" smtClean="0"/>
          </a:p>
          <a:p>
            <a:endParaRPr lang="cs-CZ" dirty="0" smtClean="0"/>
          </a:p>
          <a:p>
            <a:endParaRPr lang="cs-CZ" dirty="0"/>
          </a:p>
        </p:txBody>
      </p:sp>
      <p:sp>
        <p:nvSpPr>
          <p:cNvPr id="2" name="Nadpis 1"/>
          <p:cNvSpPr>
            <a:spLocks noGrp="1"/>
          </p:cNvSpPr>
          <p:nvPr>
            <p:ph type="title"/>
          </p:nvPr>
        </p:nvSpPr>
        <p:spPr/>
        <p:txBody>
          <a:bodyPr/>
          <a:lstStyle/>
          <a:p>
            <a:r>
              <a:rPr lang="cs-CZ" dirty="0" smtClean="0"/>
              <a:t>Zdroje</a:t>
            </a:r>
            <a:endParaRPr lang="cs-CZ" dirty="0"/>
          </a:p>
        </p:txBody>
      </p:sp>
    </p:spTree>
    <p:extLst>
      <p:ext uri="{BB962C8B-B14F-4D97-AF65-F5344CB8AC3E}">
        <p14:creationId xmlns:p14="http://schemas.microsoft.com/office/powerpoint/2010/main" val="168318430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Živly">
  <a:themeElements>
    <a:clrScheme name="Vlastní 2">
      <a:dk1>
        <a:sysClr val="windowText" lastClr="000000"/>
      </a:dk1>
      <a:lt1>
        <a:sysClr val="window" lastClr="FFFFFF"/>
      </a:lt1>
      <a:dk2>
        <a:srgbClr val="FFC000"/>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Živly">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Živly">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Elemental</Template>
  <TotalTime>114</TotalTime>
  <Words>763</Words>
  <Application>Microsoft Office PowerPoint</Application>
  <PresentationFormat>Předvádění na obrazovce (4:3)</PresentationFormat>
  <Paragraphs>96</Paragraphs>
  <Slides>17</Slides>
  <Notes>0</Notes>
  <HiddenSlides>0</HiddenSlides>
  <MMClips>0</MMClips>
  <ScaleCrop>false</ScaleCrop>
  <HeadingPairs>
    <vt:vector size="4" baseType="variant">
      <vt:variant>
        <vt:lpstr>Motiv</vt:lpstr>
      </vt:variant>
      <vt:variant>
        <vt:i4>1</vt:i4>
      </vt:variant>
      <vt:variant>
        <vt:lpstr>Nadpisy snímků</vt:lpstr>
      </vt:variant>
      <vt:variant>
        <vt:i4>17</vt:i4>
      </vt:variant>
    </vt:vector>
  </HeadingPairs>
  <TitlesOfParts>
    <vt:vector size="18" baseType="lpstr">
      <vt:lpstr>Živly</vt:lpstr>
      <vt:lpstr>Stoletá válka</vt:lpstr>
      <vt:lpstr>Stoletá válka</vt:lpstr>
      <vt:lpstr>Stoletá válka</vt:lpstr>
      <vt:lpstr>První fáze války</vt:lpstr>
      <vt:lpstr>První fáze</vt:lpstr>
      <vt:lpstr>První fáze války</vt:lpstr>
      <vt:lpstr>Druhá fáze války</vt:lpstr>
      <vt:lpstr>Druhá fáze války</vt:lpstr>
      <vt:lpstr>Třetí fáze války</vt:lpstr>
      <vt:lpstr>Třetí fáze války</vt:lpstr>
      <vt:lpstr>Třetí fáze války</vt:lpstr>
      <vt:lpstr>Johanka z Arku</vt:lpstr>
      <vt:lpstr>Johanka z Arku</vt:lpstr>
      <vt:lpstr>Opakování - odpověz</vt:lpstr>
      <vt:lpstr>Opakování</vt:lpstr>
      <vt:lpstr>Opakování</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Stoletá válka</dc:title>
  <dc:creator>Kacenka</dc:creator>
  <cp:lastModifiedBy>Kacenka</cp:lastModifiedBy>
  <cp:revision>16</cp:revision>
  <dcterms:created xsi:type="dcterms:W3CDTF">2012-09-24T06:58:00Z</dcterms:created>
  <dcterms:modified xsi:type="dcterms:W3CDTF">2012-09-25T15:53:29Z</dcterms:modified>
</cp:coreProperties>
</file>