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9" r:id="rId5"/>
    <p:sldId id="270" r:id="rId6"/>
    <p:sldId id="260" r:id="rId7"/>
    <p:sldId id="272" r:id="rId8"/>
    <p:sldId id="261" r:id="rId9"/>
    <p:sldId id="262" r:id="rId10"/>
    <p:sldId id="263" r:id="rId11"/>
    <p:sldId id="264" r:id="rId12"/>
    <p:sldId id="267" r:id="rId13"/>
    <p:sldId id="265" r:id="rId14"/>
    <p:sldId id="266" r:id="rId15"/>
    <p:sldId id="268" r:id="rId16"/>
    <p:sldId id="271" r:id="rId17"/>
    <p:sldId id="25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flipV="1">
            <a:off x="228600" y="4724400"/>
            <a:ext cx="8686800" cy="1828800"/>
          </a:xfrm>
          <a:prstGeom prst="round2SameRect">
            <a:avLst>
              <a:gd name="adj1" fmla="val 10784"/>
              <a:gd name="adj2" fmla="val 0"/>
            </a:avLst>
          </a:prstGeom>
          <a:solidFill>
            <a:schemeClr val="tx2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 Same Side Corner Rectangle 7"/>
          <p:cNvSpPr/>
          <p:nvPr/>
        </p:nvSpPr>
        <p:spPr>
          <a:xfrm>
            <a:off x="228600" y="228600"/>
            <a:ext cx="8686800" cy="4419600"/>
          </a:xfrm>
          <a:prstGeom prst="round2SameRect">
            <a:avLst>
              <a:gd name="adj1" fmla="val 2821"/>
              <a:gd name="adj2" fmla="val 0"/>
            </a:avLst>
          </a:prstGeom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924800" cy="3886201"/>
          </a:xfrm>
        </p:spPr>
        <p:txBody>
          <a:bodyPr>
            <a:norm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304800" y="4800600"/>
            <a:ext cx="8534400" cy="16002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>
          <a:xfrm>
            <a:off x="228600" y="6553200"/>
            <a:ext cx="2133600" cy="28778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xfrm>
            <a:off x="2895600" y="6553200"/>
            <a:ext cx="3429000" cy="287782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057400" cy="28778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228600" y="228600"/>
            <a:ext cx="8686800" cy="4953000"/>
          </a:xfrm>
          <a:prstGeom prst="round2SameRect">
            <a:avLst>
              <a:gd name="adj1" fmla="val 2821"/>
              <a:gd name="adj2" fmla="val 0"/>
            </a:avLst>
          </a:prstGeom>
          <a:solidFill>
            <a:schemeClr val="tx2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 Same Side Corner Rectangle 6"/>
          <p:cNvSpPr/>
          <p:nvPr/>
        </p:nvSpPr>
        <p:spPr>
          <a:xfrm flipV="1">
            <a:off x="228600" y="5257800"/>
            <a:ext cx="8686800" cy="1295400"/>
          </a:xfrm>
          <a:prstGeom prst="round2SameRect">
            <a:avLst>
              <a:gd name="adj1" fmla="val 10784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4191000"/>
          </a:xfrm>
        </p:spPr>
        <p:txBody>
          <a:bodyPr anchor="ctr"/>
          <a:lstStyle>
            <a:lvl1pPr algn="ctr">
              <a:defRPr sz="4800" b="0" cap="none" baseline="0">
                <a:solidFill>
                  <a:schemeClr val="bg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722313" y="5410200"/>
            <a:ext cx="7772400" cy="10429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301752" y="1600200"/>
            <a:ext cx="4160520" cy="47548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60520" cy="47548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301752" y="1535112"/>
            <a:ext cx="4160520" cy="827087"/>
          </a:xfrm>
        </p:spPr>
        <p:txBody>
          <a:bodyPr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lang="en-US" sz="2400" b="0" dirty="0" smtClean="0">
                <a:ln w="11430"/>
                <a:solidFill>
                  <a:schemeClr val="tx2"/>
                </a:solidFill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301752" y="2373312"/>
            <a:ext cx="41605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4" y="1535112"/>
            <a:ext cx="4160520" cy="827087"/>
          </a:xfrm>
        </p:spPr>
        <p:txBody>
          <a:bodyPr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lang="en-US" sz="2400" b="0" dirty="0" smtClean="0">
                <a:ln w="11430"/>
                <a:solidFill>
                  <a:schemeClr val="tx2"/>
                </a:solidFill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4" y="2373312"/>
            <a:ext cx="41605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3" name="Rectangl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228600" y="152400"/>
            <a:ext cx="8686800" cy="1295400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4495800" cy="1143000"/>
          </a:xfrm>
        </p:spPr>
        <p:txBody>
          <a:bodyPr anchor="ctr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724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228600" y="6528816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Rectangle 9"/>
          <p:cNvSpPr/>
          <p:nvPr/>
        </p:nvSpPr>
        <p:spPr>
          <a:xfrm>
            <a:off x="4876800" y="152400"/>
            <a:ext cx="3581400" cy="1295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67288" y="152400"/>
            <a:ext cx="3400425" cy="1295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105400" y="228600"/>
            <a:ext cx="3200400" cy="1143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228600" y="152400"/>
            <a:ext cx="8686800" cy="1295400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228600" y="1524000"/>
            <a:ext cx="8686800" cy="49103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9" name="Rectangle 8"/>
          <p:cNvSpPr/>
          <p:nvPr/>
        </p:nvSpPr>
        <p:spPr>
          <a:xfrm>
            <a:off x="4876800" y="152400"/>
            <a:ext cx="3581400" cy="1295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967288" y="152400"/>
            <a:ext cx="3400425" cy="1295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4495800" cy="1143000"/>
          </a:xfrm>
        </p:spPr>
        <p:txBody>
          <a:bodyPr anchor="ctr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105400" y="228600"/>
            <a:ext cx="3200400" cy="114300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28600" y="6528816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400800" cy="60499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ound Same Side Corner Rectangle 6"/>
          <p:cNvSpPr/>
          <p:nvPr/>
        </p:nvSpPr>
        <p:spPr>
          <a:xfrm rot="5400000">
            <a:off x="4862513" y="2300287"/>
            <a:ext cx="6096000" cy="1952625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 orient="vert"/>
          </p:nvPr>
        </p:nvSpPr>
        <p:spPr>
          <a:xfrm>
            <a:off x="7029450" y="274638"/>
            <a:ext cx="1752600" cy="5973762"/>
          </a:xfrm>
        </p:spPr>
        <p:txBody>
          <a:bodyPr vert="eaVer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28600" y="6528816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>
            <a:off x="228600" y="152400"/>
            <a:ext cx="8686800" cy="1295400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534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600200"/>
            <a:ext cx="85344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520942"/>
            <a:ext cx="2133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5600" y="6520942"/>
            <a:ext cx="34290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1800" y="6520942"/>
            <a:ext cx="2133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228600" y="6524625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rgbClr val="FFFFFF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Wingdings 2" pitchFamily="18" charset="2"/>
        <a:buChar char="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2"/>
        </a:buClr>
        <a:buSzPct val="100000"/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630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73736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194560" indent="-182880" algn="l" defTabSz="914400" rtl="0" eaLnBrk="1" latinLnBrk="0" hangingPunct="1">
        <a:spcBef>
          <a:spcPts val="310"/>
        </a:spcBef>
        <a:buClr>
          <a:schemeClr val="accent2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Uskladn%C4%9Bn%C3%A1_mouka.JPG" TargetMode="External"/><Relationship Id="rId3" Type="http://schemas.openxmlformats.org/officeDocument/2006/relationships/hyperlink" Target="http://cs.wikipedia.org/wiki/Soubor:Perun_idol.jpg" TargetMode="External"/><Relationship Id="rId7" Type="http://schemas.openxmlformats.org/officeDocument/2006/relationships/hyperlink" Target="http://cs.wikipedia.org/wiki/Soubor:Runny_hunny.jpg" TargetMode="External"/><Relationship Id="rId2" Type="http://schemas.openxmlformats.org/officeDocument/2006/relationships/hyperlink" Target="http://cs.wikipedia.org/wiki/Soubor:Slavic_distribution_origin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ischbrot-1.jpg" TargetMode="External"/><Relationship Id="rId11" Type="http://schemas.openxmlformats.org/officeDocument/2006/relationships/hyperlink" Target="http://cs.wikipedia.org/wiki/Soubor:Harvester.jpg" TargetMode="External"/><Relationship Id="rId5" Type="http://schemas.openxmlformats.org/officeDocument/2006/relationships/hyperlink" Target="http://itras.cz/horska-chata-prim/galerie/7447/" TargetMode="External"/><Relationship Id="rId10" Type="http://schemas.openxmlformats.org/officeDocument/2006/relationships/hyperlink" Target="http://cs.wikipedia.org/wiki/Soubor:Sickle33.jpg" TargetMode="External"/><Relationship Id="rId4" Type="http://schemas.openxmlformats.org/officeDocument/2006/relationships/hyperlink" Target="http://cs.wikipedia.org/wiki/Soubor:New_granite_sculpture_of_Radegast.jpg" TargetMode="External"/><Relationship Id="rId9" Type="http://schemas.openxmlformats.org/officeDocument/2006/relationships/hyperlink" Target="http://cs.wikipedia.org/wiki/Soubor:Scythes-czec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Život Slovanů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VY_32_INOVACE_2_DĚJEPIS_6_ŽIVOT SLOVANŮ</a:t>
            </a:r>
            <a:endParaRPr lang="cs-CZ" dirty="0"/>
          </a:p>
          <a:p>
            <a:r>
              <a:rPr lang="cs-CZ" dirty="0"/>
              <a:t>Dětský domov, Základní škola </a:t>
            </a:r>
            <a:r>
              <a:rPr lang="cs-CZ" dirty="0" smtClean="0"/>
              <a:t>a Střední škola, Duchcov, </a:t>
            </a:r>
            <a:r>
              <a:rPr lang="cs-CZ" dirty="0"/>
              <a:t>příspěvková organizace</a:t>
            </a:r>
          </a:p>
          <a:p>
            <a:r>
              <a:rPr lang="cs-CZ" dirty="0"/>
              <a:t>Registrační číslo: cz.1.07/1.4.00/21.0559</a:t>
            </a:r>
          </a:p>
          <a:p>
            <a:r>
              <a:rPr lang="cs-CZ" dirty="0"/>
              <a:t>Mgr. Ladislava Hofmanová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09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3835152" cy="4800600"/>
          </a:xfrm>
        </p:spPr>
        <p:txBody>
          <a:bodyPr/>
          <a:lstStyle/>
          <a:p>
            <a:r>
              <a:rPr lang="cs-CZ" dirty="0"/>
              <a:t>Slované jsou etnická a jazyková skupina Indoevropanů, žijící především ve střední a východní Evropě.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060848"/>
            <a:ext cx="4762500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23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Podle svého jazyka jsou Slované děleni </a:t>
            </a:r>
            <a:r>
              <a:rPr lang="cs-CZ" dirty="0" smtClean="0"/>
              <a:t>na</a:t>
            </a:r>
          </a:p>
          <a:p>
            <a:r>
              <a:rPr lang="cs-CZ" dirty="0" smtClean="0"/>
              <a:t> </a:t>
            </a:r>
            <a:r>
              <a:rPr lang="cs-CZ" dirty="0"/>
              <a:t>východní (Bělorusové, Rusové a Ukrajinci</a:t>
            </a:r>
            <a:r>
              <a:rPr lang="cs-CZ" dirty="0" smtClean="0"/>
              <a:t>),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708920"/>
            <a:ext cx="3960440" cy="365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2120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západní (Češi, Lužičtí Srbové, Poláci, Slováci)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04864"/>
            <a:ext cx="4612556" cy="4251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23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jižní (Bosňáci, Bulhaři, Chorvati, Makedonci, Slovinci a Srbové)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132856"/>
            <a:ext cx="4554229" cy="419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493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álný popisek 8"/>
          <p:cNvSpPr/>
          <p:nvPr/>
        </p:nvSpPr>
        <p:spPr>
          <a:xfrm>
            <a:off x="755576" y="3871619"/>
            <a:ext cx="4505071" cy="576064"/>
          </a:xfrm>
          <a:prstGeom prst="wedgeEllipseCallout">
            <a:avLst>
              <a:gd name="adj1" fmla="val 34215"/>
              <a:gd name="adj2" fmla="val 108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931224" cy="1036712"/>
          </a:xfrm>
        </p:spPr>
        <p:txBody>
          <a:bodyPr>
            <a:normAutofit/>
          </a:bodyPr>
          <a:lstStyle/>
          <a:p>
            <a:r>
              <a:rPr lang="cs-CZ" dirty="0" smtClean="0"/>
              <a:t>Věřili v posmrtný život lidské duše, v bohy </a:t>
            </a:r>
            <a:r>
              <a:rPr lang="cs-CZ" dirty="0" smtClean="0"/>
              <a:t>      a </a:t>
            </a:r>
            <a:r>
              <a:rPr lang="cs-CZ" dirty="0" smtClean="0"/>
              <a:t>démony.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924944"/>
            <a:ext cx="3271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Bohům vládl bůh hromu a blesku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4603433" y="2911805"/>
            <a:ext cx="2416839" cy="3193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2708920"/>
            <a:ext cx="13468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erun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3901698"/>
            <a:ext cx="3496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Bohům a démonům přinášeli oběti.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03848" y="5013176"/>
            <a:ext cx="5112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Úroda, maso, mléko, vejce a sýry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75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 build="p"/>
      <p:bldP spid="4" grpId="0"/>
      <p:bldP spid="5" grpId="0" animBg="1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Perun X Radegast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36812"/>
            <a:ext cx="2664296" cy="399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369396" y="2060848"/>
            <a:ext cx="26212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Kam odnášeli dary?</a:t>
            </a:r>
          </a:p>
        </p:txBody>
      </p:sp>
      <p:sp>
        <p:nvSpPr>
          <p:cNvPr id="5" name="Obdélník 4"/>
          <p:cNvSpPr/>
          <p:nvPr/>
        </p:nvSpPr>
        <p:spPr>
          <a:xfrm>
            <a:off x="683568" y="5852342"/>
            <a:ext cx="79928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Studánky, potůčky, v hájích, na horských výšinách a divokých skalách.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69903"/>
            <a:ext cx="2622264" cy="3926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lů 6"/>
          <p:cNvSpPr/>
          <p:nvPr/>
        </p:nvSpPr>
        <p:spPr>
          <a:xfrm>
            <a:off x="1475656" y="1124744"/>
            <a:ext cx="648072" cy="61206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641" y="1091001"/>
            <a:ext cx="70167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Šipka dolů 7"/>
          <p:cNvSpPr/>
          <p:nvPr/>
        </p:nvSpPr>
        <p:spPr>
          <a:xfrm>
            <a:off x="4499992" y="2636912"/>
            <a:ext cx="180019" cy="30598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22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Sídla Slovanů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Dřevěné </a:t>
            </a:r>
            <a:r>
              <a:rPr lang="cs-CZ" dirty="0" smtClean="0"/>
              <a:t>chaty.</a:t>
            </a:r>
            <a:endParaRPr lang="cs-CZ" dirty="0" smtClean="0"/>
          </a:p>
          <a:p>
            <a:r>
              <a:rPr lang="cs-CZ" dirty="0" smtClean="0"/>
              <a:t>V chatě stála kamenná pec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kouř odcházel škvírami ve </a:t>
            </a:r>
            <a:r>
              <a:rPr lang="cs-CZ" dirty="0" smtClean="0"/>
              <a:t>střeše.</a:t>
            </a:r>
            <a:endParaRPr lang="cs-CZ" dirty="0" smtClean="0"/>
          </a:p>
          <a:p>
            <a:r>
              <a:rPr lang="cs-CZ" dirty="0" smtClean="0"/>
              <a:t>Lože bylo vystláno slámou nebo </a:t>
            </a:r>
            <a:r>
              <a:rPr lang="cs-CZ" dirty="0" smtClean="0"/>
              <a:t>kožešinou.</a:t>
            </a:r>
            <a:endParaRPr lang="cs-CZ" dirty="0" smtClean="0"/>
          </a:p>
          <a:p>
            <a:r>
              <a:rPr lang="cs-CZ" dirty="0" smtClean="0"/>
              <a:t>Na peci </a:t>
            </a:r>
            <a:r>
              <a:rPr lang="cs-CZ" dirty="0" smtClean="0"/>
              <a:t>spaly děti.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62536"/>
            <a:ext cx="3959763" cy="296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60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Obživa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571184" cy="892696"/>
          </a:xfrm>
        </p:spPr>
        <p:txBody>
          <a:bodyPr/>
          <a:lstStyle/>
          <a:p>
            <a:r>
              <a:rPr lang="cs-CZ" dirty="0" smtClean="0"/>
              <a:t>Pěstovali pšenici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159821"/>
            <a:ext cx="4549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Vyráběli chléb – podobal se spíše placce...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8917" y="3861048"/>
            <a:ext cx="3567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Stravu doplňovali mlékem a masem.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0798" y="4653136"/>
            <a:ext cx="33666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Víš čím se sladilo?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63383" y="5419039"/>
            <a:ext cx="2044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Medem lesních včel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463" y="1700006"/>
            <a:ext cx="2518297" cy="1888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85" y="2569011"/>
            <a:ext cx="2314555" cy="3509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Šipka doprava 7"/>
          <p:cNvSpPr/>
          <p:nvPr/>
        </p:nvSpPr>
        <p:spPr>
          <a:xfrm>
            <a:off x="2555658" y="5279669"/>
            <a:ext cx="115212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4861034" y="2426146"/>
            <a:ext cx="939000" cy="4364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14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Obživa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283152" cy="892696"/>
          </a:xfrm>
        </p:spPr>
        <p:txBody>
          <a:bodyPr/>
          <a:lstStyle/>
          <a:p>
            <a:r>
              <a:rPr lang="cs-CZ" dirty="0" smtClean="0"/>
              <a:t>Uživit rodinu nebylo snadné.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86807" y="2262063"/>
            <a:ext cx="1962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Mletí mouky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800499"/>
            <a:ext cx="460895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Staroslovanský mlýn byl ze dvou na sobě </a:t>
            </a:r>
          </a:p>
          <a:p>
            <a:r>
              <a:rPr lang="cs-CZ" dirty="0" smtClean="0"/>
              <a:t>ležících kamenů. Spodní kámen byl </a:t>
            </a:r>
          </a:p>
          <a:p>
            <a:r>
              <a:rPr lang="cs-CZ" dirty="0"/>
              <a:t>p</a:t>
            </a:r>
            <a:r>
              <a:rPr lang="cs-CZ" dirty="0" smtClean="0"/>
              <a:t>evný</a:t>
            </a:r>
            <a:r>
              <a:rPr lang="cs-CZ" dirty="0" smtClean="0"/>
              <a:t>, horním se otáčelo a dírou shora </a:t>
            </a:r>
          </a:p>
          <a:p>
            <a:r>
              <a:rPr lang="cs-CZ" dirty="0" smtClean="0"/>
              <a:t>se mezi kameny sypalo zrní, které kameny </a:t>
            </a:r>
          </a:p>
          <a:p>
            <a:r>
              <a:rPr lang="cs-CZ" dirty="0" smtClean="0"/>
              <a:t>Drtily a mlely.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048" y="6112024"/>
            <a:ext cx="8515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Denně spotřebovala pětičlenná rodina na kaši a chléb asi půl druhého kila </a:t>
            </a:r>
            <a:r>
              <a:rPr lang="cs-CZ" dirty="0" smtClean="0"/>
              <a:t>mouky.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562547"/>
            <a:ext cx="5429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Víš kolik denně potřebovali mouky?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65485"/>
            <a:ext cx="2769096" cy="415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Šipka doprava 7"/>
          <p:cNvSpPr/>
          <p:nvPr/>
        </p:nvSpPr>
        <p:spPr>
          <a:xfrm>
            <a:off x="4860032" y="5229200"/>
            <a:ext cx="158417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557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Obživa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787208" cy="1396752"/>
          </a:xfrm>
        </p:spPr>
        <p:txBody>
          <a:bodyPr/>
          <a:lstStyle/>
          <a:p>
            <a:r>
              <a:rPr lang="cs-CZ" dirty="0" smtClean="0"/>
              <a:t>Co pěstovali?</a:t>
            </a:r>
          </a:p>
          <a:p>
            <a:r>
              <a:rPr lang="cs-CZ" dirty="0"/>
              <a:t>K</a:t>
            </a:r>
            <a:r>
              <a:rPr lang="cs-CZ" dirty="0" smtClean="0"/>
              <a:t>rmivo pro dobytek </a:t>
            </a:r>
            <a:r>
              <a:rPr lang="cs-CZ" smtClean="0"/>
              <a:t>– </a:t>
            </a:r>
            <a:r>
              <a:rPr lang="cs-CZ" smtClean="0"/>
              <a:t>vikev.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3717032"/>
            <a:ext cx="1843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Nástroje?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91880" y="6046952"/>
            <a:ext cx="2581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Železná radlice, srpy, kosy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268" y="2658398"/>
            <a:ext cx="2569980" cy="3426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58398"/>
            <a:ext cx="2602322" cy="346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ousměrná vodorovná šipka 6"/>
          <p:cNvSpPr/>
          <p:nvPr/>
        </p:nvSpPr>
        <p:spPr>
          <a:xfrm>
            <a:off x="3707904" y="4581128"/>
            <a:ext cx="2365195" cy="57606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23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Obživa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21277" y="1700808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Byli i výborní sadaři.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2452899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Pěstovali broskve, hrušky, slívy, švestky, jablka…..později i vinnou révu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66336"/>
            <a:ext cx="8801951" cy="3003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238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Obydlí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2476872"/>
          </a:xfrm>
        </p:spPr>
        <p:txBody>
          <a:bodyPr>
            <a:normAutofit/>
          </a:bodyPr>
          <a:lstStyle/>
          <a:p>
            <a:r>
              <a:rPr lang="cs-CZ" dirty="0" smtClean="0"/>
              <a:t>Aby se uchránili před nepřáteli, budovali na vyvýšených místech opevněná sídliště – hradiště.</a:t>
            </a:r>
          </a:p>
          <a:p>
            <a:r>
              <a:rPr lang="cs-CZ" dirty="0" smtClean="0"/>
              <a:t>Jeden z nejvýznamnějších českých hradišť je Levý Hrádek.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115616" y="3850762"/>
            <a:ext cx="288032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4841155"/>
            <a:ext cx="6763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Levý Hrádek byl nejstarším sídlem rodu Přemyslovců.</a:t>
            </a:r>
            <a:endParaRPr lang="cs-CZ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87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ývojový diagram: ukončení 13"/>
          <p:cNvSpPr/>
          <p:nvPr/>
        </p:nvSpPr>
        <p:spPr>
          <a:xfrm>
            <a:off x="4355976" y="4977172"/>
            <a:ext cx="4248472" cy="93610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ukončení 14"/>
          <p:cNvSpPr/>
          <p:nvPr/>
        </p:nvSpPr>
        <p:spPr>
          <a:xfrm>
            <a:off x="4382438" y="3702150"/>
            <a:ext cx="4248472" cy="93610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ukončení 12"/>
          <p:cNvSpPr/>
          <p:nvPr/>
        </p:nvSpPr>
        <p:spPr>
          <a:xfrm>
            <a:off x="4355976" y="2384884"/>
            <a:ext cx="4248472" cy="93610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ukončení 10"/>
          <p:cNvSpPr/>
          <p:nvPr/>
        </p:nvSpPr>
        <p:spPr>
          <a:xfrm>
            <a:off x="632221" y="5049179"/>
            <a:ext cx="2808312" cy="864096"/>
          </a:xfrm>
          <a:prstGeom prst="flowChartTermina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ukončení 11"/>
          <p:cNvSpPr/>
          <p:nvPr/>
        </p:nvSpPr>
        <p:spPr>
          <a:xfrm>
            <a:off x="611560" y="3738154"/>
            <a:ext cx="2808312" cy="864096"/>
          </a:xfrm>
          <a:prstGeom prst="flowChartTermina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ukončení 9"/>
          <p:cNvSpPr/>
          <p:nvPr/>
        </p:nvSpPr>
        <p:spPr>
          <a:xfrm>
            <a:off x="611560" y="2456892"/>
            <a:ext cx="2808312" cy="864096"/>
          </a:xfrm>
          <a:prstGeom prst="flowChartTermina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7427168" cy="748680"/>
          </a:xfrm>
        </p:spPr>
        <p:txBody>
          <a:bodyPr/>
          <a:lstStyle/>
          <a:p>
            <a:r>
              <a:rPr lang="cs-CZ" dirty="0" smtClean="0"/>
              <a:t>Spoj co k sobě patří.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737398" y="2698998"/>
            <a:ext cx="30491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Bělorusové, Rusové a Ukrajinci</a:t>
            </a:r>
          </a:p>
        </p:txBody>
      </p:sp>
      <p:sp>
        <p:nvSpPr>
          <p:cNvPr id="5" name="Obdélník 4"/>
          <p:cNvSpPr/>
          <p:nvPr/>
        </p:nvSpPr>
        <p:spPr>
          <a:xfrm>
            <a:off x="4572000" y="3949532"/>
            <a:ext cx="3379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Češi, Lužičtí Srbové, Poláci, Slováci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43608" y="2698998"/>
            <a:ext cx="1711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Západní </a:t>
            </a:r>
            <a:r>
              <a:rPr lang="cs-CZ" dirty="0"/>
              <a:t>S</a:t>
            </a:r>
            <a:r>
              <a:rPr lang="cs-CZ" dirty="0" smtClean="0"/>
              <a:t>lované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83174" y="5296562"/>
            <a:ext cx="1832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Východní Slované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20162" y="3985536"/>
            <a:ext cx="1358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Jižní Slované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512205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Bosňáci, Bulhaři, Chorvati, Makedonci, Slovinci a Srbové</a:t>
            </a:r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3440533" y="2888940"/>
            <a:ext cx="915443" cy="8492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440533" y="3068330"/>
            <a:ext cx="915443" cy="237689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3563888" y="4256776"/>
            <a:ext cx="818550" cy="79240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9779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3" grpId="0" animBg="1"/>
      <p:bldP spid="11" grpId="0" animBg="1"/>
      <p:bldP spid="12" grpId="0" animBg="1"/>
      <p:bldP spid="10" grpId="0" animBg="1"/>
      <p:bldP spid="2" grpId="0"/>
      <p:bldP spid="3" grpId="0" build="p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vislý svitek 8"/>
          <p:cNvSpPr/>
          <p:nvPr/>
        </p:nvSpPr>
        <p:spPr>
          <a:xfrm>
            <a:off x="5973802" y="4308491"/>
            <a:ext cx="1872208" cy="2088232"/>
          </a:xfrm>
          <a:prstGeom prst="vertic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vislý svitek 7"/>
          <p:cNvSpPr/>
          <p:nvPr/>
        </p:nvSpPr>
        <p:spPr>
          <a:xfrm>
            <a:off x="3261567" y="3865096"/>
            <a:ext cx="1872208" cy="2088232"/>
          </a:xfrm>
          <a:prstGeom prst="vertic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vislý svitek 6"/>
          <p:cNvSpPr/>
          <p:nvPr/>
        </p:nvSpPr>
        <p:spPr>
          <a:xfrm>
            <a:off x="959463" y="3005646"/>
            <a:ext cx="1872208" cy="2088232"/>
          </a:xfrm>
          <a:prstGeom prst="vertic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931224" cy="1180728"/>
          </a:xfrm>
        </p:spPr>
        <p:txBody>
          <a:bodyPr/>
          <a:lstStyle/>
          <a:p>
            <a:r>
              <a:rPr lang="cs-CZ" dirty="0" smtClean="0"/>
              <a:t>Jak se jmenovala opevněná sídliště na vyvýšených místech?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63081" y="3865096"/>
            <a:ext cx="1064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Hradčany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92886" y="5167941"/>
            <a:ext cx="966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Hradiště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69477" y="4724546"/>
            <a:ext cx="856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Hrádek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2492896"/>
            <a:ext cx="36663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27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7" grpId="0" animBg="1"/>
      <p:bldP spid="2" grpId="0"/>
      <p:bldP spid="3" grpId="0" build="p"/>
      <p:bldP spid="4" grpId="0"/>
      <p:bldP spid="4" grpId="1"/>
      <p:bldP spid="5" grpId="0"/>
      <p:bldP spid="6" grpId="0"/>
      <p:bldP spid="6" grpId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Vodorovný svitek 8"/>
          <p:cNvSpPr/>
          <p:nvPr/>
        </p:nvSpPr>
        <p:spPr>
          <a:xfrm>
            <a:off x="5940152" y="4581128"/>
            <a:ext cx="2520280" cy="1368152"/>
          </a:xfrm>
          <a:prstGeom prst="horizont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dorovný svitek 7"/>
          <p:cNvSpPr/>
          <p:nvPr/>
        </p:nvSpPr>
        <p:spPr>
          <a:xfrm>
            <a:off x="738495" y="4653136"/>
            <a:ext cx="2592288" cy="1368152"/>
          </a:xfrm>
          <a:prstGeom prst="horizont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dorovný svitek 6"/>
          <p:cNvSpPr/>
          <p:nvPr/>
        </p:nvSpPr>
        <p:spPr>
          <a:xfrm>
            <a:off x="3424033" y="2929590"/>
            <a:ext cx="2520280" cy="1368152"/>
          </a:xfrm>
          <a:prstGeom prst="horizont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715200" cy="820688"/>
          </a:xfrm>
        </p:spPr>
        <p:txBody>
          <a:bodyPr/>
          <a:lstStyle/>
          <a:p>
            <a:r>
              <a:rPr lang="cs-CZ" dirty="0" smtClean="0"/>
              <a:t>Jak se jmenuje bůh hromů </a:t>
            </a:r>
            <a:r>
              <a:rPr lang="cs-CZ" dirty="0"/>
              <a:t>a </a:t>
            </a:r>
            <a:r>
              <a:rPr lang="cs-CZ" dirty="0" smtClean="0"/>
              <a:t>blesků?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26606" y="5152546"/>
            <a:ext cx="61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Peru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97462" y="5080538"/>
            <a:ext cx="1005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Herkules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30459" y="3429000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Perseus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0734" y="3152001"/>
            <a:ext cx="2799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416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7" grpId="0" animBg="1"/>
      <p:bldP spid="2" grpId="0"/>
      <p:bldP spid="3" grpId="0" build="p"/>
      <p:bldP spid="4" grpId="0"/>
      <p:bldP spid="5" grpId="0"/>
      <p:bldP spid="5" grpId="1"/>
      <p:bldP spid="6" grpId="0"/>
      <p:bldP spid="6" grpId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http://cs.wikipedia.org/wiki/Soubor:Slovansk%C3%A9_jazyky.jpg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cs.wikipedia.org/wiki/Soubor:Slavic_distribution_origin.png</a:t>
            </a:r>
            <a:endParaRPr lang="cs-CZ" dirty="0" smtClean="0"/>
          </a:p>
          <a:p>
            <a:r>
              <a:rPr lang="cs-CZ" dirty="0" smtClean="0"/>
              <a:t>Dostupné pod licencí</a:t>
            </a:r>
            <a:r>
              <a:rPr lang="cs-CZ" dirty="0"/>
              <a:t>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 smtClean="0"/>
          </a:p>
          <a:p>
            <a:r>
              <a:rPr lang="cs-CZ" dirty="0"/>
              <a:t>Autor</a:t>
            </a:r>
            <a:r>
              <a:rPr lang="cs-CZ" dirty="0" smtClean="0"/>
              <a:t>: </a:t>
            </a:r>
            <a:r>
              <a:rPr lang="cs-CZ" dirty="0" err="1" smtClean="0"/>
              <a:t>Bukkia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cs.wikipedia.org/wiki/Soubor:Perun_idol.jpg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cs.wikipedia.org/wiki/Soubor:New_granite_sculpture_of_Radegast.jpg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err="1" smtClean="0"/>
              <a:t>Semik</a:t>
            </a:r>
            <a:endParaRPr lang="cs-CZ" dirty="0" smtClean="0"/>
          </a:p>
          <a:p>
            <a:r>
              <a:rPr lang="cs-CZ" dirty="0">
                <a:hlinkClick r:id="rId5"/>
              </a:rPr>
              <a:t>http://itras.cz/horska-chata-prim/galerie/7447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cs.wikipedia.org/wiki/Soubor:Mischbrot-1.jpg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Rainer </a:t>
            </a:r>
            <a:r>
              <a:rPr lang="cs-CZ" dirty="0" err="1" smtClean="0"/>
              <a:t>Zenz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cs.wikipedia.org/wiki/Soubor:Runny_hunny.jpg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cs.wikipedia.org/wiki/Soubor:Uskladn%C4%9Bn%C3%A1_mouka.JPG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Chmee2</a:t>
            </a:r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cs.wikipedia.org/wiki/Soubor:Scythes-czech.jpg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Chmee2</a:t>
            </a:r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cs.wikipedia.org/wiki/Soubor:Sickle33.jpg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Chmee2</a:t>
            </a:r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cs.wikipedia.org/wiki/Soubor:Harvester.jpg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987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fab">
  <a:themeElements>
    <a:clrScheme name="Prefab">
      <a:dk1>
        <a:sysClr val="windowText" lastClr="000000"/>
      </a:dk1>
      <a:lt1>
        <a:sysClr val="window" lastClr="FFFFFF"/>
      </a:lt1>
      <a:dk2>
        <a:srgbClr val="5D5C64"/>
      </a:dk2>
      <a:lt2>
        <a:srgbClr val="E4D9BE"/>
      </a:lt2>
      <a:accent1>
        <a:srgbClr val="E0B62E"/>
      </a:accent1>
      <a:accent2>
        <a:srgbClr val="E6632E"/>
      </a:accent2>
      <a:accent3>
        <a:srgbClr val="73C1C7"/>
      </a:accent3>
      <a:accent4>
        <a:srgbClr val="75964C"/>
      </a:accent4>
      <a:accent5>
        <a:srgbClr val="C78C45"/>
      </a:accent5>
      <a:accent6>
        <a:srgbClr val="BCA076"/>
      </a:accent6>
      <a:hlink>
        <a:srgbClr val="CF3B0D"/>
      </a:hlink>
      <a:folHlink>
        <a:srgbClr val="7E756C"/>
      </a:folHlink>
    </a:clrScheme>
    <a:fontScheme name="Prefab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refab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0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17000"/>
                <a:satMod val="350000"/>
              </a:schemeClr>
            </a:gs>
          </a:gsLst>
          <a:lin ang="4000000" scaled="1"/>
        </a:gradFill>
        <a:gradFill rotWithShape="1">
          <a:gsLst>
            <a:gs pos="0">
              <a:schemeClr val="phClr">
                <a:tint val="75000"/>
                <a:satMod val="110000"/>
              </a:schemeClr>
            </a:gs>
            <a:gs pos="30000">
              <a:schemeClr val="phClr">
                <a:shade val="75000"/>
                <a:satMod val="130000"/>
              </a:schemeClr>
            </a:gs>
            <a:gs pos="50000">
              <a:schemeClr val="phClr">
                <a:shade val="70000"/>
                <a:satMod val="135000"/>
              </a:schemeClr>
            </a:gs>
            <a:gs pos="100000">
              <a:schemeClr val="phClr">
                <a:tint val="75000"/>
                <a:satMod val="110000"/>
              </a:schemeClr>
            </a:gs>
          </a:gsLst>
          <a:lin ang="40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0000" algn="ct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110000" algn="ctr" rotWithShape="0">
              <a:srgbClr val="000000">
                <a:alpha val="65000"/>
              </a:srgbClr>
            </a:outerShdw>
          </a:effectLst>
        </a:effectStyle>
        <a:effectStyle>
          <a:effectLst>
            <a:outerShdw blurRad="120000" algn="ctr" rotWithShape="0">
              <a:srgbClr val="000000">
                <a:alpha val="70000"/>
              </a:srgbClr>
            </a:outerShdw>
          </a:effectLst>
          <a:scene3d>
            <a:camera prst="orthographicFront"/>
            <a:lightRig rig="glow" dir="t">
              <a:rot lat="0" lon="0" rev="1800000"/>
            </a:lightRig>
          </a:scene3d>
          <a:sp3d contourW="12700" prstMaterial="dkEdge">
            <a:bevelT w="50800" h="44450" prst="angle"/>
            <a:contourClr>
              <a:schemeClr val="phClr">
                <a:shade val="4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110000"/>
              </a:schemeClr>
            </a:gs>
            <a:gs pos="30000">
              <a:schemeClr val="phClr">
                <a:shade val="75000"/>
                <a:satMod val="130000"/>
              </a:schemeClr>
            </a:gs>
            <a:gs pos="50000">
              <a:schemeClr val="phClr">
                <a:shade val="70000"/>
                <a:satMod val="135000"/>
              </a:schemeClr>
            </a:gs>
            <a:gs pos="100000">
              <a:schemeClr val="phClr">
                <a:tint val="75000"/>
                <a:satMod val="110000"/>
              </a:schemeClr>
            </a:gs>
          </a:gsLst>
          <a:lin ang="4000000" scaled="1"/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20000"/>
              </a:schemeClr>
              <a:schemeClr val="phClr">
                <a:tint val="94000"/>
                <a:satMod val="2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Konstrukční motiv</Template>
  <TotalTime>89</TotalTime>
  <Words>485</Words>
  <Application>Microsoft Office PowerPoint</Application>
  <PresentationFormat>Předvádění na obrazovce (4:3)</PresentationFormat>
  <Paragraphs>106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Prefab</vt:lpstr>
      <vt:lpstr>Život Slovanů</vt:lpstr>
      <vt:lpstr>Slované</vt:lpstr>
      <vt:lpstr>Slované</vt:lpstr>
      <vt:lpstr>Slované</vt:lpstr>
      <vt:lpstr>Slované</vt:lpstr>
      <vt:lpstr>Slované</vt:lpstr>
      <vt:lpstr>Perun X Radegast</vt:lpstr>
      <vt:lpstr>Sídla Slovanů</vt:lpstr>
      <vt:lpstr>Obživa</vt:lpstr>
      <vt:lpstr>Obživa</vt:lpstr>
      <vt:lpstr>Obživa</vt:lpstr>
      <vt:lpstr>Obživa</vt:lpstr>
      <vt:lpstr>Obydlí</vt:lpstr>
      <vt:lpstr>Opakování</vt:lpstr>
      <vt:lpstr>Opakování</vt:lpstr>
      <vt:lpstr>Opakování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Slovanů</dc:title>
  <dc:creator>Kacenka</dc:creator>
  <cp:lastModifiedBy>Kacenka</cp:lastModifiedBy>
  <cp:revision>22</cp:revision>
  <dcterms:created xsi:type="dcterms:W3CDTF">2012-09-21T07:08:28Z</dcterms:created>
  <dcterms:modified xsi:type="dcterms:W3CDTF">2012-09-25T15:36:09Z</dcterms:modified>
</cp:coreProperties>
</file>