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56" r:id="rId4"/>
    <p:sldId id="258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4" r:id="rId17"/>
    <p:sldId id="275" r:id="rId18"/>
    <p:sldId id="257" r:id="rId19"/>
    <p:sldId id="260" r:id="rId20"/>
    <p:sldId id="276" r:id="rId21"/>
    <p:sldId id="271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103" d="100"/>
          <a:sy n="103" d="100"/>
        </p:scale>
        <p:origin x="-2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891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343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395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013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545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4970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69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827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1109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8344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566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94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72901-E18D-4D08-B08B-0D6E0B72657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800EA-EA92-4C15-A0BF-E960C6B449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1714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http/cs.wikipedia.rog/wiki/Zvonek_(rostlina)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8163" y="5229225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55773786"/>
              </p:ext>
            </p:extLst>
          </p:nvPr>
        </p:nvGraphicFramePr>
        <p:xfrm>
          <a:off x="1403350" y="908050"/>
          <a:ext cx="6096000" cy="40274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137480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Kadavá Jana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823247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 VY_32_INOVACE_3A_15_Louka_opakování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Ekosystémy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únor</a:t>
                      </a:r>
                      <a:r>
                        <a:rPr lang="cs-CZ" sz="2400" baseline="0" dirty="0" smtClean="0"/>
                        <a:t> 2013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</a:t>
                      </a:r>
                      <a:r>
                        <a:rPr lang="cs-CZ" sz="2400" dirty="0" err="1" smtClean="0"/>
                        <a:t>VK</a:t>
                      </a:r>
                      <a:r>
                        <a:rPr lang="cs-CZ" sz="2400" smtClean="0"/>
                        <a:t> 1.4</a:t>
                      </a:r>
                      <a:r>
                        <a:rPr lang="cs-CZ" sz="2400" baseline="0" smtClean="0"/>
                        <a:t> 70839921</a:t>
                      </a:r>
                      <a:endParaRPr lang="cs-CZ" sz="2400" dirty="0"/>
                    </a:p>
                  </a:txBody>
                  <a:tcPr marT="45736" marB="4573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96496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39249990"/>
              </p:ext>
            </p:extLst>
          </p:nvPr>
        </p:nvGraphicFramePr>
        <p:xfrm>
          <a:off x="683568" y="1052736"/>
          <a:ext cx="7559675" cy="46119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7879"/>
                <a:gridCol w="4751796"/>
              </a:tblGrid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Vzdělávací oblast:</a:t>
                      </a:r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Člověk a příroda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Anotace:</a:t>
                      </a:r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Digitální učební materiál slouží k opakování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 upevňování vědomostí</a:t>
                      </a:r>
                      <a:r>
                        <a:rPr lang="cs-CZ" sz="1800" baseline="0" dirty="0" smtClean="0"/>
                        <a:t> o učivu ekosystém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louky. Formou testových otázek si žáci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zopakují</a:t>
                      </a:r>
                      <a:r>
                        <a:rPr lang="cs-CZ" sz="1800" baseline="0" dirty="0" smtClean="0"/>
                        <a:t> získané vědomosti. Na závěr si 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vyluští křížovku a pomocí</a:t>
                      </a:r>
                      <a:r>
                        <a:rPr lang="cs-CZ" sz="1800" baseline="0" dirty="0" smtClean="0"/>
                        <a:t> hypertextového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odkazu vypracují referát na téma</a:t>
                      </a:r>
                      <a:r>
                        <a:rPr lang="cs-CZ" sz="1800" baseline="0" dirty="0" smtClean="0"/>
                        <a:t> z křížovky.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</a:tr>
              <a:tr h="64006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Druh učebního materiálu: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Prezentace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64006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Stupeň a typ vzdělání: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 vzdělávání žáků s LMP,  II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stupeň 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Cílová skupina: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11 – 12 let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0460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přírodního společenstva:</a:t>
            </a:r>
            <a:endParaRPr lang="cs-CZ" sz="3200" dirty="0"/>
          </a:p>
        </p:txBody>
      </p:sp>
      <p:pic>
        <p:nvPicPr>
          <p:cNvPr id="3074" name="Picture 2" descr="C:\Users\Speciální školy\AppData\Local\Microsoft\Windows\Temporary Internet Files\Content.IE5\O1C7WKG8\MP9004308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16832"/>
            <a:ext cx="3470871" cy="350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863793" y="191683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pole</a:t>
            </a:r>
            <a:endParaRPr lang="cs-CZ" sz="2400" dirty="0"/>
          </a:p>
        </p:txBody>
      </p:sp>
      <p:sp>
        <p:nvSpPr>
          <p:cNvPr id="7" name="TextovéPole 6">
            <a:hlinkClick r:id="rId4" action="ppaction://hlinksldjump"/>
          </p:cNvPr>
          <p:cNvSpPr txBox="1"/>
          <p:nvPr/>
        </p:nvSpPr>
        <p:spPr>
          <a:xfrm>
            <a:off x="905241" y="4956814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louka</a:t>
            </a:r>
            <a:endParaRPr lang="cs-CZ" sz="2400" dirty="0"/>
          </a:p>
        </p:txBody>
      </p:sp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865103" y="343682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60971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přírodního společenstva:</a:t>
            </a:r>
            <a:endParaRPr lang="cs-CZ" sz="3200" dirty="0"/>
          </a:p>
        </p:txBody>
      </p:sp>
      <p:pic>
        <p:nvPicPr>
          <p:cNvPr id="4098" name="Picture 2" descr="C:\Users\Speciální školy\AppData\Local\Microsoft\Windows\Temporary Internet Files\Content.IE5\2OTME66D\MP900425552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09" r="8578"/>
          <a:stretch/>
        </p:blipFill>
        <p:spPr bwMode="auto">
          <a:xfrm>
            <a:off x="4139952" y="1920668"/>
            <a:ext cx="4351154" cy="350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863793" y="191683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mez</a:t>
            </a:r>
            <a:endParaRPr lang="cs-CZ" sz="2400" dirty="0"/>
          </a:p>
        </p:txBody>
      </p:sp>
      <p:sp>
        <p:nvSpPr>
          <p:cNvPr id="9" name="TextovéPole 8">
            <a:hlinkClick r:id="rId4" action="ppaction://hlinksldjump"/>
          </p:cNvPr>
          <p:cNvSpPr txBox="1"/>
          <p:nvPr/>
        </p:nvSpPr>
        <p:spPr>
          <a:xfrm>
            <a:off x="905241" y="4956814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pastvina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865103" y="343682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louka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73172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přírodního společenstva:</a:t>
            </a:r>
            <a:endParaRPr lang="cs-CZ" sz="3200" dirty="0"/>
          </a:p>
        </p:txBody>
      </p:sp>
      <p:pic>
        <p:nvPicPr>
          <p:cNvPr id="5123" name="Picture 3" descr="C:\Users\Speciální školy\AppData\Local\Microsoft\Windows\Temporary Internet Files\Content.IE5\1EJ9X6KR\MP900407540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43" r="13714"/>
          <a:stretch/>
        </p:blipFill>
        <p:spPr bwMode="auto">
          <a:xfrm>
            <a:off x="4307855" y="1916831"/>
            <a:ext cx="4116573" cy="350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>
            <a:hlinkClick r:id="rId3" action="ppaction://hlinksldjump"/>
          </p:cNvPr>
          <p:cNvSpPr txBox="1"/>
          <p:nvPr/>
        </p:nvSpPr>
        <p:spPr>
          <a:xfrm>
            <a:off x="863793" y="191683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mokřina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905241" y="4956814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pastvina</a:t>
            </a:r>
            <a:endParaRPr lang="cs-CZ" sz="2400" dirty="0"/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865103" y="343682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smtClean="0"/>
              <a:t>horská louka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222836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-23905" y="7822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404664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název přírodního společenstva, ve které by se změnila louka, pokud  by o ní člověk nepečoval.</a:t>
            </a:r>
            <a:endParaRPr lang="cs-CZ" sz="3200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863793" y="191683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les</a:t>
            </a:r>
            <a:endParaRPr lang="cs-CZ" sz="2400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905241" y="4956814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park</a:t>
            </a:r>
            <a:endParaRPr lang="cs-CZ" sz="2400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865103" y="343682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pole</a:t>
            </a:r>
            <a:endParaRPr lang="cs-CZ" sz="2400" dirty="0"/>
          </a:p>
        </p:txBody>
      </p:sp>
      <p:pic>
        <p:nvPicPr>
          <p:cNvPr id="6147" name="Picture 3" descr="C:\Users\Speciální školy\AppData\Local\Microsoft\Windows\Temporary Internet Files\Content.IE5\TZHHC46V\MP900163978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904"/>
          <a:stretch/>
        </p:blipFill>
        <p:spPr bwMode="auto">
          <a:xfrm>
            <a:off x="4849091" y="1916831"/>
            <a:ext cx="3524525" cy="350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5306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Jak nazýváme usušený porost luk?</a:t>
            </a:r>
            <a:endParaRPr lang="cs-CZ" sz="3200" dirty="0"/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863793" y="191683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sláma</a:t>
            </a:r>
            <a:endParaRPr lang="cs-CZ" sz="2400" dirty="0"/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905241" y="4956814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seno</a:t>
            </a:r>
            <a:endParaRPr lang="cs-CZ" sz="2400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865103" y="3436822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oves</a:t>
            </a:r>
            <a:endParaRPr lang="cs-CZ" sz="2400" dirty="0"/>
          </a:p>
        </p:txBody>
      </p:sp>
      <p:pic>
        <p:nvPicPr>
          <p:cNvPr id="7170" name="Picture 2" descr="C:\Users\Speciální školy\AppData\Local\Microsoft\Windows\Temporary Internet Files\Content.IE5\784T1TZJ\MP900402747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562"/>
          <a:stretch/>
        </p:blipFill>
        <p:spPr bwMode="auto">
          <a:xfrm>
            <a:off x="4475018" y="1916831"/>
            <a:ext cx="3911345" cy="350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485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Kolikrát za rok a kdy se louky sekají?</a:t>
            </a:r>
            <a:endParaRPr lang="cs-CZ" sz="3200" dirty="0"/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863792" y="1916832"/>
            <a:ext cx="3708207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2x za rok, v červenci a září</a:t>
            </a:r>
            <a:endParaRPr lang="cs-CZ" sz="2400" dirty="0"/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905240" y="4956814"/>
            <a:ext cx="366675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2x za rok v červnu a srpnu</a:t>
            </a:r>
            <a:endParaRPr lang="cs-CZ" sz="2400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865102" y="3436822"/>
            <a:ext cx="3706897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1x za rok, v červenci</a:t>
            </a:r>
            <a:endParaRPr lang="cs-CZ" sz="2400" dirty="0"/>
          </a:p>
        </p:txBody>
      </p:sp>
      <p:pic>
        <p:nvPicPr>
          <p:cNvPr id="8194" name="Picture 2" descr="C:\Users\Speciální školy\AppData\Local\Microsoft\Windows\Temporary Internet Files\Content.IE5\2OTME66D\MP9004337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931591"/>
            <a:ext cx="2268455" cy="347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4885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hlinkClick r:id="rId2" action="ppaction://hlinksldjump"/>
          </p:cNvPr>
          <p:cNvSpPr txBox="1"/>
          <p:nvPr/>
        </p:nvSpPr>
        <p:spPr>
          <a:xfrm>
            <a:off x="863793" y="1916832"/>
            <a:ext cx="1841648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kobylka zelená</a:t>
            </a:r>
            <a:endParaRPr lang="cs-CZ" sz="2400" dirty="0"/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905241" y="4935150"/>
            <a:ext cx="18002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čmelák zemní</a:t>
            </a:r>
            <a:endParaRPr lang="cs-CZ" sz="2400" dirty="0"/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865102" y="3436822"/>
            <a:ext cx="1840339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saranče obecná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lučního živočicha:</a:t>
            </a:r>
            <a:endParaRPr lang="cs-CZ" sz="3200" dirty="0"/>
          </a:p>
        </p:txBody>
      </p:sp>
      <p:pic>
        <p:nvPicPr>
          <p:cNvPr id="6" name="Picture 8" descr="Soubor:Chorthippus parallelus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8459" t="-203" r="12745" b="203"/>
          <a:stretch/>
        </p:blipFill>
        <p:spPr bwMode="auto">
          <a:xfrm>
            <a:off x="3275856" y="1920020"/>
            <a:ext cx="5016500" cy="349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7147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 descr="C:\Users\Speciální školy\AppData\Local\Microsoft\Windows\Temporary Internet Files\Content.IE5\784T1TZJ\MP9004486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313736"/>
            <a:ext cx="403244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863793" y="1916832"/>
            <a:ext cx="1841648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rosnička zelená</a:t>
            </a:r>
            <a:endParaRPr lang="cs-CZ" sz="2400" dirty="0"/>
          </a:p>
        </p:txBody>
      </p:sp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920165" y="4963425"/>
            <a:ext cx="18002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ropucha obecná</a:t>
            </a:r>
            <a:endParaRPr lang="cs-CZ" sz="2400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865102" y="3436822"/>
            <a:ext cx="1840339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žába</a:t>
            </a:r>
          </a:p>
          <a:p>
            <a:pPr algn="ctr"/>
            <a:r>
              <a:rPr lang="cs-CZ" sz="2400" dirty="0" smtClean="0"/>
              <a:t>hnědá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lučního živočicha: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38877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 descr="Soubor:Talpa europaea MHNT Tet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8709" y="2147664"/>
            <a:ext cx="4358582" cy="3018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863793" y="1916832"/>
            <a:ext cx="184164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krtek obecný</a:t>
            </a:r>
            <a:endParaRPr lang="cs-CZ" sz="2400" dirty="0"/>
          </a:p>
        </p:txBody>
      </p:sp>
      <p:sp>
        <p:nvSpPr>
          <p:cNvPr id="5" name="TextovéPole 4">
            <a:hlinkClick r:id="rId4" action="ppaction://hlinksldjump"/>
          </p:cNvPr>
          <p:cNvSpPr txBox="1"/>
          <p:nvPr/>
        </p:nvSpPr>
        <p:spPr>
          <a:xfrm>
            <a:off x="905241" y="4935150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myš obecná</a:t>
            </a:r>
            <a:endParaRPr lang="cs-CZ" sz="2400" dirty="0"/>
          </a:p>
        </p:txBody>
      </p:sp>
      <p:sp>
        <p:nvSpPr>
          <p:cNvPr id="6" name="TextovéPole 5">
            <a:hlinkClick r:id="rId4" action="ppaction://hlinksldjump"/>
          </p:cNvPr>
          <p:cNvSpPr txBox="1"/>
          <p:nvPr/>
        </p:nvSpPr>
        <p:spPr>
          <a:xfrm>
            <a:off x="865102" y="3436822"/>
            <a:ext cx="184033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hraboš polní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lučního živočicha: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4682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 descr="Soubor:Oryctolagus cuniculus Tasmania 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530" t="9019" r="23931" b="8500"/>
          <a:stretch/>
        </p:blipFill>
        <p:spPr bwMode="auto">
          <a:xfrm>
            <a:off x="5940152" y="1916832"/>
            <a:ext cx="2376264" cy="352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863793" y="1916832"/>
            <a:ext cx="184164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králík divoký</a:t>
            </a:r>
            <a:endParaRPr lang="cs-CZ" sz="2400" dirty="0"/>
          </a:p>
        </p:txBody>
      </p:sp>
      <p:sp>
        <p:nvSpPr>
          <p:cNvPr id="5" name="TextovéPole 4">
            <a:hlinkClick r:id="rId4" action="ppaction://hlinksldjump"/>
          </p:cNvPr>
          <p:cNvSpPr txBox="1"/>
          <p:nvPr/>
        </p:nvSpPr>
        <p:spPr>
          <a:xfrm>
            <a:off x="905241" y="4935150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myš obecná</a:t>
            </a:r>
            <a:endParaRPr lang="cs-CZ" sz="2400" dirty="0"/>
          </a:p>
        </p:txBody>
      </p:sp>
      <p:sp>
        <p:nvSpPr>
          <p:cNvPr id="6" name="TextovéPole 5">
            <a:hlinkClick r:id="rId4" action="ppaction://hlinksldjump"/>
          </p:cNvPr>
          <p:cNvSpPr txBox="1"/>
          <p:nvPr/>
        </p:nvSpPr>
        <p:spPr>
          <a:xfrm>
            <a:off x="865102" y="3436822"/>
            <a:ext cx="1840339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zajíc polní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lučního živočicha: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548635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lačítko akce: Vlastní 1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12" descr="Soubor:Achillea millefolium 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91456"/>
            <a:ext cx="2664296" cy="355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863792" y="1916832"/>
            <a:ext cx="1980015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zvonek</a:t>
            </a:r>
            <a:endParaRPr lang="cs-CZ" sz="2400" dirty="0"/>
          </a:p>
        </p:txBody>
      </p:sp>
      <p:sp>
        <p:nvSpPr>
          <p:cNvPr id="15" name="TextovéPole 14">
            <a:hlinkClick r:id="rId4" action="ppaction://hlinksldjump"/>
          </p:cNvPr>
          <p:cNvSpPr txBox="1"/>
          <p:nvPr/>
        </p:nvSpPr>
        <p:spPr>
          <a:xfrm>
            <a:off x="905240" y="4935150"/>
            <a:ext cx="1938567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řebříček</a:t>
            </a:r>
            <a:endParaRPr lang="cs-CZ" sz="2400" dirty="0"/>
          </a:p>
        </p:txBody>
      </p:sp>
      <p:sp>
        <p:nvSpPr>
          <p:cNvPr id="16" name="TextovéPole 15">
            <a:hlinkClick r:id="rId3" action="ppaction://hlinksldjump"/>
          </p:cNvPr>
          <p:cNvSpPr txBox="1"/>
          <p:nvPr/>
        </p:nvSpPr>
        <p:spPr>
          <a:xfrm>
            <a:off x="865102" y="3436822"/>
            <a:ext cx="197870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mateřídouška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luční rostliny: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17294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863793" y="1916832"/>
            <a:ext cx="184164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zvonek</a:t>
            </a:r>
            <a:endParaRPr lang="cs-CZ" sz="2400" dirty="0"/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905241" y="4935150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šalvěj luční</a:t>
            </a:r>
            <a:endParaRPr lang="cs-CZ" sz="2400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865102" y="3436822"/>
            <a:ext cx="197870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mateřídouška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luční rostliny:</a:t>
            </a:r>
            <a:endParaRPr lang="cs-CZ" sz="3200" dirty="0"/>
          </a:p>
        </p:txBody>
      </p:sp>
      <p:pic>
        <p:nvPicPr>
          <p:cNvPr id="7" name="Picture 2" descr="Soubor:Wiesensalbei 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29165"/>
            <a:ext cx="2664296" cy="372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307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hlinkClick r:id="rId2" action="ppaction://hlinksldjump"/>
          </p:cNvPr>
          <p:cNvSpPr txBox="1"/>
          <p:nvPr/>
        </p:nvSpPr>
        <p:spPr>
          <a:xfrm>
            <a:off x="863793" y="1916832"/>
            <a:ext cx="184164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koniklec</a:t>
            </a:r>
            <a:endParaRPr lang="cs-CZ" sz="2400" dirty="0"/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905241" y="4935150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šalvěj luční</a:t>
            </a:r>
            <a:endParaRPr lang="cs-CZ" sz="2400" dirty="0"/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865102" y="3436822"/>
            <a:ext cx="197870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mateřídouška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luční rostliny:</a:t>
            </a:r>
            <a:endParaRPr lang="cs-CZ" sz="3200" dirty="0"/>
          </a:p>
        </p:txBody>
      </p:sp>
      <p:pic>
        <p:nvPicPr>
          <p:cNvPr id="7" name="Picture 2" descr="Soubor:Pulsatilla pratensis subsp. bohemica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3691" y="1916831"/>
            <a:ext cx="2602725" cy="3479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6341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 descr="Soubor:Trifolium pratense, Hn&amp;ecaron;dý v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916832"/>
            <a:ext cx="4639976" cy="3479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863793" y="1916832"/>
            <a:ext cx="184164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koniklec</a:t>
            </a:r>
            <a:endParaRPr lang="cs-CZ" sz="2400" dirty="0"/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905241" y="4935150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šalvěj luční</a:t>
            </a:r>
            <a:endParaRPr lang="cs-CZ" sz="2400" dirty="0"/>
          </a:p>
        </p:txBody>
      </p:sp>
      <p:sp>
        <p:nvSpPr>
          <p:cNvPr id="5" name="TextovéPole 4">
            <a:hlinkClick r:id="rId4" action="ppaction://hlinksldjump"/>
          </p:cNvPr>
          <p:cNvSpPr txBox="1"/>
          <p:nvPr/>
        </p:nvSpPr>
        <p:spPr>
          <a:xfrm>
            <a:off x="865102" y="3436822"/>
            <a:ext cx="197870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jetel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luční rostliny: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78345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 descr="Soubor:Thymus serp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96706"/>
            <a:ext cx="3672408" cy="363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863793" y="1916832"/>
            <a:ext cx="198001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koniklec</a:t>
            </a:r>
            <a:endParaRPr lang="cs-CZ" sz="2400" dirty="0"/>
          </a:p>
        </p:txBody>
      </p:sp>
      <p:sp>
        <p:nvSpPr>
          <p:cNvPr id="5" name="TextovéPole 4">
            <a:hlinkClick r:id="rId4" action="ppaction://hlinksldjump"/>
          </p:cNvPr>
          <p:cNvSpPr txBox="1"/>
          <p:nvPr/>
        </p:nvSpPr>
        <p:spPr>
          <a:xfrm>
            <a:off x="905240" y="4935150"/>
            <a:ext cx="1938567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mateřídouška</a:t>
            </a:r>
            <a:endParaRPr lang="cs-CZ" sz="2400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865102" y="3436822"/>
            <a:ext cx="197870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jetel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Vyber správný název luční rostliny: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07550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Speciální školy\AppData\Local\Microsoft\Windows\Temporary Internet Files\Content.IE5\TCE6QWS3\MC9004244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83191"/>
            <a:ext cx="3189326" cy="274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2170219" y="5296124"/>
            <a:ext cx="5256584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Za odměnu si vylušti křížovku</a:t>
            </a:r>
            <a:endParaRPr lang="cs-CZ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568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peciální školy\AppData\Local\Microsoft\Windows\Temporary Internet Files\Content.IE5\784T1TZJ\MC9004244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4" y="2276871"/>
            <a:ext cx="3052845" cy="2871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884368" y="6021288"/>
            <a:ext cx="792088" cy="432048"/>
          </a:xfrm>
          <a:prstGeom prst="actionButtonBackPrevious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7766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16" t="27991" r="42865" b="14094"/>
          <a:stretch/>
        </p:blipFill>
        <p:spPr bwMode="auto">
          <a:xfrm>
            <a:off x="251520" y="764704"/>
            <a:ext cx="8680748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lačítko akce: Nápověda 1">
            <a:hlinkClick r:id="rId3" highlightClick="1"/>
          </p:cNvPr>
          <p:cNvSpPr/>
          <p:nvPr/>
        </p:nvSpPr>
        <p:spPr>
          <a:xfrm>
            <a:off x="8244408" y="6165304"/>
            <a:ext cx="504056" cy="504056"/>
          </a:xfrm>
          <a:prstGeom prst="actionButtonHelp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3346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20891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smtClean="0"/>
          </a:p>
          <a:p>
            <a:r>
              <a:rPr lang="cs-CZ" smtClean="0"/>
              <a:t>SCHWARZ</a:t>
            </a:r>
            <a:r>
              <a:rPr lang="cs-CZ" dirty="0" smtClean="0"/>
              <a:t>, Angela. </a:t>
            </a:r>
            <a:r>
              <a:rPr lang="cs-CZ" i="1" dirty="0" smtClean="0"/>
              <a:t>wikipedie.cz</a:t>
            </a:r>
            <a:r>
              <a:rPr lang="cs-CZ" dirty="0" smtClean="0"/>
              <a:t> [online]. [cit. 1.2.2013]. Dostupný na WWW: http://cs.wikipedia.org/wiki/Soubor:Chorthippus_parallelus.jpg </a:t>
            </a:r>
          </a:p>
          <a:p>
            <a:r>
              <a:rPr lang="cs-CZ" dirty="0" smtClean="0"/>
              <a:t>DESCOUENS, </a:t>
            </a:r>
            <a:r>
              <a:rPr lang="cs-CZ" dirty="0" err="1" smtClean="0"/>
              <a:t>Didier</a:t>
            </a:r>
            <a:r>
              <a:rPr lang="cs-CZ" dirty="0" smtClean="0"/>
              <a:t>. </a:t>
            </a:r>
            <a:r>
              <a:rPr lang="cs-CZ" i="1" dirty="0" smtClean="0"/>
              <a:t>wikipedie.cz</a:t>
            </a:r>
            <a:r>
              <a:rPr lang="cs-CZ" dirty="0" smtClean="0"/>
              <a:t> [online]. [cit. 1.2.2013]. Dostupný na WWW: http://cs.wikipedia.org/wiki/Soubor:Talpa_europaea_MHNT_Tete.jpg </a:t>
            </a:r>
          </a:p>
          <a:p>
            <a:r>
              <a:rPr lang="it-IT" dirty="0" smtClean="0"/>
              <a:t>HARRISON. </a:t>
            </a:r>
            <a:r>
              <a:rPr lang="it-IT" i="1" dirty="0" smtClean="0"/>
              <a:t>wikipedie.cz</a:t>
            </a:r>
            <a:r>
              <a:rPr lang="it-IT" dirty="0" smtClean="0"/>
              <a:t> [online]. [cit. </a:t>
            </a:r>
            <a:r>
              <a:rPr lang="cs-CZ" dirty="0" smtClean="0"/>
              <a:t>1.2</a:t>
            </a:r>
            <a:r>
              <a:rPr lang="it-IT" dirty="0" smtClean="0"/>
              <a:t>.2013]. Dostupný na WWW: http://cs.wikipedia.org/wiki/Soubor:Oryctolagus_cuniculus_Tasmania_2.jpg</a:t>
            </a:r>
            <a:endParaRPr lang="cs-CZ" dirty="0" smtClean="0"/>
          </a:p>
          <a:p>
            <a:r>
              <a:rPr lang="cs-CZ" dirty="0" smtClean="0"/>
              <a:t>BEZ. </a:t>
            </a:r>
            <a:r>
              <a:rPr lang="cs-CZ" i="1" dirty="0" smtClean="0"/>
              <a:t>wikipedie.cz</a:t>
            </a:r>
            <a:r>
              <a:rPr lang="cs-CZ" dirty="0" smtClean="0"/>
              <a:t> [online]. [cit. 1.2.2013]. Dostupný na WWW: http://cs.wikipedia.org/wiki/Soubor:Wiesensalbei_1.jpg </a:t>
            </a:r>
          </a:p>
          <a:p>
            <a:r>
              <a:rPr lang="cs-CZ" dirty="0" smtClean="0"/>
              <a:t>GRAFO, El. </a:t>
            </a:r>
            <a:r>
              <a:rPr lang="cs-CZ" i="1" dirty="0" smtClean="0"/>
              <a:t>wikipedie.cz</a:t>
            </a:r>
            <a:r>
              <a:rPr lang="cs-CZ" dirty="0" smtClean="0"/>
              <a:t> [online]. [cit. 1.2.2013]. Dostupný na WWW: http://cs.wikipedia.org/wiki/Soubor:Pulsatilla_pratensis_subsp._bohemica5.jpg </a:t>
            </a:r>
          </a:p>
          <a:p>
            <a:r>
              <a:rPr lang="cs-CZ" dirty="0" smtClean="0"/>
              <a:t>GROH, Honza. </a:t>
            </a:r>
            <a:r>
              <a:rPr lang="cs-CZ" i="1" dirty="0" smtClean="0"/>
              <a:t>wikipedie.cz</a:t>
            </a:r>
            <a:r>
              <a:rPr lang="cs-CZ" dirty="0" smtClean="0"/>
              <a:t> [online]. [cit. 1.2.2013]. Dostupný na WWW: http://cs.wikipedia.org/wiki/Soubor:Trifolium_pratense,_Hn%C4%9Bd%C3%BD_vrch.jpg </a:t>
            </a:r>
          </a:p>
          <a:p>
            <a:r>
              <a:rPr lang="it-IT" dirty="0" smtClean="0"/>
              <a:t>GLIVA, Bernd. </a:t>
            </a:r>
            <a:r>
              <a:rPr lang="it-IT" i="1" dirty="0" smtClean="0"/>
              <a:t>wikipedie.cz</a:t>
            </a:r>
            <a:r>
              <a:rPr lang="it-IT" dirty="0" smtClean="0"/>
              <a:t> [online]. [cit. </a:t>
            </a:r>
            <a:r>
              <a:rPr lang="cs-CZ" dirty="0" smtClean="0"/>
              <a:t>1.2</a:t>
            </a:r>
            <a:r>
              <a:rPr lang="it-IT" dirty="0" smtClean="0"/>
              <a:t>.2013]. Dostupný na WWW: http://cs.wikipedia.org/wiki/Soubor:Thymus_serp_1.jpg </a:t>
            </a:r>
            <a:endParaRPr lang="cs-CZ" dirty="0" smtClean="0"/>
          </a:p>
          <a:p>
            <a:r>
              <a:rPr lang="cs-CZ" dirty="0" smtClean="0"/>
              <a:t>ZELL, H. </a:t>
            </a:r>
            <a:r>
              <a:rPr lang="cs-CZ" i="1" dirty="0" smtClean="0"/>
              <a:t>wikipedie.cz</a:t>
            </a:r>
            <a:r>
              <a:rPr lang="cs-CZ" dirty="0" smtClean="0"/>
              <a:t> [online]. [cit. 1.2.2013]. Dostupný na WWW: http://cs.wikipedia.org/wiki/Soubor:Achillea_millefolium_002.JPG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647227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461</Words>
  <Application>Microsoft Office PowerPoint</Application>
  <PresentationFormat>Předvádění na obrazovce (4:3)</PresentationFormat>
  <Paragraphs>94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Dum</cp:lastModifiedBy>
  <cp:revision>21</cp:revision>
  <dcterms:created xsi:type="dcterms:W3CDTF">2013-02-16T08:17:52Z</dcterms:created>
  <dcterms:modified xsi:type="dcterms:W3CDTF">2013-04-01T12:04:02Z</dcterms:modified>
</cp:coreProperties>
</file>