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B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103" d="100"/>
          <a:sy n="103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7C8B1D7-DE49-4D2B-B9EC-4C7FE5304C04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C9B19C6-37FC-41EA-92B6-EE96B296AC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kologick%C3%A9_zem%C4%9Bd%C4%9Blstv%C3%AD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8163" y="5229225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12907801"/>
              </p:ext>
            </p:extLst>
          </p:nvPr>
        </p:nvGraphicFramePr>
        <p:xfrm>
          <a:off x="1403350" y="908050"/>
          <a:ext cx="6096000" cy="40274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137480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 Kadavá Jana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823247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Název: VY_32_INOVACE_3A_16_Ekosystém</a:t>
                      </a:r>
                      <a:r>
                        <a:rPr lang="cs-CZ" sz="2400" baseline="0" dirty="0" smtClean="0"/>
                        <a:t>_pole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Ekosystémy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</a:t>
                      </a:r>
                      <a:r>
                        <a:rPr lang="cs-CZ" sz="2400" smtClean="0"/>
                        <a:t>: únor</a:t>
                      </a:r>
                      <a:r>
                        <a:rPr lang="cs-CZ" sz="2400" baseline="0" smtClean="0"/>
                        <a:t> </a:t>
                      </a:r>
                      <a:r>
                        <a:rPr lang="cs-CZ" sz="2400" baseline="0" dirty="0" smtClean="0"/>
                        <a:t>2013</a:t>
                      </a:r>
                      <a:endParaRPr lang="cs-CZ" sz="2400" dirty="0"/>
                    </a:p>
                  </a:txBody>
                  <a:tcPr marT="45736" marB="45736"/>
                </a:tc>
              </a:tr>
              <a:tr h="4573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</a:t>
                      </a:r>
                      <a:r>
                        <a:rPr lang="cs-CZ" sz="2400" dirty="0" err="1" smtClean="0"/>
                        <a:t>VK</a:t>
                      </a:r>
                      <a:r>
                        <a:rPr lang="cs-CZ" sz="2400" smtClean="0"/>
                        <a:t> 1.4</a:t>
                      </a:r>
                      <a:r>
                        <a:rPr lang="cs-CZ" sz="2400" baseline="0" smtClean="0"/>
                        <a:t> 70839921</a:t>
                      </a:r>
                      <a:endParaRPr lang="cs-CZ" sz="2400" dirty="0"/>
                    </a:p>
                  </a:txBody>
                  <a:tcPr marT="45736" marB="4573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7449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40109607"/>
              </p:ext>
            </p:extLst>
          </p:nvPr>
        </p:nvGraphicFramePr>
        <p:xfrm>
          <a:off x="683568" y="332656"/>
          <a:ext cx="7559675" cy="5729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7879"/>
                <a:gridCol w="4751796"/>
              </a:tblGrid>
              <a:tr h="3707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Vzdělávací oblast:</a:t>
                      </a:r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Člověk a příroda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Anotace:</a:t>
                      </a:r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Digitální učební materiál je zpracován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k interaktivnímu</a:t>
                      </a:r>
                      <a:r>
                        <a:rPr lang="cs-CZ" sz="1800" baseline="0" dirty="0" smtClean="0"/>
                        <a:t> výkladu s tématem - 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ekosystém pole. Výkladovou část tvoří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informace o poli.</a:t>
                      </a:r>
                      <a:r>
                        <a:rPr lang="cs-CZ" sz="1800" baseline="0" dirty="0" smtClean="0"/>
                        <a:t> Praktická část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obsahuje křížovku s tajenkou.</a:t>
                      </a:r>
                      <a:r>
                        <a:rPr lang="cs-CZ" sz="1800" baseline="0" dirty="0" smtClean="0"/>
                        <a:t> 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Součástí</a:t>
                      </a:r>
                      <a:r>
                        <a:rPr lang="cs-CZ" sz="1800" baseline="0" dirty="0" smtClean="0"/>
                        <a:t> je práce žáků s hypertextovým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odkazem, který je nasměruje na</a:t>
                      </a:r>
                      <a:r>
                        <a:rPr lang="cs-CZ" sz="1800" baseline="0" dirty="0" smtClean="0"/>
                        <a:t> internetové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stránky</a:t>
                      </a:r>
                      <a:r>
                        <a:rPr lang="cs-CZ" sz="1800" baseline="0" dirty="0" smtClean="0"/>
                        <a:t> o biozemědělství.  Vyplněním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pracovního listu si žáci doplní informace</a:t>
                      </a:r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k tomuto pojmu.</a:t>
                      </a:r>
                    </a:p>
                  </a:txBody>
                  <a:tcPr marL="91426" marR="91426" marT="45711" marB="45711"/>
                </a:tc>
              </a:tr>
              <a:tr h="64006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Druh učebního materiálu: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Prezentace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64006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Stupeň a typ vzdělání: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 vzdělávání žáků s LMP,  II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stupeň 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  <a:tr h="37076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Cílová skupina: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11 – 12 let</a:t>
                      </a:r>
                      <a:endParaRPr lang="cs-CZ" sz="1800" dirty="0"/>
                    </a:p>
                  </a:txBody>
                  <a:tcPr marL="91426" marR="91426" marT="45711" marB="4571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8473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E K O S Y S T É M   P O L E</a:t>
            </a:r>
            <a:endParaRPr lang="cs-CZ" sz="4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412776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Pole je typickým příkladem  životního společenstva, které vytvořil člověk.</a:t>
            </a:r>
          </a:p>
          <a:p>
            <a:pPr algn="ctr"/>
            <a:r>
              <a:rPr lang="cs-CZ" sz="2400" dirty="0" smtClean="0"/>
              <a:t>Kromě pěstování </a:t>
            </a:r>
            <a:r>
              <a:rPr lang="cs-CZ" sz="2400" dirty="0" smtClean="0"/>
              <a:t>plodin </a:t>
            </a:r>
            <a:r>
              <a:rPr lang="cs-CZ" sz="2400" dirty="0" smtClean="0"/>
              <a:t>zde domov našla spousta živočichů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2" name="Picture 4" descr="C:\Users\Speciální školy\AppData\Local\Microsoft\Windows\Temporary Internet Files\Content.IE5\TZHHC46V\MP90044840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25144"/>
            <a:ext cx="2628292" cy="175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Speciální školy\AppData\Local\Microsoft\Windows\Temporary Internet Files\Content.IE5\TCE6QWS3\MP90044250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91583" y="4725144"/>
            <a:ext cx="2628293" cy="175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Speciální školy\AppData\Local\Microsoft\Windows\Temporary Internet Files\Content.IE5\784T1TZJ\MP9002890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2409" y="4700363"/>
            <a:ext cx="2706055" cy="1776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Speciální školy\AppData\Local\Microsoft\Windows\Temporary Internet Files\Content.IE5\TCE6QWS3\MP90018523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01" y="2639357"/>
            <a:ext cx="2706055" cy="180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3402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Zakládání polí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484784"/>
            <a:ext cx="84969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První zemědělci žili na našem území již asi před 7 000 lety.</a:t>
            </a:r>
          </a:p>
          <a:p>
            <a:endParaRPr lang="cs-CZ" sz="2400" dirty="0" smtClean="0"/>
          </a:p>
          <a:p>
            <a:pPr algn="ctr"/>
            <a:r>
              <a:rPr lang="cs-CZ" sz="2400" dirty="0" smtClean="0"/>
              <a:t>Zakládání polí začalo nejprve v oblastech s úrodnou půdou </a:t>
            </a:r>
            <a:r>
              <a:rPr lang="cs-CZ" sz="2400" dirty="0" smtClean="0"/>
              <a:t>                v </a:t>
            </a:r>
            <a:r>
              <a:rPr lang="cs-CZ" sz="2400" dirty="0" smtClean="0"/>
              <a:t>povodí řek. Později </a:t>
            </a:r>
            <a:r>
              <a:rPr lang="cs-CZ" sz="2400" dirty="0" smtClean="0"/>
              <a:t>člověk </a:t>
            </a:r>
            <a:r>
              <a:rPr lang="cs-CZ" sz="2400" dirty="0" smtClean="0"/>
              <a:t>svoje pole rozšiřoval kácením </a:t>
            </a:r>
          </a:p>
          <a:p>
            <a:pPr algn="ctr"/>
            <a:r>
              <a:rPr lang="cs-CZ" sz="2400" dirty="0" smtClean="0"/>
              <a:t>lesních porostů. </a:t>
            </a:r>
          </a:p>
          <a:p>
            <a:pPr algn="ctr"/>
            <a:r>
              <a:rPr lang="cs-CZ" sz="2400" dirty="0" smtClean="0"/>
              <a:t>Na polích začali lidé pěstovat nejprve pšenici, proso a oves.</a:t>
            </a:r>
            <a:endParaRPr lang="cs-CZ" sz="2400" dirty="0"/>
          </a:p>
        </p:txBody>
      </p:sp>
      <p:pic>
        <p:nvPicPr>
          <p:cNvPr id="3076" name="Picture 4" descr="C:\Users\Speciální školy\AppData\Local\Microsoft\Windows\Temporary Internet Files\Content.IE5\2OTME66D\MP9004065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04356" y="4077072"/>
            <a:ext cx="3181956" cy="212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5482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Ornice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196752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Tx/>
              <a:buChar char="-"/>
            </a:pPr>
            <a:r>
              <a:rPr lang="cs-CZ" sz="2400" dirty="0" smtClean="0"/>
              <a:t>je půda na poli. Půdu je třeba neustále zúrodňovat.</a:t>
            </a:r>
          </a:p>
        </p:txBody>
      </p:sp>
      <p:pic>
        <p:nvPicPr>
          <p:cNvPr id="4098" name="Picture 2" descr="C:\Users\Speciální školy\AppData\Local\Microsoft\Windows\Temporary Internet Files\Content.IE5\96AE2FGD\MP9004065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93010" y="3687304"/>
            <a:ext cx="1883446" cy="2823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peciální školy\AppData\Local\Microsoft\Windows\Temporary Internet Files\Content.IE5\0S9MVRXC\MP90044868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96507"/>
            <a:ext cx="1944216" cy="2921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7" y="1896507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Proč se půda orá?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3528" y="2804278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orbou se půda kypří,</a:t>
            </a:r>
          </a:p>
          <a:p>
            <a:r>
              <a:rPr lang="cs-CZ" sz="2400" dirty="0" smtClean="0"/>
              <a:t>  mísí a převrací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3872764"/>
            <a:ext cx="33843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oráním se mění   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množství vzduchu, 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tepla a vláhy v půdě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7" y="5157192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orbou se ničí nory </a:t>
            </a:r>
          </a:p>
          <a:p>
            <a:r>
              <a:rPr lang="cs-CZ" sz="2400" dirty="0" smtClean="0"/>
              <a:t>  mnoha polních škůdců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472170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Ozimy a jařiny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124744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 jednom roce se na každém poli pěstuje vždy jeden</a:t>
            </a:r>
          </a:p>
          <a:p>
            <a:pPr algn="ctr"/>
            <a:r>
              <a:rPr lang="cs-CZ" sz="2400" dirty="0" smtClean="0"/>
              <a:t> druh plodiny.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35696" y="2166177"/>
            <a:ext cx="1008112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o</a:t>
            </a:r>
            <a:r>
              <a:rPr lang="cs-CZ" sz="2400" dirty="0" smtClean="0"/>
              <a:t>zimy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91661" y="2171044"/>
            <a:ext cx="1008112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j</a:t>
            </a:r>
            <a:r>
              <a:rPr lang="cs-CZ" sz="2400" dirty="0" smtClean="0"/>
              <a:t>ařiny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43608" y="2996952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Plodiny, které se zasévají na podzim. Přezimují pod sněhem.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43608" y="4455176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Např.: pšenice, žito nebo ječmen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48064" y="2987677"/>
            <a:ext cx="3492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Plodiny, které se zasévají na jaře.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68636" y="4455176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Např. jarní pšenice, řepa nebo kukuřice</a:t>
            </a:r>
            <a:endParaRPr lang="cs-CZ" sz="2400" dirty="0"/>
          </a:p>
        </p:txBody>
      </p:sp>
      <p:pic>
        <p:nvPicPr>
          <p:cNvPr id="5122" name="Picture 2" descr="C:\Users\Speciální školy\AppData\Local\Microsoft\Windows\Temporary Internet Files\Content.IE5\784T1TZJ\MP9004482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25978" y="5085184"/>
            <a:ext cx="1092043" cy="164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43581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332656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Polní práce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07904" y="4581128"/>
            <a:ext cx="3744416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 algn="ctr">
              <a:buFont typeface="Arial" charset="0"/>
              <a:buChar char="•"/>
            </a:pPr>
            <a:r>
              <a:rPr lang="cs-CZ" dirty="0" smtClean="0"/>
              <a:t>po sklizni se půda orá a hnojí</a:t>
            </a:r>
          </a:p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2931" y="1233626"/>
            <a:ext cx="3744416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 algn="ctr">
              <a:buFont typeface="Arial" charset="0"/>
              <a:buChar char="•"/>
            </a:pPr>
            <a:r>
              <a:rPr lang="cs-CZ" dirty="0" smtClean="0"/>
              <a:t>v průběhu růstu je nutné ničit </a:t>
            </a:r>
          </a:p>
          <a:p>
            <a:pPr algn="ctr"/>
            <a:r>
              <a:rPr lang="cs-CZ" dirty="0"/>
              <a:t> </a:t>
            </a:r>
            <a:r>
              <a:rPr lang="cs-CZ" dirty="0" smtClean="0"/>
              <a:t>    různé plevele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2332616"/>
            <a:ext cx="3744416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 algn="ctr">
              <a:buFont typeface="Arial" charset="0"/>
              <a:buChar char="•"/>
            </a:pPr>
            <a:r>
              <a:rPr lang="cs-CZ" dirty="0" smtClean="0"/>
              <a:t>ničí se také různí škůdci, kteří</a:t>
            </a:r>
          </a:p>
          <a:p>
            <a:pPr algn="ctr"/>
            <a:r>
              <a:rPr lang="cs-CZ" dirty="0"/>
              <a:t> </a:t>
            </a:r>
            <a:r>
              <a:rPr lang="cs-CZ" dirty="0" smtClean="0"/>
              <a:t>    plodinu napadají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26044" y="3449782"/>
            <a:ext cx="3744416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 algn="ctr">
              <a:buFont typeface="Arial" charset="0"/>
              <a:buChar char="•"/>
            </a:pPr>
            <a:r>
              <a:rPr lang="cs-CZ" dirty="0" smtClean="0"/>
              <a:t>někdy je nutné pole zavlažovat</a:t>
            </a:r>
          </a:p>
          <a:p>
            <a:pPr algn="ctr"/>
            <a:r>
              <a:rPr lang="cs-CZ" dirty="0"/>
              <a:t> </a:t>
            </a:r>
            <a:r>
              <a:rPr lang="cs-CZ" dirty="0" smtClean="0"/>
              <a:t>    nebo přihnojovat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5733256"/>
            <a:ext cx="3744416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 algn="ctr">
              <a:buFont typeface="Arial" charset="0"/>
              <a:buChar char="•"/>
            </a:pPr>
            <a:r>
              <a:rPr lang="cs-CZ" dirty="0" smtClean="0"/>
              <a:t>následuje sklizeň</a:t>
            </a:r>
          </a:p>
          <a:p>
            <a:pPr marL="285750" indent="-285750" algn="ctr">
              <a:buFont typeface="Arial" charset="0"/>
              <a:buChar char="•"/>
            </a:pPr>
            <a:endParaRPr lang="cs-CZ" dirty="0"/>
          </a:p>
        </p:txBody>
      </p:sp>
      <p:pic>
        <p:nvPicPr>
          <p:cNvPr id="6146" name="Picture 2" descr="C:\Users\Speciální školy\AppData\Local\Microsoft\Windows\Temporary Internet Files\Content.IE5\N8082BI0\MP9002277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931" y="4426049"/>
            <a:ext cx="3024933" cy="2026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peciální školy\AppData\Local\Microsoft\Windows\Temporary Internet Files\Content.IE5\R10YEKLK\MP9004485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41726"/>
            <a:ext cx="2952328" cy="194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786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Chemické přípravky 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3212976"/>
            <a:ext cx="8280920" cy="159268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Přílišné používání chemických prostředků v zemědělství však bohužel vede  i  k narušení křehké ekologické rovnováhy v krajině a k úbytku mnoha </a:t>
            </a:r>
            <a:r>
              <a:rPr lang="cs-CZ" sz="2400" dirty="0" smtClean="0"/>
              <a:t>rostlinných                                    </a:t>
            </a:r>
            <a:r>
              <a:rPr lang="cs-CZ" sz="2400" dirty="0" smtClean="0"/>
              <a:t>i živočišných druhů.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206397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Chemické přípravky se používají k: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34685" y="2080875"/>
            <a:ext cx="30453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ničení různých</a:t>
            </a:r>
          </a:p>
          <a:p>
            <a:r>
              <a:rPr lang="cs-CZ" sz="2400" dirty="0" smtClean="0"/>
              <a:t>chorob plodin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43023" y="2080878"/>
            <a:ext cx="2556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ničení plevele</a:t>
            </a:r>
            <a:endParaRPr lang="cs-CZ" sz="2400" dirty="0"/>
          </a:p>
        </p:txBody>
      </p:sp>
      <p:pic>
        <p:nvPicPr>
          <p:cNvPr id="7170" name="Picture 2" descr="C:\Users\Speciální školy\AppData\Local\Microsoft\Windows\Temporary Internet Files\Content.IE5\784T1TZJ\MC9002858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45749" y="4797152"/>
            <a:ext cx="1468526" cy="183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H="1">
            <a:off x="3491880" y="1668065"/>
            <a:ext cx="1188132" cy="4128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788024" y="1668062"/>
            <a:ext cx="1152128" cy="4128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2555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332656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 </a:t>
            </a:r>
            <a:endParaRPr lang="cs-CZ" sz="3200" b="1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33" t="23957" r="48327" b="17511"/>
          <a:stretch/>
        </p:blipFill>
        <p:spPr bwMode="auto">
          <a:xfrm>
            <a:off x="210794" y="188640"/>
            <a:ext cx="8784976" cy="5823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lačítko akce: Informace 3">
            <a:hlinkClick r:id="rId3" highlightClick="1"/>
          </p:cNvPr>
          <p:cNvSpPr/>
          <p:nvPr/>
        </p:nvSpPr>
        <p:spPr>
          <a:xfrm>
            <a:off x="3851920" y="6309320"/>
            <a:ext cx="720080" cy="43204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9909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19" t="23485" r="52925" b="10515"/>
          <a:stretch/>
        </p:blipFill>
        <p:spPr bwMode="auto">
          <a:xfrm>
            <a:off x="1331639" y="1124744"/>
            <a:ext cx="6888517" cy="5685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332656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Pracovní list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21863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54" t="25947" r="52813" b="15873"/>
          <a:stretch/>
        </p:blipFill>
        <p:spPr bwMode="auto">
          <a:xfrm>
            <a:off x="1043608" y="1412776"/>
            <a:ext cx="6768752" cy="4949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69269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412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412776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endParaRPr lang="cs-CZ" dirty="0" smtClean="0">
              <a:latin typeface="Arial" charset="0"/>
              <a:cs typeface="Arial" charset="0"/>
            </a:endParaRPr>
          </a:p>
          <a:p>
            <a:r>
              <a:rPr lang="cs-CZ" dirty="0" smtClean="0">
                <a:latin typeface="Arial" charset="0"/>
                <a:cs typeface="Arial" charset="0"/>
              </a:rPr>
              <a:t>kliparty </a:t>
            </a:r>
            <a:r>
              <a:rPr lang="cs-CZ" smtClean="0">
                <a:latin typeface="Arial" charset="0"/>
                <a:cs typeface="Arial" charset="0"/>
              </a:rPr>
              <a:t>– </a:t>
            </a:r>
            <a:r>
              <a:rPr lang="cs-CZ" smtClean="0">
                <a:latin typeface="Arial" charset="0"/>
                <a:cs typeface="Arial" charset="0"/>
              </a:rPr>
              <a:t>www.office.</a:t>
            </a:r>
            <a:r>
              <a:rPr lang="cs-CZ" dirty="0" err="1" smtClean="0">
                <a:latin typeface="Arial" charset="0"/>
                <a:cs typeface="Arial" charset="0"/>
              </a:rPr>
              <a:t>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73724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188</TotalTime>
  <Words>398</Words>
  <Application>Microsoft Office PowerPoint</Application>
  <PresentationFormat>Předvádění na obrazovce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Dum</cp:lastModifiedBy>
  <cp:revision>18</cp:revision>
  <dcterms:created xsi:type="dcterms:W3CDTF">2013-02-11T15:05:51Z</dcterms:created>
  <dcterms:modified xsi:type="dcterms:W3CDTF">2013-04-01T12:16:09Z</dcterms:modified>
</cp:coreProperties>
</file>