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B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C8B1D7-DE49-4D2B-B9EC-4C7FE5304C0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9B19C6-37FC-41EA-92B6-EE96B296AC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6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7376128"/>
              </p:ext>
            </p:extLst>
          </p:nvPr>
        </p:nvGraphicFramePr>
        <p:xfrm>
          <a:off x="1403350" y="908050"/>
          <a:ext cx="6096000" cy="4392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VY_32_INOVACE_3A_17_Ekosystém</a:t>
                      </a:r>
                      <a:r>
                        <a:rPr lang="cs-CZ" sz="2400" baseline="0" dirty="0" smtClean="0"/>
                        <a:t>_pole_plodiny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</a:t>
                      </a:r>
                      <a:r>
                        <a:rPr lang="cs-CZ" sz="2400" baseline="0" dirty="0" smtClean="0"/>
                        <a:t>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</a:t>
                      </a:r>
                      <a:r>
                        <a:rPr lang="cs-CZ" sz="2400" dirty="0" err="1" smtClean="0"/>
                        <a:t>VK</a:t>
                      </a:r>
                      <a:r>
                        <a:rPr lang="cs-CZ" sz="2400" smtClean="0"/>
                        <a:t> 1.4</a:t>
                      </a:r>
                      <a:r>
                        <a:rPr lang="cs-CZ" sz="2400" baseline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74492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1694266"/>
              </p:ext>
            </p:extLst>
          </p:nvPr>
        </p:nvGraphicFramePr>
        <p:xfrm>
          <a:off x="899592" y="1196752"/>
          <a:ext cx="7559675" cy="49877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</a:t>
                      </a:r>
                      <a:r>
                        <a:rPr lang="cs-CZ" sz="1800" baseline="0" dirty="0" smtClean="0"/>
                        <a:t> učební materiál seznamuje žáky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interaktivní</a:t>
                      </a:r>
                      <a:r>
                        <a:rPr lang="cs-CZ" sz="1800" baseline="0" dirty="0" smtClean="0"/>
                        <a:t> formou s tématem polní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plodiny. První část obsahuje  obrázky a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rozdělení </a:t>
                      </a:r>
                      <a:r>
                        <a:rPr lang="cs-CZ" sz="1800" dirty="0" smtClean="0"/>
                        <a:t>plodin do skupin. Druhá opakovací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část obsahuje otázky k učivu. Žáci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zaškrtávají</a:t>
                      </a:r>
                      <a:r>
                        <a:rPr lang="cs-CZ" sz="1800" baseline="0" dirty="0" smtClean="0"/>
                        <a:t> a dopisují správné odpovědi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pomocí interaktivního</a:t>
                      </a:r>
                      <a:r>
                        <a:rPr lang="cs-CZ" sz="1800" baseline="0" dirty="0" smtClean="0"/>
                        <a:t> pera.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LMP,  II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stupeň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 –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4732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1277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Rostliny, které se pěstují na polích, nazýváme </a:t>
            </a:r>
            <a:r>
              <a:rPr lang="cs-CZ" sz="2400" b="1" dirty="0"/>
              <a:t>polní plodiny</a:t>
            </a:r>
            <a:r>
              <a:rPr lang="cs-CZ" sz="2400" dirty="0"/>
              <a:t>. </a:t>
            </a:r>
          </a:p>
          <a:p>
            <a:pPr algn="ctr"/>
            <a:r>
              <a:rPr lang="cs-CZ" sz="2400" dirty="0" smtClean="0"/>
              <a:t>Nejčastěji se na polích pěstují  tyto skupiny </a:t>
            </a:r>
            <a:r>
              <a:rPr lang="cs-CZ" sz="2400" dirty="0"/>
              <a:t>rostlin: </a:t>
            </a:r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POLNÍ PLODINY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2074" y="2852936"/>
            <a:ext cx="139567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obiloviny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2074" y="4849010"/>
            <a:ext cx="133214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olejniny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2856948"/>
            <a:ext cx="162018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luskoviny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52064" y="3318613"/>
            <a:ext cx="168403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okopaniny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94846" y="5527653"/>
            <a:ext cx="303333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různé druhy zeleniny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30262" y="4849009"/>
            <a:ext cx="93610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19078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99162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OBILOVINY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Jsou nejdůležitější </a:t>
            </a:r>
            <a:r>
              <a:rPr lang="cs-CZ" dirty="0"/>
              <a:t>a nejrozšířenější skupinou rostlin pěstovaných na </a:t>
            </a:r>
            <a:r>
              <a:rPr lang="cs-CZ" dirty="0" smtClean="0"/>
              <a:t>poli.</a:t>
            </a:r>
          </a:p>
          <a:p>
            <a:pPr algn="ctr"/>
            <a:r>
              <a:rPr lang="cs-CZ" dirty="0" smtClean="0"/>
              <a:t>Plody </a:t>
            </a:r>
            <a:r>
              <a:rPr lang="cs-CZ" dirty="0"/>
              <a:t>obilovin nazýváme obilky. </a:t>
            </a:r>
            <a:endParaRPr lang="cs-CZ" dirty="0" smtClean="0"/>
          </a:p>
          <a:p>
            <a:pPr algn="ctr"/>
            <a:r>
              <a:rPr lang="cs-CZ" dirty="0" smtClean="0"/>
              <a:t>V </a:t>
            </a:r>
            <a:r>
              <a:rPr lang="cs-CZ" dirty="0"/>
              <a:t>ČR se obiloviny pěstují na více než 50 procentech orné půdy. </a:t>
            </a:r>
          </a:p>
        </p:txBody>
      </p:sp>
      <p:pic>
        <p:nvPicPr>
          <p:cNvPr id="1026" name="Picture 2" descr="File:La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309" b="96948" l="4023" r="974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837495"/>
            <a:ext cx="1457530" cy="23328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File:Klas psenice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567" b="98608" l="6147" r="898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07" r="14747"/>
          <a:stretch/>
        </p:blipFill>
        <p:spPr bwMode="auto">
          <a:xfrm>
            <a:off x="247653" y="2824709"/>
            <a:ext cx="1507614" cy="23328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Soubor:Wild rye.jpg"/>
          <p:cNvPicPr>
            <a:picLocks noChangeAspect="1" noChangeArrowheads="1"/>
          </p:cNvPicPr>
          <p:nvPr/>
        </p:nvPicPr>
        <p:blipFill rotWithShape="1"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865" b="89888" l="8750" r="9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79" t="14444" b="20514"/>
          <a:stretch/>
        </p:blipFill>
        <p:spPr bwMode="auto">
          <a:xfrm rot="5400000">
            <a:off x="3452303" y="3352879"/>
            <a:ext cx="2311400" cy="12812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2" name="Picture 8" descr="File:POL Hordeum z00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8167" l="10000" r="80667"/>
                    </a14:imgEffect>
                    <a14:imgEffect>
                      <a14:saturation sat="33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536" t="6618" r="18905"/>
          <a:stretch/>
        </p:blipFill>
        <p:spPr bwMode="auto">
          <a:xfrm>
            <a:off x="5670732" y="2855176"/>
            <a:ext cx="1223952" cy="23245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4" name="Picture 10" descr="File:Kisoroszi, zrající kuku&amp;rcaron;ice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1105" y="2824709"/>
            <a:ext cx="1743383" cy="23245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247653" y="544522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pšenice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28901" y="544522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38989" y="5445999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5417903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oves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4196" y="5417903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žito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4244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OKOPANINY</a:t>
            </a:r>
            <a:endParaRPr lang="cs-CZ" sz="3200" b="1" dirty="0"/>
          </a:p>
        </p:txBody>
      </p:sp>
      <p:pic>
        <p:nvPicPr>
          <p:cNvPr id="2050" name="Picture 2" descr="Soubor:Potato pla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4142" y="2924944"/>
            <a:ext cx="225625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Beta vulgaris subsp. vulgaris var. conditiva, Rote Rüb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7105" y="2900536"/>
            <a:ext cx="253828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5029" y="1268760"/>
            <a:ext cx="43144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U nás nejznámější okopaninou je lilek brambor. </a:t>
            </a:r>
            <a:r>
              <a:rPr lang="cs-CZ" dirty="0" smtClean="0"/>
              <a:t>Na </a:t>
            </a:r>
            <a:r>
              <a:rPr lang="cs-CZ" dirty="0"/>
              <a:t>podzemní části stonku vyrůstají pod zemí bramborové hlízy. Brambory se sklízejí na podzim, když nať brambor začne uvadat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08004" y="1340768"/>
            <a:ext cx="43564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Další pěstovanou okopaninou je řepa. Pěstuje se řepa cukrová, ze které se </a:t>
            </a:r>
            <a:r>
              <a:rPr lang="cs-CZ" dirty="0" smtClean="0"/>
              <a:t>                 v </a:t>
            </a:r>
            <a:r>
              <a:rPr lang="cs-CZ" dirty="0"/>
              <a:t>cukrovarech vyrábí </a:t>
            </a:r>
            <a:r>
              <a:rPr lang="cs-CZ" dirty="0" smtClean="0"/>
              <a:t>cukr, </a:t>
            </a:r>
            <a:r>
              <a:rPr lang="cs-CZ" dirty="0"/>
              <a:t>a řepa krmná, kterou se v zimě krmí hospodářská zvířata. </a:t>
            </a:r>
          </a:p>
        </p:txBody>
      </p:sp>
    </p:spTree>
    <p:extLst>
      <p:ext uri="{BB962C8B-B14F-4D97-AF65-F5344CB8AC3E}">
        <p14:creationId xmlns:p14="http://schemas.microsoft.com/office/powerpoint/2010/main" xmlns="" val="606574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LUSKOVINY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Jako luskoviny označujeme tu skupinu rostlin, jejichž plodem je lusk. Naší nejznámější luskovinou je hrách. </a:t>
            </a:r>
            <a:r>
              <a:rPr lang="cs-CZ" dirty="0" smtClean="0"/>
              <a:t>Hrách </a:t>
            </a:r>
            <a:r>
              <a:rPr lang="cs-CZ" dirty="0"/>
              <a:t>setý se používá jako luštěnina, zelenina </a:t>
            </a:r>
            <a:r>
              <a:rPr lang="cs-CZ" dirty="0" smtClean="0"/>
              <a:t>                  a </a:t>
            </a:r>
            <a:r>
              <a:rPr lang="cs-CZ" dirty="0"/>
              <a:t>jako krmivo pro hospodářská zvířata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Soubor:Doperwt rijserwt peulen Pisum sativu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4847" y="2420886"/>
            <a:ext cx="2826314" cy="376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5312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OLEJNINY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30786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Jako olejniny označujeme tu skupinu rostlin, které se pěstují pro semena, ze kterých se získává olej</a:t>
            </a:r>
            <a:r>
              <a:rPr lang="cs-CZ" dirty="0" smtClean="0"/>
              <a:t>. U </a:t>
            </a:r>
            <a:r>
              <a:rPr lang="cs-CZ" dirty="0"/>
              <a:t>nás nejčastěji pěstovanou olejninou je brukev řepka olejka. </a:t>
            </a:r>
          </a:p>
        </p:txBody>
      </p:sp>
      <p:pic>
        <p:nvPicPr>
          <p:cNvPr id="4098" name="Picture 2" descr="File:Brassica napus flow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970" y="2540852"/>
            <a:ext cx="4422068" cy="331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1430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PRŮMYSLOVÁ PLODINA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Příkladem rostliny důležité pro textilní průmysl je len setý. </a:t>
            </a:r>
            <a:r>
              <a:rPr lang="cs-CZ" dirty="0" smtClean="0"/>
              <a:t>Pěstuje </a:t>
            </a:r>
            <a:r>
              <a:rPr lang="cs-CZ" dirty="0"/>
              <a:t>se pro olejnatá semena, ale zejména pro lněná vlákna, která se získávají ze stonků. Z těchto vláken se tkají lněné látky.</a:t>
            </a:r>
          </a:p>
        </p:txBody>
      </p:sp>
      <p:pic>
        <p:nvPicPr>
          <p:cNvPr id="5124" name="Picture 4" descr="http://www.tkani.cz/l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7268" y="2578784"/>
            <a:ext cx="2821472" cy="339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4186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OPAKOVÁNÍ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Zakroužkuj, jaké rostliny řadíme mezi obiloviny: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0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pšenice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6874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6874" y="246235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204611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oves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4197" y="381323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žito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6874" y="3845315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384531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41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hrách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4197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fazole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0352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Zakroužkuj, jaké rostliny řadíme mezi okopaniny: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0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brambor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6874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6874" y="246235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204611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oves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4197" y="381323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žito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6874" y="3845315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84531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41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hrách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4197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fazole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60618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Zakroužkuj, jaké rostliny řadíme mezi luskoviny: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80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brambor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6874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6874" y="246235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204611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oves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4197" y="381323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žito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6874" y="3845315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384531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čočka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41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hrách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4197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fazole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4809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Zakroužkuj, z jakých rostlin se vyrábí olej: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80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6874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6874" y="2462354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olivy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204611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4197" y="3813236"/>
            <a:ext cx="1507614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slunečnice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6874" y="3845315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84531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čočka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4197" y="2478086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hrách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4197" y="5204612"/>
            <a:ext cx="150761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fazole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6168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Škrtni, co nepatří mezi průmyslové plodiny:</a:t>
            </a:r>
            <a:endParaRPr lang="cs-CZ" sz="2400" dirty="0"/>
          </a:p>
        </p:txBody>
      </p:sp>
      <p:pic>
        <p:nvPicPr>
          <p:cNvPr id="3" name="Picture 2" descr="Soubor:Potato pla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2711" y="4509120"/>
            <a:ext cx="1336150" cy="200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File:Kisoroszi, zrající kuku&amp;rcaron;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3233" y="2174346"/>
            <a:ext cx="1393747" cy="1858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Doperwt rijserwt peulen Pisum sativu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2876" y="4502386"/>
            <a:ext cx="1513269" cy="2017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le:Brassica napus flow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3131" y="2466465"/>
            <a:ext cx="2069745" cy="155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tkani.cz/len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60446"/>
            <a:ext cx="1545127" cy="185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6742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Potato pla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4141" y="2060848"/>
            <a:ext cx="225625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oubor:Beta vulgaris subsp. vulgaris var. conditiva, Rote Rüb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53828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Napiš název rostlin a </a:t>
            </a:r>
            <a:r>
              <a:rPr lang="cs-CZ" sz="2400" dirty="0" smtClean="0"/>
              <a:t>skupiny, </a:t>
            </a:r>
            <a:r>
              <a:rPr lang="cs-CZ" sz="2400" dirty="0" smtClean="0"/>
              <a:t>do které patří: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274141" y="5877272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593661" y="5880217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569277" y="6093296"/>
            <a:ext cx="4077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to: 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759301" y="6453336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8780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Najdi v přeházených písmenkách názvy polních plodin: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42800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 M A R B O 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7691" y="2878318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 Á H 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691" y="3650578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 E </a:t>
            </a:r>
            <a:r>
              <a:rPr lang="cs-CZ" sz="2400" dirty="0" err="1" smtClean="0"/>
              <a:t>E</a:t>
            </a:r>
            <a:r>
              <a:rPr lang="cs-CZ" sz="2400" dirty="0" smtClean="0"/>
              <a:t> Š P I 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7691" y="4413540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 N E M E 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2589" y="5110566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 Ř K E P</a:t>
            </a:r>
            <a:endParaRPr lang="cs-CZ" sz="24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479878" y="2604465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79878" y="3339983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79877" y="4112243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79876" y="4852151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79878" y="5572231"/>
            <a:ext cx="225625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340865" y="2165854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BRAMBOR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7036" y="2901372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HRÁCH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7036" y="3673632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PŠENICE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41934" y="4413540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41934" y="5133620"/>
            <a:ext cx="259228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ŘEPKA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0036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č. 9 – pšenice, ječmen, oves, žito, kukuřice </a:t>
            </a:r>
          </a:p>
          <a:p>
            <a:r>
              <a:rPr lang="cs-CZ" dirty="0" smtClean="0"/>
              <a:t>č. 10 – brambor, řepa</a:t>
            </a:r>
          </a:p>
          <a:p>
            <a:r>
              <a:rPr lang="cs-CZ" dirty="0" smtClean="0"/>
              <a:t>č. 11  - hrách, čočka, fazole</a:t>
            </a:r>
          </a:p>
          <a:p>
            <a:r>
              <a:rPr lang="cs-CZ" dirty="0" smtClean="0"/>
              <a:t>č. 12 – řepka, slunečnice, olivy, len</a:t>
            </a:r>
          </a:p>
          <a:p>
            <a:r>
              <a:rPr lang="cs-CZ" dirty="0" smtClean="0"/>
              <a:t>č. 13</a:t>
            </a:r>
          </a:p>
        </p:txBody>
      </p:sp>
      <p:pic>
        <p:nvPicPr>
          <p:cNvPr id="3" name="Picture 2" descr="Soubor:Potato pla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970481" y="3933056"/>
            <a:ext cx="577718" cy="86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File:Kisoroszi, zrající kuku&amp;rcaron;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85268" y="2905272"/>
            <a:ext cx="602622" cy="803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Doperwt rijserwt peulen Pisum sativu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332808" y="3927233"/>
            <a:ext cx="654300" cy="87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le:Brassica napus flow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7" y="2971430"/>
            <a:ext cx="894907" cy="67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tkani.cz/len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403648" y="2813530"/>
            <a:ext cx="668075" cy="80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 flipV="1">
            <a:off x="2259340" y="2971430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259340" y="2905272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607066" y="3997675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064014" y="3927233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563888" y="2971430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59958" y="2963803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07684" y="3997675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07066" y="3960129"/>
            <a:ext cx="1304548" cy="7373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39552" y="527680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č. 14 – brambor a řepa. Jsou to okopaniny.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658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875" y="332656"/>
            <a:ext cx="835292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Použité zdroje: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dirty="0" smtClean="0">
                <a:latin typeface="Arial" charset="0"/>
                <a:cs typeface="Arial" charset="0"/>
              </a:rPr>
              <a:t>kliparty – office.microsoft.com</a:t>
            </a:r>
          </a:p>
          <a:p>
            <a:r>
              <a:rPr lang="cs-CZ" sz="1400" dirty="0"/>
              <a:t>CERKAL, Radim; STŘEDA, Tomáš; HRSTKOVÁ, Pavlína.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http://commons.wikimedia.org/wiki/File:Lata.jpg?uselang=cs </a:t>
            </a:r>
            <a:endParaRPr lang="cs-CZ" sz="1400" dirty="0" smtClean="0"/>
          </a:p>
          <a:p>
            <a:r>
              <a:rPr lang="cs-CZ" sz="1400" dirty="0"/>
              <a:t>CERKAL, Radim; STŘEDA, Tomáš; HRSTKOVÁ, Pavlína.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http://commons.wikimedia.org/wiki/File:Klas_psenice.jpg </a:t>
            </a:r>
            <a:endParaRPr lang="cs-CZ" sz="1400" dirty="0" smtClean="0"/>
          </a:p>
          <a:p>
            <a:r>
              <a:rPr lang="cs-CZ" sz="1400" dirty="0"/>
              <a:t>BEZ.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http://cs.wikipedia.org/wiki/Soubor:Wild_rye.jpg </a:t>
            </a:r>
            <a:endParaRPr lang="cs-CZ" sz="1400" dirty="0" smtClean="0"/>
          </a:p>
          <a:p>
            <a:r>
              <a:rPr lang="cs-CZ" sz="1400" dirty="0"/>
              <a:t>ZIENOWICZ, </a:t>
            </a:r>
            <a:r>
              <a:rPr lang="cs-CZ" sz="1400" dirty="0" err="1"/>
              <a:t>Alina</a:t>
            </a:r>
            <a:r>
              <a:rPr lang="cs-CZ" sz="1400" dirty="0"/>
              <a:t>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http://commons.wikimedia.org/wiki/File:POL_Hordeum_z003.JPG?uselang=cs </a:t>
            </a:r>
            <a:endParaRPr lang="cs-CZ" sz="1400" dirty="0" smtClean="0"/>
          </a:p>
          <a:p>
            <a:r>
              <a:rPr lang="cs-CZ" sz="1400" dirty="0"/>
              <a:t>AKTRON.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http://commons.wikimedia.org/wiki/File:Kisoroszi,_zraj%C3%ADc%C3%AD_kuku%C5%99ice.JPG?uselang=cs </a:t>
            </a:r>
            <a:endParaRPr lang="cs-CZ" sz="1400" dirty="0" smtClean="0"/>
          </a:p>
          <a:p>
            <a:r>
              <a:rPr lang="cs-CZ" sz="1400" dirty="0"/>
              <a:t>BAUER, </a:t>
            </a:r>
            <a:r>
              <a:rPr lang="cs-CZ" sz="1400" dirty="0" err="1"/>
              <a:t>Scott</a:t>
            </a:r>
            <a:r>
              <a:rPr lang="cs-CZ" sz="1400" dirty="0"/>
              <a:t>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http://cs.wikipedia.org/wiki/Soubor:Potato_plant.jpg </a:t>
            </a:r>
            <a:endParaRPr lang="cs-CZ" sz="1400" dirty="0" smtClean="0"/>
          </a:p>
          <a:p>
            <a:r>
              <a:rPr lang="cs-CZ" sz="1400" dirty="0"/>
              <a:t>BÖHRINGER, Friedrich.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http://cs.wikipedia.org/wiki/Soubor:Beta_vulgaris_subsp._vulgaris_var._conditiva,_Rote_R%C3%BCbe.JPG </a:t>
            </a:r>
            <a:endParaRPr lang="cs-CZ" sz="1400" dirty="0" smtClean="0"/>
          </a:p>
          <a:p>
            <a:r>
              <a:rPr lang="cs-CZ" sz="1400" dirty="0"/>
              <a:t>BEZ.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http://cs.wikipedia.org/wiki/Soubor:Doperwt_rijserwt_peulen_Pisum_sativum.jpg </a:t>
            </a:r>
            <a:endParaRPr lang="cs-CZ" sz="1400" dirty="0" smtClean="0"/>
          </a:p>
          <a:p>
            <a:r>
              <a:rPr lang="cs-CZ" sz="1400" dirty="0"/>
              <a:t>DISCOSTU. </a:t>
            </a:r>
            <a:r>
              <a:rPr lang="cs-CZ" sz="1400" i="1" dirty="0"/>
              <a:t>wikipedie.cz</a:t>
            </a:r>
            <a:r>
              <a:rPr lang="cs-CZ" sz="1400" dirty="0"/>
              <a:t> [online]. [cit. </a:t>
            </a:r>
            <a:r>
              <a:rPr lang="cs-CZ" sz="1400" dirty="0" smtClean="0"/>
              <a:t>1.2.2013</a:t>
            </a:r>
            <a:r>
              <a:rPr lang="cs-CZ" sz="1400" dirty="0"/>
              <a:t>]. Dostupný na WWW: http://commons.wikimedia.org/wiki/File:Brassica_napus_flower.jpg?uselang=cs </a:t>
            </a:r>
            <a:endParaRPr lang="cs-CZ" sz="1400" dirty="0" smtClean="0"/>
          </a:p>
          <a:p>
            <a:r>
              <a:rPr lang="pl-PL" sz="1400" dirty="0"/>
              <a:t>BEZ. </a:t>
            </a:r>
            <a:r>
              <a:rPr lang="pl-PL" sz="1400" i="1" dirty="0"/>
              <a:t>www.tkani.cz</a:t>
            </a:r>
            <a:r>
              <a:rPr lang="pl-PL" sz="1400" dirty="0"/>
              <a:t> [online]. [cit. </a:t>
            </a:r>
            <a:r>
              <a:rPr lang="pl-PL" sz="1400" dirty="0" smtClean="0"/>
              <a:t>1.2.2013</a:t>
            </a:r>
            <a:r>
              <a:rPr lang="pl-PL" sz="1400" dirty="0"/>
              <a:t>]. Dostupný na WWW: http://www.obrazky.cz/detail?q=len&amp;offset=1&amp;limit=20&amp;bUrlPar=filter%3D1&amp;resNum=12&amp;ref=http%3A//search.seznam.cz/%3Fq%3Dlen%26aq%3D%26oq%3D%26sourceid%3Dszn-HP%26thru%3D&amp;resID=cU4yNL7PbuJn5Qbq5ZoZp7oMRGxkOwQ1veWzkQ_S_dk&amp;imgURL=http%3A//www.tkani.cz/len.jpg&amp;pageURL=http%3A//www.tkani.cz/prize.htm&amp;imgX=165&amp;imgY=220&amp;imgSize=13&amp;thURL=http%3A//media3.picsearch.com/is%3FcU4yNL7PbuJn5Qbq5ZoZp7oMRGxkOwQ1veWzkQ_S_dk&amp;thX=96&amp;thY=128&amp;qNoSite=len&amp;siteWWW=&amp;sId=0-gQQzcjwwuiLR4tR74Z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73724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375</TotalTime>
  <Words>757</Words>
  <Application>Microsoft Office PowerPoint</Application>
  <PresentationFormat>Předvádění na obrazovce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Dum</cp:lastModifiedBy>
  <cp:revision>32</cp:revision>
  <dcterms:created xsi:type="dcterms:W3CDTF">2013-02-11T15:05:51Z</dcterms:created>
  <dcterms:modified xsi:type="dcterms:W3CDTF">2013-04-01T12:18:48Z</dcterms:modified>
</cp:coreProperties>
</file>