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5" r:id="rId3"/>
    <p:sldId id="266" r:id="rId4"/>
    <p:sldId id="268" r:id="rId5"/>
    <p:sldId id="270" r:id="rId6"/>
    <p:sldId id="272" r:id="rId7"/>
    <p:sldId id="273" r:id="rId8"/>
    <p:sldId id="271" r:id="rId9"/>
    <p:sldId id="274" r:id="rId10"/>
    <p:sldId id="267" r:id="rId11"/>
    <p:sldId id="26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Relationship Id="rId9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slide" Target="slide3.xml"/><Relationship Id="rId4" Type="http://schemas.openxmlformats.org/officeDocument/2006/relationships/audio" Target="../media/audio2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0.WMF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oupak.cz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i-kantor.eu/cze/ucebnice/informatika.php" TargetMode="External"/><Relationship Id="rId12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lektronika.heureka.cz/" TargetMode="External"/><Relationship Id="rId11" Type="http://schemas.openxmlformats.org/officeDocument/2006/relationships/hyperlink" Target="http://office.microsoft.com/cs-cz/images/MC900442026.aspx" TargetMode="External"/><Relationship Id="rId5" Type="http://schemas.openxmlformats.org/officeDocument/2006/relationships/hyperlink" Target="http://cs.wikipedia.org/" TargetMode="External"/><Relationship Id="rId10" Type="http://schemas.openxmlformats.org/officeDocument/2006/relationships/image" Target="../media/image12.gif"/><Relationship Id="rId4" Type="http://schemas.openxmlformats.org/officeDocument/2006/relationships/image" Target="../media/image2.jpg"/><Relationship Id="rId9" Type="http://schemas.openxmlformats.org/officeDocument/2006/relationships/hyperlink" Target="http://mp3s.nadruhou.net/crazy-frog/we-are-the-champions-5671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142648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Uvedení do problematiky ICT a pojmů v informatice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ICT, Byte a bit, binární kód a dvojková soustava, informace, data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Úvod do informatiky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VY_32_INOVACE_33_656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</a:t>
            </a:r>
            <a:r>
              <a:rPr lang="cs-CZ" sz="3000" b="1" i="1" u="sng" dirty="0" smtClean="0">
                <a:solidFill>
                  <a:schemeClr val="tx2"/>
                </a:solidFill>
              </a:rPr>
              <a:t>informatiky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Zamysli se na téma reálného používání počítače a ICT v osobním, </a:t>
            </a:r>
          </a:p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odborném - profesním a společenském životě (úřady, zaměstnání, …).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1800200"/>
          </a:xfrm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>
                <a:solidFill>
                  <a:prstClr val="black"/>
                </a:solidFill>
              </a:rPr>
              <a:t>ICT – Je obor, který je zaměřen na vývoj a použití výpočetní a komunikační techniky 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>
                <a:solidFill>
                  <a:prstClr val="black"/>
                </a:solidFill>
              </a:rPr>
              <a:t>v různých oblastech lidského života. 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228600" y="2969525"/>
            <a:ext cx="8686800" cy="1395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None/>
            </a:pPr>
            <a:r>
              <a:rPr lang="cs-CZ" sz="3000" dirty="0">
                <a:solidFill>
                  <a:schemeClr val="tx2"/>
                </a:solidFill>
              </a:rPr>
              <a:t>Především se jedná o přenos a zpracování informací, prostřednictvím účelného využívání možností moderních technologií.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4005065"/>
            <a:ext cx="2483615" cy="21865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2719" y="3882987"/>
            <a:ext cx="2160073" cy="235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3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build="p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</a:t>
            </a:r>
            <a:r>
              <a:rPr lang="cs-CZ" sz="3000" b="1" i="1" u="sng" dirty="0" smtClean="0">
                <a:solidFill>
                  <a:schemeClr val="tx2"/>
                </a:solidFill>
              </a:rPr>
              <a:t>informatiky – Informace - data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Úkol: Na Internetu zjisti významový rozdíl mezi pojmy: Informace v matematice, v počítačové technice a ve společenských vědách. 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3744417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u="sng" dirty="0" smtClean="0"/>
              <a:t>INFORMACE v ICT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jsou </a:t>
            </a:r>
            <a:r>
              <a:rPr lang="cs-CZ" sz="2800" dirty="0"/>
              <a:t>považovaná za DATA v </a:t>
            </a:r>
            <a:r>
              <a:rPr lang="cs-CZ" sz="2800" dirty="0" smtClean="0"/>
              <a:t>souvislosti s prací přístrojů:</a:t>
            </a:r>
          </a:p>
          <a:p>
            <a:pPr marL="1169988">
              <a:spcBef>
                <a:spcPts val="0"/>
              </a:spcBef>
              <a:buFont typeface="Arial" pitchFamily="34" charset="0"/>
              <a:buChar char="•"/>
            </a:pPr>
            <a:r>
              <a:rPr lang="cs-CZ" sz="2800" i="1" dirty="0"/>
              <a:t>t</a:t>
            </a:r>
            <a:r>
              <a:rPr lang="cs-CZ" sz="2800" i="1" dirty="0" smtClean="0"/>
              <a:t>extová</a:t>
            </a:r>
          </a:p>
          <a:p>
            <a:pPr marL="1169988">
              <a:spcBef>
                <a:spcPts val="0"/>
              </a:spcBef>
              <a:buFont typeface="Arial" pitchFamily="34" charset="0"/>
              <a:buChar char="•"/>
            </a:pPr>
            <a:r>
              <a:rPr lang="cs-CZ" sz="2800" i="1" dirty="0" smtClean="0"/>
              <a:t>číselná </a:t>
            </a:r>
          </a:p>
          <a:p>
            <a:pPr marL="1169988">
              <a:spcBef>
                <a:spcPts val="0"/>
              </a:spcBef>
              <a:buFont typeface="Arial" pitchFamily="34" charset="0"/>
              <a:buChar char="•"/>
            </a:pPr>
            <a:r>
              <a:rPr lang="cs-CZ" sz="2800" i="1" dirty="0"/>
              <a:t>g</a:t>
            </a:r>
            <a:r>
              <a:rPr lang="cs-CZ" sz="2800" i="1" dirty="0" smtClean="0"/>
              <a:t>rafická</a:t>
            </a:r>
          </a:p>
          <a:p>
            <a:pPr marL="1169988">
              <a:spcBef>
                <a:spcPts val="0"/>
              </a:spcBef>
              <a:buFont typeface="Arial" pitchFamily="34" charset="0"/>
              <a:buChar char="•"/>
            </a:pPr>
            <a:r>
              <a:rPr lang="cs-CZ" sz="2800" i="1" dirty="0"/>
              <a:t>z</a:t>
            </a:r>
            <a:r>
              <a:rPr lang="cs-CZ" sz="2800" i="1" dirty="0" smtClean="0"/>
              <a:t>vuková</a:t>
            </a:r>
          </a:p>
          <a:p>
            <a:pPr marL="1169988">
              <a:spcBef>
                <a:spcPts val="0"/>
              </a:spcBef>
              <a:buFont typeface="Arial" pitchFamily="34" charset="0"/>
              <a:buChar char="•"/>
            </a:pPr>
            <a:r>
              <a:rPr lang="cs-CZ" sz="2800" i="1" dirty="0" smtClean="0"/>
              <a:t>video</a:t>
            </a:r>
          </a:p>
          <a:p>
            <a:pPr marL="1169988">
              <a:spcBef>
                <a:spcPts val="0"/>
              </a:spcBef>
              <a:buFont typeface="Arial" pitchFamily="34" charset="0"/>
              <a:buChar char="•"/>
            </a:pPr>
            <a:r>
              <a:rPr lang="cs-CZ" sz="2800" i="1" dirty="0" smtClean="0"/>
              <a:t>řídící</a:t>
            </a:r>
            <a:endParaRPr lang="cs-CZ" sz="2800" i="1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323528" y="4581128"/>
            <a:ext cx="8686800" cy="1395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charset="0"/>
              <a:buNone/>
            </a:pPr>
            <a:r>
              <a:rPr lang="cs-CZ" sz="2600" dirty="0" smtClean="0">
                <a:solidFill>
                  <a:schemeClr val="tx2"/>
                </a:solidFill>
              </a:rPr>
              <a:t>Jako přístroje a technologie pro práci s daty jsou nejčastěji považovány počítače, ale díky vývoji sem patří také mobilní a další technologie (mobily, tablety, e-</a:t>
            </a:r>
            <a:r>
              <a:rPr lang="cs-CZ" sz="2600" dirty="0" err="1" smtClean="0">
                <a:solidFill>
                  <a:schemeClr val="tx2"/>
                </a:solidFill>
              </a:rPr>
              <a:t>booky</a:t>
            </a:r>
            <a:r>
              <a:rPr lang="cs-CZ" sz="2600" dirty="0" smtClean="0">
                <a:solidFill>
                  <a:schemeClr val="tx2"/>
                </a:solidFill>
              </a:rPr>
              <a:t>, televizory, apod.)</a:t>
            </a:r>
          </a:p>
        </p:txBody>
      </p:sp>
      <p:pic>
        <p:nvPicPr>
          <p:cNvPr id="15" name="Picture 2" descr="C:\Users\Jirka\Pictures\informatika-zakladni-skol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82637"/>
            <a:ext cx="1962560" cy="277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61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build="p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</a:t>
            </a:r>
            <a:r>
              <a:rPr lang="cs-CZ" sz="3000" b="1" i="1" u="sng" dirty="0" smtClean="0">
                <a:solidFill>
                  <a:schemeClr val="tx2"/>
                </a:solidFill>
              </a:rPr>
              <a:t>informatiky – kódování datových informací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522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Úkol: </a:t>
            </a:r>
            <a:r>
              <a:rPr lang="cs-CZ" sz="1400" i="1" dirty="0" smtClean="0">
                <a:solidFill>
                  <a:srgbClr val="C00000"/>
                </a:solidFill>
              </a:rPr>
              <a:t>V učebnici a na Internetu nalezni popis dvojkové a desítkové soustavy, vystihni podstatu použití 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1400" i="1" dirty="0" smtClean="0">
                <a:solidFill>
                  <a:srgbClr val="C00000"/>
                </a:solidFill>
              </a:rPr>
              <a:t>(také v aplikaci OS Windows – Kalkulačka, lze </a:t>
            </a:r>
            <a:r>
              <a:rPr lang="cs-CZ" sz="1400" i="1" dirty="0">
                <a:solidFill>
                  <a:srgbClr val="C00000"/>
                </a:solidFill>
              </a:rPr>
              <a:t>nastavit </a:t>
            </a:r>
            <a:r>
              <a:rPr lang="cs-CZ" sz="1400" i="1" dirty="0" smtClean="0">
                <a:solidFill>
                  <a:srgbClr val="C00000"/>
                </a:solidFill>
              </a:rPr>
              <a:t>práci v různých soustavách v zobrazení „vědeckém“)</a:t>
            </a:r>
            <a:endParaRPr lang="cs-CZ" sz="1400" i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5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468052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Data</a:t>
            </a:r>
            <a:r>
              <a:rPr lang="cs-CZ" sz="2800" dirty="0"/>
              <a:t> </a:t>
            </a:r>
            <a:r>
              <a:rPr lang="cs-CZ" sz="2800" dirty="0" smtClean="0"/>
              <a:t>jsou v</a:t>
            </a:r>
            <a:r>
              <a:rPr lang="cs-CZ" sz="2800" dirty="0"/>
              <a:t> </a:t>
            </a:r>
            <a:r>
              <a:rPr lang="cs-CZ" sz="2800" dirty="0" smtClean="0"/>
              <a:t>podstatě jen </a:t>
            </a:r>
            <a:r>
              <a:rPr lang="cs-CZ" sz="2800" dirty="0"/>
              <a:t>jiný výraz pro </a:t>
            </a:r>
            <a:r>
              <a:rPr lang="cs-CZ" sz="2800" b="1" dirty="0"/>
              <a:t>informace</a:t>
            </a:r>
            <a:r>
              <a:rPr lang="cs-CZ" sz="2800" dirty="0" smtClean="0"/>
              <a:t>.</a:t>
            </a:r>
            <a:r>
              <a:rPr lang="cs-CZ" sz="1800" i="1" dirty="0" smtClean="0"/>
              <a:t> (platí pro ICT)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Proces </a:t>
            </a:r>
            <a:r>
              <a:rPr lang="cs-CZ" sz="2800" b="1" dirty="0">
                <a:solidFill>
                  <a:srgbClr val="002060"/>
                </a:solidFill>
              </a:rPr>
              <a:t>zpracování dat </a:t>
            </a:r>
            <a:r>
              <a:rPr lang="cs-CZ" sz="2800" dirty="0">
                <a:solidFill>
                  <a:srgbClr val="002060"/>
                </a:solidFill>
              </a:rPr>
              <a:t>je to</a:t>
            </a:r>
            <a:r>
              <a:rPr lang="cs-CZ" sz="2800" dirty="0" smtClean="0">
                <a:solidFill>
                  <a:srgbClr val="002060"/>
                </a:solidFill>
              </a:rPr>
              <a:t>, co </a:t>
            </a:r>
            <a:r>
              <a:rPr lang="cs-CZ" sz="2800" dirty="0">
                <a:solidFill>
                  <a:srgbClr val="002060"/>
                </a:solidFill>
              </a:rPr>
              <a:t>dělá počítač počítačem</a:t>
            </a:r>
            <a:r>
              <a:rPr lang="cs-CZ" sz="2800" dirty="0" smtClean="0">
                <a:solidFill>
                  <a:srgbClr val="002060"/>
                </a:solidFill>
              </a:rPr>
              <a:t>. Chceme-li </a:t>
            </a:r>
            <a:r>
              <a:rPr lang="cs-CZ" sz="2800" dirty="0">
                <a:solidFill>
                  <a:srgbClr val="002060"/>
                </a:solidFill>
              </a:rPr>
              <a:t>v počítači </a:t>
            </a:r>
            <a:r>
              <a:rPr lang="cs-CZ" sz="2800" dirty="0" smtClean="0">
                <a:solidFill>
                  <a:srgbClr val="002060"/>
                </a:solidFill>
              </a:rPr>
              <a:t>například napsat nějaký text, vkládáme </a:t>
            </a:r>
            <a:r>
              <a:rPr lang="cs-CZ" sz="2800" dirty="0">
                <a:solidFill>
                  <a:srgbClr val="002060"/>
                </a:solidFill>
              </a:rPr>
              <a:t>do něj data v podobě znaků</a:t>
            </a:r>
            <a:r>
              <a:rPr lang="cs-CZ" sz="2800" dirty="0" smtClean="0">
                <a:solidFill>
                  <a:srgbClr val="002060"/>
                </a:solidFill>
              </a:rPr>
              <a:t>, které musí být strojově – číslicově zpracovatelné, tedy upravené tak, aby s nimi rychle, spolehlivě a přesně mohly pracovat jednotlivé elektronické součásti výpočetní techniky.</a:t>
            </a:r>
          </a:p>
          <a:p>
            <a:r>
              <a:rPr lang="cs-CZ" sz="2800" dirty="0">
                <a:solidFill>
                  <a:srgbClr val="0070C0"/>
                </a:solidFill>
              </a:rPr>
              <a:t>P</a:t>
            </a:r>
            <a:r>
              <a:rPr lang="cs-CZ" sz="2800" dirty="0" smtClean="0">
                <a:solidFill>
                  <a:srgbClr val="0070C0"/>
                </a:solidFill>
              </a:rPr>
              <a:t>ak hovoříme o kódech, kódové či </a:t>
            </a:r>
            <a:r>
              <a:rPr lang="cs-CZ" sz="2800" b="1" dirty="0" smtClean="0">
                <a:solidFill>
                  <a:srgbClr val="0070C0"/>
                </a:solidFill>
              </a:rPr>
              <a:t>znakové tabulce</a:t>
            </a:r>
            <a:r>
              <a:rPr lang="cs-CZ" sz="2800" dirty="0" smtClean="0">
                <a:solidFill>
                  <a:srgbClr val="0070C0"/>
                </a:solidFill>
              </a:rPr>
              <a:t>, tedy o tom, jak jsou data v číslicových počítačích zpracovávána, (</a:t>
            </a:r>
            <a:r>
              <a:rPr lang="cs-CZ" sz="2800" i="1" dirty="0" smtClean="0">
                <a:solidFill>
                  <a:srgbClr val="0070C0"/>
                </a:solidFill>
              </a:rPr>
              <a:t>binární kódování, dvojková matematická soustava</a:t>
            </a:r>
            <a:r>
              <a:rPr lang="cs-CZ" sz="2800" dirty="0" smtClean="0">
                <a:solidFill>
                  <a:srgbClr val="0070C0"/>
                </a:solidFill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65021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</a:t>
            </a:r>
            <a:r>
              <a:rPr lang="cs-CZ" sz="3000" b="1" i="1" u="sng" dirty="0" smtClean="0">
                <a:solidFill>
                  <a:schemeClr val="tx2"/>
                </a:solidFill>
              </a:rPr>
              <a:t>informatiky – proč „nuly“ a „jedničky“ 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0" y="625007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i="1" dirty="0">
                <a:solidFill>
                  <a:srgbClr val="7030A0"/>
                </a:solidFill>
              </a:rPr>
              <a:t>Poznámka: Stále může být ICT i na principu analogovém, ale výhody digitální práce jsou jednoznačné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50075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107504" y="792088"/>
            <a:ext cx="9036496" cy="378904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Počítačové zpracování dat spočívá na principu pamatování elektrického náboje (napětí) nebo magnetismu apod., tedy hovoříme o práci nul a jedniček. (napětí není nebo je)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Takto uložená data musí mít jasně definovanou podobu, proto využíváme tzv. dvojkovou soustavu (0/1), a mluvíme o </a:t>
            </a:r>
            <a:r>
              <a:rPr lang="cs-CZ" sz="2800" b="1" dirty="0" smtClean="0">
                <a:solidFill>
                  <a:srgbClr val="002060"/>
                </a:solidFill>
              </a:rPr>
              <a:t>bit</a:t>
            </a:r>
            <a:r>
              <a:rPr lang="cs-CZ" sz="2800" dirty="0" smtClean="0">
                <a:solidFill>
                  <a:srgbClr val="002060"/>
                </a:solidFill>
              </a:rPr>
              <a:t>ech a </a:t>
            </a:r>
            <a:r>
              <a:rPr lang="cs-CZ" sz="2800" b="1" dirty="0" smtClean="0">
                <a:solidFill>
                  <a:srgbClr val="002060"/>
                </a:solidFill>
              </a:rPr>
              <a:t>byte</a:t>
            </a:r>
            <a:r>
              <a:rPr lang="cs-CZ" sz="2800" dirty="0" smtClean="0">
                <a:solidFill>
                  <a:srgbClr val="002060"/>
                </a:solidFill>
              </a:rPr>
              <a:t>ch (čteme </a:t>
            </a:r>
            <a:r>
              <a:rPr lang="cs-CZ" sz="2800" i="1" dirty="0" smtClean="0">
                <a:solidFill>
                  <a:srgbClr val="002060"/>
                </a:solidFill>
              </a:rPr>
              <a:t>bit</a:t>
            </a:r>
            <a:r>
              <a:rPr lang="cs-CZ" sz="2800" dirty="0" smtClean="0">
                <a:solidFill>
                  <a:srgbClr val="002060"/>
                </a:solidFill>
              </a:rPr>
              <a:t> a </a:t>
            </a:r>
            <a:r>
              <a:rPr lang="cs-CZ" sz="2800" i="1" dirty="0" smtClean="0">
                <a:solidFill>
                  <a:srgbClr val="002060"/>
                </a:solidFill>
              </a:rPr>
              <a:t>bajt</a:t>
            </a:r>
            <a:r>
              <a:rPr lang="cs-CZ" sz="2800" dirty="0" smtClean="0">
                <a:solidFill>
                  <a:srgbClr val="002060"/>
                </a:solidFill>
              </a:rPr>
              <a:t>, značíme </a:t>
            </a:r>
            <a:r>
              <a:rPr lang="cs-CZ" sz="2800" b="1" dirty="0" smtClean="0">
                <a:solidFill>
                  <a:srgbClr val="002060"/>
                </a:solidFill>
              </a:rPr>
              <a:t>b</a:t>
            </a:r>
            <a:r>
              <a:rPr lang="cs-CZ" sz="2800" dirty="0" smtClean="0">
                <a:solidFill>
                  <a:srgbClr val="002060"/>
                </a:solidFill>
              </a:rPr>
              <a:t> a </a:t>
            </a:r>
            <a:r>
              <a:rPr lang="cs-CZ" sz="2800" b="1" dirty="0" smtClean="0">
                <a:solidFill>
                  <a:srgbClr val="002060"/>
                </a:solidFill>
              </a:rPr>
              <a:t>B</a:t>
            </a:r>
            <a:r>
              <a:rPr lang="cs-CZ" sz="2800" dirty="0" smtClean="0">
                <a:solidFill>
                  <a:srgbClr val="002060"/>
                </a:solidFill>
              </a:rPr>
              <a:t>).</a:t>
            </a:r>
          </a:p>
          <a:p>
            <a:r>
              <a:rPr lang="cs-CZ" sz="2800" dirty="0">
                <a:solidFill>
                  <a:srgbClr val="0070C0"/>
                </a:solidFill>
              </a:rPr>
              <a:t>Pokud do počítače uložíme text, obrázek, zvuk či video, vždy se tato informace uloží v podobě takto zakódovaných dat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463" y="4149080"/>
            <a:ext cx="2875073" cy="1985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624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</a:t>
            </a:r>
            <a:r>
              <a:rPr lang="cs-CZ" sz="3000" b="1" i="1" u="sng" dirty="0" smtClean="0">
                <a:solidFill>
                  <a:schemeClr val="tx2"/>
                </a:solidFill>
              </a:rPr>
              <a:t>informatiky – bit a byte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Poznámka: </a:t>
            </a:r>
            <a:r>
              <a:rPr lang="cs-CZ" sz="1800" i="1" dirty="0" smtClean="0">
                <a:solidFill>
                  <a:srgbClr val="7030A0"/>
                </a:solidFill>
              </a:rPr>
              <a:t>Nalezni  v učebnici a na Internetu několik příkladů kódování pro počítač a prozkoumej znakovou tabulku (např. typ písmena a jeho číselný kód)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179512" y="792088"/>
            <a:ext cx="8964488" cy="6065912"/>
          </a:xfrm>
        </p:spPr>
        <p:txBody>
          <a:bodyPr/>
          <a:lstStyle/>
          <a:p>
            <a:r>
              <a:rPr lang="cs-CZ" sz="2600" b="1" dirty="0" smtClean="0"/>
              <a:t>BIT </a:t>
            </a:r>
            <a:r>
              <a:rPr lang="cs-CZ" sz="2600" b="1" dirty="0"/>
              <a:t>A </a:t>
            </a:r>
            <a:r>
              <a:rPr lang="cs-CZ" sz="2600" b="1" dirty="0" smtClean="0"/>
              <a:t>BYTE </a:t>
            </a:r>
            <a:r>
              <a:rPr lang="cs-CZ" sz="2600" dirty="0" smtClean="0"/>
              <a:t>– </a:t>
            </a:r>
            <a:r>
              <a:rPr lang="cs-CZ" sz="2400" dirty="0" smtClean="0"/>
              <a:t>Základní jednotka informace pak je </a:t>
            </a:r>
            <a:r>
              <a:rPr lang="cs-CZ" sz="2400" b="1" dirty="0" smtClean="0"/>
              <a:t>bit</a:t>
            </a:r>
            <a:r>
              <a:rPr lang="cs-CZ" sz="2400" dirty="0" smtClean="0"/>
              <a:t>, který má hodnotu 1 nebo 0, a je tak nositelem pouze těchto dvou informací. Abychom mohli pracovat s větší informací, je nutné použít více bitů do informačního kódu.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Bylo ustanoveno, že složením 8 bitů vnikne 1 </a:t>
            </a:r>
            <a:r>
              <a:rPr lang="cs-CZ" sz="2400" b="1" dirty="0" smtClean="0">
                <a:solidFill>
                  <a:srgbClr val="002060"/>
                </a:solidFill>
              </a:rPr>
              <a:t>byte</a:t>
            </a:r>
            <a:r>
              <a:rPr lang="cs-CZ" sz="2400" dirty="0" smtClean="0">
                <a:solidFill>
                  <a:srgbClr val="002060"/>
                </a:solidFill>
              </a:rPr>
              <a:t>. Do </a:t>
            </a:r>
            <a:r>
              <a:rPr lang="cs-CZ" sz="2400" dirty="0">
                <a:solidFill>
                  <a:srgbClr val="002060"/>
                </a:solidFill>
              </a:rPr>
              <a:t>jednoho bytu je </a:t>
            </a:r>
            <a:r>
              <a:rPr lang="cs-CZ" sz="2400" dirty="0" smtClean="0">
                <a:solidFill>
                  <a:srgbClr val="002060"/>
                </a:solidFill>
              </a:rPr>
              <a:t>pak možné </a:t>
            </a:r>
            <a:r>
              <a:rPr lang="cs-CZ" sz="2400" dirty="0">
                <a:solidFill>
                  <a:srgbClr val="002060"/>
                </a:solidFill>
              </a:rPr>
              <a:t>uložit jeden libovolný znak nebo číslo v rozmezí </a:t>
            </a:r>
            <a:r>
              <a:rPr lang="cs-CZ" sz="2400" dirty="0" smtClean="0">
                <a:solidFill>
                  <a:srgbClr val="002060"/>
                </a:solidFill>
              </a:rPr>
              <a:t>0-255 možností. Právě </a:t>
            </a:r>
            <a:r>
              <a:rPr lang="cs-CZ" sz="2400" dirty="0">
                <a:solidFill>
                  <a:srgbClr val="002060"/>
                </a:solidFill>
              </a:rPr>
              <a:t>pomocí </a:t>
            </a:r>
            <a:r>
              <a:rPr lang="cs-CZ" sz="2400" dirty="0" smtClean="0">
                <a:solidFill>
                  <a:srgbClr val="002060"/>
                </a:solidFill>
              </a:rPr>
              <a:t>bytů (</a:t>
            </a:r>
            <a:r>
              <a:rPr lang="cs-CZ" sz="2400" dirty="0">
                <a:solidFill>
                  <a:srgbClr val="002060"/>
                </a:solidFill>
              </a:rPr>
              <a:t>a odvozených jednotek) se </a:t>
            </a:r>
            <a:r>
              <a:rPr lang="cs-CZ" sz="2400" dirty="0" smtClean="0">
                <a:solidFill>
                  <a:srgbClr val="002060"/>
                </a:solidFill>
              </a:rPr>
              <a:t>měří kapacita (velikost) pamětí, paměťových médií, fotoaparátů, </a:t>
            </a:r>
            <a:r>
              <a:rPr lang="cs-CZ" sz="2400" dirty="0">
                <a:solidFill>
                  <a:srgbClr val="002060"/>
                </a:solidFill>
              </a:rPr>
              <a:t>apod.</a:t>
            </a:r>
          </a:p>
          <a:p>
            <a:r>
              <a:rPr lang="cs-CZ" sz="2600" dirty="0">
                <a:solidFill>
                  <a:srgbClr val="0070C0"/>
                </a:solidFill>
              </a:rPr>
              <a:t>1 bit </a:t>
            </a:r>
            <a:r>
              <a:rPr lang="cs-CZ" sz="2600" dirty="0" smtClean="0">
                <a:solidFill>
                  <a:srgbClr val="0070C0"/>
                </a:solidFill>
              </a:rPr>
              <a:t>(b)  		1 </a:t>
            </a:r>
            <a:r>
              <a:rPr lang="cs-CZ" sz="2600" dirty="0">
                <a:solidFill>
                  <a:srgbClr val="0070C0"/>
                </a:solidFill>
              </a:rPr>
              <a:t>nebo 0</a:t>
            </a:r>
          </a:p>
          <a:p>
            <a:r>
              <a:rPr lang="cs-CZ" sz="2600" dirty="0">
                <a:solidFill>
                  <a:srgbClr val="0070C0"/>
                </a:solidFill>
              </a:rPr>
              <a:t>1 </a:t>
            </a:r>
            <a:r>
              <a:rPr lang="cs-CZ" sz="2600" dirty="0" smtClean="0">
                <a:solidFill>
                  <a:srgbClr val="0070C0"/>
                </a:solidFill>
              </a:rPr>
              <a:t>byte (</a:t>
            </a:r>
            <a:r>
              <a:rPr lang="cs-CZ" sz="2600" dirty="0">
                <a:solidFill>
                  <a:srgbClr val="0070C0"/>
                </a:solidFill>
              </a:rPr>
              <a:t>B)              </a:t>
            </a:r>
            <a:r>
              <a:rPr lang="cs-CZ" sz="2600" dirty="0" smtClean="0">
                <a:solidFill>
                  <a:srgbClr val="0070C0"/>
                </a:solidFill>
              </a:rPr>
              <a:t>	8 </a:t>
            </a:r>
            <a:r>
              <a:rPr lang="cs-CZ" sz="2600" dirty="0">
                <a:solidFill>
                  <a:srgbClr val="0070C0"/>
                </a:solidFill>
              </a:rPr>
              <a:t>bitů</a:t>
            </a:r>
          </a:p>
          <a:p>
            <a:r>
              <a:rPr lang="cs-CZ" sz="2600" dirty="0">
                <a:solidFill>
                  <a:srgbClr val="0070C0"/>
                </a:solidFill>
              </a:rPr>
              <a:t>1 </a:t>
            </a:r>
            <a:r>
              <a:rPr lang="cs-CZ" sz="2600" dirty="0" smtClean="0">
                <a:solidFill>
                  <a:srgbClr val="0070C0"/>
                </a:solidFill>
              </a:rPr>
              <a:t>kilobyte (</a:t>
            </a:r>
            <a:r>
              <a:rPr lang="cs-CZ" sz="2600" dirty="0">
                <a:solidFill>
                  <a:srgbClr val="0070C0"/>
                </a:solidFill>
              </a:rPr>
              <a:t>kB)      </a:t>
            </a:r>
            <a:r>
              <a:rPr lang="cs-CZ" sz="2600" dirty="0" smtClean="0">
                <a:solidFill>
                  <a:srgbClr val="0070C0"/>
                </a:solidFill>
              </a:rPr>
              <a:t>	1024 </a:t>
            </a:r>
            <a:r>
              <a:rPr lang="cs-CZ" sz="2600" dirty="0">
                <a:solidFill>
                  <a:srgbClr val="0070C0"/>
                </a:solidFill>
              </a:rPr>
              <a:t>bytů</a:t>
            </a:r>
          </a:p>
          <a:p>
            <a:r>
              <a:rPr lang="cs-CZ" sz="2600" dirty="0">
                <a:solidFill>
                  <a:srgbClr val="0070C0"/>
                </a:solidFill>
              </a:rPr>
              <a:t>1 </a:t>
            </a:r>
            <a:r>
              <a:rPr lang="cs-CZ" sz="2600" dirty="0" smtClean="0">
                <a:solidFill>
                  <a:srgbClr val="0070C0"/>
                </a:solidFill>
              </a:rPr>
              <a:t>megabyte (</a:t>
            </a:r>
            <a:r>
              <a:rPr lang="cs-CZ" sz="2600" dirty="0">
                <a:solidFill>
                  <a:srgbClr val="0070C0"/>
                </a:solidFill>
              </a:rPr>
              <a:t>GB)  </a:t>
            </a:r>
            <a:r>
              <a:rPr lang="cs-CZ" sz="2600" dirty="0" smtClean="0">
                <a:solidFill>
                  <a:srgbClr val="0070C0"/>
                </a:solidFill>
              </a:rPr>
              <a:t>	1024 </a:t>
            </a:r>
            <a:r>
              <a:rPr lang="cs-CZ" sz="2600" dirty="0">
                <a:solidFill>
                  <a:srgbClr val="0070C0"/>
                </a:solidFill>
              </a:rPr>
              <a:t>kilobytů</a:t>
            </a:r>
          </a:p>
          <a:p>
            <a:r>
              <a:rPr lang="cs-CZ" sz="2600" dirty="0">
                <a:solidFill>
                  <a:srgbClr val="0070C0"/>
                </a:solidFill>
              </a:rPr>
              <a:t>1 </a:t>
            </a:r>
            <a:r>
              <a:rPr lang="cs-CZ" sz="2600" dirty="0" smtClean="0">
                <a:solidFill>
                  <a:srgbClr val="0070C0"/>
                </a:solidFill>
              </a:rPr>
              <a:t>gigabyte (</a:t>
            </a:r>
            <a:r>
              <a:rPr lang="cs-CZ" sz="2600" dirty="0">
                <a:solidFill>
                  <a:srgbClr val="0070C0"/>
                </a:solidFill>
              </a:rPr>
              <a:t>GB)    </a:t>
            </a:r>
            <a:r>
              <a:rPr lang="cs-CZ" sz="2600" dirty="0" smtClean="0">
                <a:solidFill>
                  <a:srgbClr val="0070C0"/>
                </a:solidFill>
              </a:rPr>
              <a:t>	1024 megabytů</a:t>
            </a:r>
            <a:endParaRPr lang="cs-CZ" sz="2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183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</a:t>
            </a:r>
            <a:r>
              <a:rPr lang="cs-CZ" sz="3000" b="1" i="1" u="sng" dirty="0" smtClean="0">
                <a:solidFill>
                  <a:schemeClr val="tx2"/>
                </a:solidFill>
              </a:rPr>
              <a:t>informatiky – binární (dvojkové) kódování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Poznámka: </a:t>
            </a:r>
            <a:r>
              <a:rPr lang="cs-CZ" sz="1800" i="1" dirty="0" smtClean="0">
                <a:solidFill>
                  <a:srgbClr val="7030A0"/>
                </a:solidFill>
              </a:rPr>
              <a:t>Nalezni  v učebnici a na Internetu několik příkladů kódování pro počítač a prozkoumej znakovou tabulku (např. typ písmena a jeho číselný kód)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5580112" cy="417646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600" dirty="0" smtClean="0"/>
              <a:t>Ukázka binárního kódu pro informaci se 4 bity. </a:t>
            </a:r>
            <a:r>
              <a:rPr lang="cs-CZ" sz="2600" i="1" dirty="0" smtClean="0"/>
              <a:t>(tzv. šířka informace)</a:t>
            </a:r>
          </a:p>
          <a:p>
            <a:pPr>
              <a:spcBef>
                <a:spcPts val="0"/>
              </a:spcBef>
            </a:pPr>
            <a:r>
              <a:rPr lang="cs-CZ" sz="2600" dirty="0" smtClean="0">
                <a:solidFill>
                  <a:srgbClr val="002060"/>
                </a:solidFill>
              </a:rPr>
              <a:t>Tedy ve 4 bitovém kódu lze pracovat se 16 kódy </a:t>
            </a:r>
            <a:r>
              <a:rPr lang="cs-CZ" sz="2600" i="1" dirty="0" smtClean="0">
                <a:solidFill>
                  <a:srgbClr val="002060"/>
                </a:solidFill>
              </a:rPr>
              <a:t>(počet informací)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   8 b = 		     256 </a:t>
            </a:r>
            <a:r>
              <a:rPr lang="cs-CZ" sz="2600" dirty="0" err="1" smtClean="0">
                <a:solidFill>
                  <a:srgbClr val="0070C0"/>
                </a:solidFill>
              </a:rPr>
              <a:t>inf</a:t>
            </a:r>
            <a:r>
              <a:rPr lang="cs-CZ" sz="2600" dirty="0" smtClean="0">
                <a:solidFill>
                  <a:srgbClr val="0070C0"/>
                </a:solidFill>
              </a:rPr>
              <a:t>. jednotek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 16 b </a:t>
            </a:r>
            <a:r>
              <a:rPr lang="cs-CZ" sz="2600" dirty="0">
                <a:solidFill>
                  <a:srgbClr val="0070C0"/>
                </a:solidFill>
              </a:rPr>
              <a:t>= </a:t>
            </a:r>
            <a:r>
              <a:rPr lang="cs-CZ" sz="2600" dirty="0" smtClean="0">
                <a:solidFill>
                  <a:srgbClr val="0070C0"/>
                </a:solidFill>
              </a:rPr>
              <a:t>		65 536 ( 65 tisíc     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>
                <a:solidFill>
                  <a:srgbClr val="0070C0"/>
                </a:solidFill>
              </a:rPr>
              <a:t> 24 b = 	</a:t>
            </a:r>
            <a:r>
              <a:rPr lang="cs-CZ" sz="2600" dirty="0" smtClean="0">
                <a:solidFill>
                  <a:srgbClr val="0070C0"/>
                </a:solidFill>
              </a:rPr>
              <a:t>     16 777 216 (16 milionů)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 32 </a:t>
            </a:r>
            <a:r>
              <a:rPr lang="cs-CZ" sz="2600" dirty="0">
                <a:solidFill>
                  <a:srgbClr val="0070C0"/>
                </a:solidFill>
              </a:rPr>
              <a:t>b = </a:t>
            </a:r>
            <a:r>
              <a:rPr lang="cs-CZ" sz="2600" dirty="0" smtClean="0">
                <a:solidFill>
                  <a:srgbClr val="0070C0"/>
                </a:solidFill>
              </a:rPr>
              <a:t>	4 294 967 296 ( 4 miliardy)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 64 </a:t>
            </a:r>
            <a:r>
              <a:rPr lang="cs-CZ" sz="2600" dirty="0">
                <a:solidFill>
                  <a:srgbClr val="0070C0"/>
                </a:solidFill>
              </a:rPr>
              <a:t>b </a:t>
            </a:r>
            <a:r>
              <a:rPr lang="cs-CZ" sz="2600" dirty="0" smtClean="0">
                <a:solidFill>
                  <a:srgbClr val="0070C0"/>
                </a:solidFill>
              </a:rPr>
              <a:t>=18 446 744 073 709 551 616 </a:t>
            </a:r>
            <a:r>
              <a:rPr lang="cs-CZ" sz="2600" dirty="0" err="1" smtClean="0">
                <a:solidFill>
                  <a:srgbClr val="0070C0"/>
                </a:solidFill>
              </a:rPr>
              <a:t>inf</a:t>
            </a:r>
            <a:r>
              <a:rPr lang="cs-CZ" sz="2600" dirty="0" smtClean="0">
                <a:solidFill>
                  <a:srgbClr val="0070C0"/>
                </a:solidFill>
              </a:rPr>
              <a:t>.  </a:t>
            </a:r>
            <a:endParaRPr lang="cs-CZ" sz="2600" dirty="0">
              <a:solidFill>
                <a:srgbClr val="0070C0"/>
              </a:solidFill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331400"/>
              </p:ext>
            </p:extLst>
          </p:nvPr>
        </p:nvGraphicFramePr>
        <p:xfrm>
          <a:off x="6444448" y="678706"/>
          <a:ext cx="2160000" cy="52425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 b</a:t>
                      </a:r>
                      <a:endParaRPr lang="cs-CZ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0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359851"/>
              </p:ext>
            </p:extLst>
          </p:nvPr>
        </p:nvGraphicFramePr>
        <p:xfrm>
          <a:off x="5796136" y="678706"/>
          <a:ext cx="576000" cy="52425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76000"/>
              </a:tblGrid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Kód</a:t>
                      </a:r>
                      <a:endParaRPr lang="cs-CZ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11.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13.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14.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15.</a:t>
                      </a:r>
                      <a:endParaRPr lang="cs-CZ" sz="1400" dirty="0"/>
                    </a:p>
                  </a:txBody>
                  <a:tcPr/>
                </a:tc>
              </a:tr>
              <a:tr h="26999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16.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" name="Picture 2" descr="C:\Users\Jirka\Pictures\00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60166"/>
            <a:ext cx="2520280" cy="188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7057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informatiky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počítač – „</a:t>
            </a:r>
            <a:r>
              <a:rPr lang="cs-CZ" sz="3000" b="1" i="1" u="sng" dirty="0" err="1" smtClean="0">
                <a:solidFill>
                  <a:schemeClr val="tx2"/>
                </a:solidFill>
              </a:rPr>
              <a:t>písíčko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“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0" y="6240227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? – Odpověz: Proč se technickým přístrojům a programům říká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		hardware a software?</a:t>
            </a:r>
          </a:p>
          <a:p>
            <a:pPr marL="1347788" indent="0">
              <a:spcBef>
                <a:spcPts val="0"/>
              </a:spcBef>
              <a:buNone/>
            </a:pP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821025"/>
            <a:ext cx="885698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OSOBNÍ POČÍTAČ -&gt; </a:t>
            </a:r>
            <a:r>
              <a:rPr lang="cs-CZ" sz="2400" i="1" dirty="0" err="1" smtClean="0"/>
              <a:t>Personal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computer</a:t>
            </a:r>
            <a:r>
              <a:rPr lang="cs-CZ" sz="2400" i="1" dirty="0" smtClean="0"/>
              <a:t> = PC  (</a:t>
            </a:r>
            <a:r>
              <a:rPr lang="cs-CZ" sz="2400" i="1" dirty="0" err="1" smtClean="0"/>
              <a:t>ang</a:t>
            </a:r>
            <a:r>
              <a:rPr lang="cs-CZ" sz="2400" i="1" dirty="0" smtClean="0"/>
              <a:t>. </a:t>
            </a:r>
            <a:r>
              <a:rPr lang="cs-CZ" sz="2400" i="1" dirty="0"/>
              <a:t>=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písí</a:t>
            </a:r>
            <a:r>
              <a:rPr lang="cs-CZ" sz="2400" i="1" dirty="0" smtClean="0"/>
              <a:t> -&gt; „</a:t>
            </a:r>
            <a:r>
              <a:rPr lang="cs-CZ" sz="2400" i="1" dirty="0" err="1" smtClean="0"/>
              <a:t>písíčko</a:t>
            </a:r>
            <a:r>
              <a:rPr lang="cs-CZ" sz="2400" i="1" dirty="0" smtClean="0"/>
              <a:t>“)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je základní přístroj pro práci s informacemi, tedy získání a záznam, zpracování, uchování a vytváření informačních dat (texty, čísla, obrázky, zvuk i video).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Počítač a každé moderní ICT zařízení se </a:t>
            </a:r>
            <a:r>
              <a:rPr lang="cs-CZ" sz="2400" dirty="0">
                <a:solidFill>
                  <a:srgbClr val="002060"/>
                </a:solidFill>
              </a:rPr>
              <a:t>skládá </a:t>
            </a:r>
            <a:r>
              <a:rPr lang="cs-CZ" sz="2400" dirty="0" smtClean="0">
                <a:solidFill>
                  <a:srgbClr val="002060"/>
                </a:solidFill>
              </a:rPr>
              <a:t>z: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vyrobených technických (pevných) částí = hardware (HW)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a </a:t>
            </a:r>
            <a:r>
              <a:rPr lang="cs-CZ" sz="2400" dirty="0">
                <a:solidFill>
                  <a:srgbClr val="002060"/>
                </a:solidFill>
              </a:rPr>
              <a:t>programů, </a:t>
            </a:r>
            <a:r>
              <a:rPr lang="cs-CZ" sz="2400" dirty="0" smtClean="0">
                <a:solidFill>
                  <a:srgbClr val="002060"/>
                </a:solidFill>
              </a:rPr>
              <a:t>které umožňují </a:t>
            </a:r>
            <a:r>
              <a:rPr lang="cs-CZ" sz="2400" dirty="0">
                <a:solidFill>
                  <a:srgbClr val="002060"/>
                </a:solidFill>
              </a:rPr>
              <a:t>jeho práci </a:t>
            </a:r>
            <a:r>
              <a:rPr lang="cs-CZ" sz="2400" dirty="0" smtClean="0">
                <a:solidFill>
                  <a:srgbClr val="002060"/>
                </a:solidFill>
              </a:rPr>
              <a:t>= software (SW).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25" y="4005064"/>
            <a:ext cx="7686675" cy="215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41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informatiky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inovace, nové, moderní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10553" y="624826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Úkol: Vyhledej a napiš vysvětlení uváděných názvů přístrojů ICT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	</a:t>
            </a:r>
            <a:r>
              <a:rPr lang="cs-CZ" sz="2000" i="1" dirty="0">
                <a:solidFill>
                  <a:srgbClr val="0070C0"/>
                </a:solidFill>
              </a:rPr>
              <a:t>e-</a:t>
            </a:r>
            <a:r>
              <a:rPr lang="cs-CZ" sz="2000" i="1" dirty="0" err="1">
                <a:solidFill>
                  <a:srgbClr val="0070C0"/>
                </a:solidFill>
              </a:rPr>
              <a:t>book</a:t>
            </a:r>
            <a:r>
              <a:rPr lang="cs-CZ" sz="2000" i="1" dirty="0">
                <a:solidFill>
                  <a:srgbClr val="0070C0"/>
                </a:solidFill>
              </a:rPr>
              <a:t>, </a:t>
            </a:r>
            <a:r>
              <a:rPr lang="cs-CZ" sz="2000" i="1" dirty="0" err="1">
                <a:solidFill>
                  <a:srgbClr val="0070C0"/>
                </a:solidFill>
              </a:rPr>
              <a:t>smartphone</a:t>
            </a:r>
            <a:r>
              <a:rPr lang="cs-CZ" sz="2000" i="1" dirty="0">
                <a:solidFill>
                  <a:srgbClr val="0070C0"/>
                </a:solidFill>
              </a:rPr>
              <a:t>, </a:t>
            </a:r>
            <a:r>
              <a:rPr lang="cs-CZ" sz="2000" i="1" dirty="0" err="1">
                <a:solidFill>
                  <a:srgbClr val="0070C0"/>
                </a:solidFill>
              </a:rPr>
              <a:t>smart</a:t>
            </a:r>
            <a:r>
              <a:rPr lang="cs-CZ" sz="2000" i="1" dirty="0">
                <a:solidFill>
                  <a:srgbClr val="0070C0"/>
                </a:solidFill>
              </a:rPr>
              <a:t> TV, tablet, </a:t>
            </a:r>
            <a:r>
              <a:rPr lang="cs-CZ" sz="2000" i="1" dirty="0" err="1">
                <a:solidFill>
                  <a:srgbClr val="0070C0"/>
                </a:solidFill>
              </a:rPr>
              <a:t>PadFone</a:t>
            </a:r>
            <a:r>
              <a:rPr lang="cs-CZ" sz="2000" i="1" dirty="0">
                <a:solidFill>
                  <a:srgbClr val="0070C0"/>
                </a:solidFill>
              </a:rPr>
              <a:t>, </a:t>
            </a:r>
            <a:r>
              <a:rPr lang="cs-CZ" sz="2000" i="1" dirty="0" err="1">
                <a:solidFill>
                  <a:srgbClr val="0070C0"/>
                </a:solidFill>
              </a:rPr>
              <a:t>Mobilotablet</a:t>
            </a:r>
            <a:r>
              <a:rPr lang="cs-CZ" sz="2000" i="1" dirty="0">
                <a:solidFill>
                  <a:srgbClr val="0070C0"/>
                </a:solidFill>
              </a:rPr>
              <a:t>, </a:t>
            </a:r>
            <a:r>
              <a:rPr lang="cs-CZ" sz="2000" i="1" dirty="0" err="1">
                <a:solidFill>
                  <a:srgbClr val="0070C0"/>
                </a:solidFill>
              </a:rPr>
              <a:t>Phabet</a:t>
            </a:r>
            <a:endParaRPr lang="cs-CZ" sz="2000" i="1" dirty="0">
              <a:solidFill>
                <a:srgbClr val="0070C0"/>
              </a:solidFill>
            </a:endParaRPr>
          </a:p>
          <a:p>
            <a:pPr marL="1347788" indent="0">
              <a:spcBef>
                <a:spcPts val="0"/>
              </a:spcBef>
              <a:buNone/>
            </a:pP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821025"/>
            <a:ext cx="896448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2400" dirty="0" smtClean="0"/>
              <a:t>„Nový“ způsob práce s PC a informacemi</a:t>
            </a:r>
            <a:r>
              <a:rPr lang="cs-CZ" sz="2400" dirty="0"/>
              <a:t> </a:t>
            </a:r>
            <a:r>
              <a:rPr lang="cs-CZ" sz="2400" dirty="0" smtClean="0"/>
              <a:t>se stal základem pro další vývoj, inovaci, modernizaci.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!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Nový, moderní, současný, … systém je :</a:t>
            </a:r>
          </a:p>
          <a:p>
            <a:pPr marL="536575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určený daným, uvedeným letopočtem (rokem) (konkrétní)</a:t>
            </a:r>
          </a:p>
          <a:p>
            <a:pPr marL="536575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neudaný, tedy aktuální – současný v jakékoli době (filosoficky)</a:t>
            </a:r>
            <a:endParaRPr lang="cs-CZ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Takto navyklý, moderní způsob práce s PC se </a:t>
            </a:r>
            <a:r>
              <a:rPr lang="cs-CZ" sz="2400" dirty="0">
                <a:solidFill>
                  <a:srgbClr val="0070C0"/>
                </a:solidFill>
              </a:rPr>
              <a:t>od cca. r. 1990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do r. 2005 rozšířil i do dalších přístrojů, např. tzv. chytré mobily - </a:t>
            </a:r>
            <a:r>
              <a:rPr lang="cs-CZ" sz="2000" dirty="0" err="1" smtClean="0">
                <a:solidFill>
                  <a:srgbClr val="0070C0"/>
                </a:solidFill>
              </a:rPr>
              <a:t>smartphone</a:t>
            </a:r>
            <a:r>
              <a:rPr lang="cs-CZ" sz="2000" dirty="0" smtClean="0">
                <a:solidFill>
                  <a:srgbClr val="0070C0"/>
                </a:solidFill>
              </a:rPr>
              <a:t>, </a:t>
            </a:r>
          </a:p>
          <a:p>
            <a:pPr marL="269875" indent="-269875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dále do r. 2010 „chytré“ Smart televize, </a:t>
            </a:r>
          </a:p>
          <a:p>
            <a:pPr marL="269875" indent="-269875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do r. 2012 nový „boom“ </a:t>
            </a:r>
            <a:r>
              <a:rPr lang="cs-CZ" sz="2000" dirty="0" err="1" smtClean="0">
                <a:solidFill>
                  <a:srgbClr val="0070C0"/>
                </a:solidFill>
              </a:rPr>
              <a:t>tabletů</a:t>
            </a:r>
            <a:r>
              <a:rPr lang="cs-CZ" sz="2000" dirty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a odtud </a:t>
            </a:r>
            <a:r>
              <a:rPr lang="cs-CZ" sz="2000" dirty="0" err="1" smtClean="0">
                <a:solidFill>
                  <a:srgbClr val="0070C0"/>
                </a:solidFill>
              </a:rPr>
              <a:t>PadFone</a:t>
            </a:r>
            <a:r>
              <a:rPr lang="cs-CZ" sz="2000" dirty="0" smtClean="0">
                <a:solidFill>
                  <a:srgbClr val="0070C0"/>
                </a:solidFill>
              </a:rPr>
              <a:t>, </a:t>
            </a:r>
          </a:p>
          <a:p>
            <a:pPr marL="269875" indent="-269875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nástup 2013 </a:t>
            </a:r>
            <a:r>
              <a:rPr lang="cs-CZ" sz="2000" dirty="0" err="1" smtClean="0">
                <a:solidFill>
                  <a:srgbClr val="0070C0"/>
                </a:solidFill>
              </a:rPr>
              <a:t>Mobilotablet</a:t>
            </a:r>
            <a:r>
              <a:rPr lang="cs-CZ" sz="2000" dirty="0" smtClean="0">
                <a:solidFill>
                  <a:srgbClr val="0070C0"/>
                </a:solidFill>
              </a:rPr>
              <a:t>, </a:t>
            </a:r>
            <a:r>
              <a:rPr lang="cs-CZ" sz="2000" dirty="0" err="1" smtClean="0">
                <a:solidFill>
                  <a:srgbClr val="0070C0"/>
                </a:solidFill>
              </a:rPr>
              <a:t>Phablet</a:t>
            </a:r>
            <a:r>
              <a:rPr lang="cs-CZ" sz="2000" dirty="0" smtClean="0">
                <a:solidFill>
                  <a:srgbClr val="0070C0"/>
                </a:solidFill>
              </a:rPr>
              <a:t>, …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45686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46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informatiky - </a:t>
            </a:r>
            <a:r>
              <a:rPr lang="cs-CZ" sz="3000" b="1" i="1" u="sng" dirty="0" err="1" smtClean="0">
                <a:solidFill>
                  <a:schemeClr val="tx2"/>
                </a:solidFill>
              </a:rPr>
              <a:t>autotest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6624736" cy="516237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– </a:t>
            </a:r>
            <a:r>
              <a:rPr lang="cs-CZ" sz="2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Autotest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Otázka – úkol – zamyšlení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i="1" dirty="0">
              <a:solidFill>
                <a:srgbClr val="7030A0"/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i="1" dirty="0">
                <a:solidFill>
                  <a:srgbClr val="00B050"/>
                </a:solidFill>
              </a:rPr>
              <a:t>Zamysli se, vyber správnou odpověď a potvrď ji kliknutím </a:t>
            </a:r>
            <a:r>
              <a:rPr lang="cs-CZ" sz="2000" i="1" dirty="0">
                <a:solidFill>
                  <a:srgbClr val="7030A0"/>
                </a:solidFill>
              </a:rPr>
              <a:t>	</a:t>
            </a:r>
            <a:endParaRPr lang="cs-CZ" sz="2000" i="1" dirty="0" smtClean="0">
              <a:solidFill>
                <a:srgbClr val="7030A0"/>
              </a:solidFill>
            </a:endParaRPr>
          </a:p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 i="1" dirty="0" smtClean="0">
                <a:solidFill>
                  <a:srgbClr val="7030A0"/>
                </a:solidFill>
              </a:rPr>
              <a:t>(</a:t>
            </a:r>
            <a:r>
              <a:rPr lang="cs-CZ" sz="1800" i="1" dirty="0">
                <a:solidFill>
                  <a:srgbClr val="7030A0"/>
                </a:solidFill>
              </a:rPr>
              <a:t>V případě správné odpovědi jsi OK, pokud ne – vrátíš se pro zopakování látky)</a:t>
            </a:r>
          </a:p>
          <a:p>
            <a:pPr marL="1347788" indent="0">
              <a:spcBef>
                <a:spcPts val="0"/>
              </a:spcBef>
              <a:buNone/>
            </a:pP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179512" y="1280941"/>
            <a:ext cx="8703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1)	</a:t>
            </a:r>
            <a:r>
              <a:rPr lang="cs-CZ" sz="2000" dirty="0" smtClean="0">
                <a:solidFill>
                  <a:srgbClr val="002060"/>
                </a:solidFill>
              </a:rPr>
              <a:t>Patří čtečky elektronických knih (e-</a:t>
            </a:r>
            <a:r>
              <a:rPr lang="cs-CZ" sz="2000" dirty="0" err="1" smtClean="0">
                <a:solidFill>
                  <a:srgbClr val="002060"/>
                </a:solidFill>
              </a:rPr>
              <a:t>book</a:t>
            </a:r>
            <a:r>
              <a:rPr lang="cs-CZ" sz="2000" dirty="0" smtClean="0">
                <a:solidFill>
                  <a:srgbClr val="002060"/>
                </a:solidFill>
              </a:rPr>
              <a:t>) mezi ICT prostředky? </a:t>
            </a:r>
          </a:p>
          <a:p>
            <a:r>
              <a:rPr lang="cs-CZ" sz="2000" dirty="0">
                <a:solidFill>
                  <a:srgbClr val="002060"/>
                </a:solidFill>
              </a:rPr>
              <a:t>	</a:t>
            </a:r>
            <a:r>
              <a:rPr lang="cs-CZ" sz="2000" dirty="0" smtClean="0">
                <a:solidFill>
                  <a:srgbClr val="7030A0"/>
                </a:solidFill>
                <a:hlinkClick r:id="" action="ppaction://noaction">
                  <a:snd r:embed="rId4" name="applause.wav"/>
                </a:hlinkClick>
              </a:rPr>
              <a:t>ano</a:t>
            </a:r>
            <a:r>
              <a:rPr lang="cs-CZ" sz="2000" dirty="0" smtClean="0">
                <a:solidFill>
                  <a:srgbClr val="7030A0"/>
                </a:solidFill>
              </a:rPr>
              <a:t>	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ne</a:t>
            </a:r>
            <a:r>
              <a:rPr lang="cs-CZ" sz="2000" dirty="0" smtClean="0"/>
              <a:t>	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2085816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2)	</a:t>
            </a:r>
            <a:r>
              <a:rPr lang="cs-CZ" sz="2000" dirty="0" smtClean="0">
                <a:solidFill>
                  <a:srgbClr val="002060"/>
                </a:solidFill>
              </a:rPr>
              <a:t>V jaké číselné soustavě </a:t>
            </a:r>
            <a:r>
              <a:rPr lang="cs-CZ" sz="2000" dirty="0">
                <a:solidFill>
                  <a:srgbClr val="002060"/>
                </a:solidFill>
              </a:rPr>
              <a:t>pracují </a:t>
            </a:r>
            <a:r>
              <a:rPr lang="cs-CZ" sz="2000" dirty="0" smtClean="0">
                <a:solidFill>
                  <a:srgbClr val="002060"/>
                </a:solidFill>
              </a:rPr>
              <a:t>technické prostředky ICT (většina)? </a:t>
            </a:r>
          </a:p>
          <a:p>
            <a:r>
              <a:rPr lang="cs-CZ" sz="2000" dirty="0"/>
              <a:t>	</a:t>
            </a:r>
            <a:r>
              <a:rPr lang="cs-CZ" sz="2000" dirty="0" smtClean="0">
                <a:solidFill>
                  <a:srgbClr val="7030A0"/>
                </a:solidFill>
                <a:hlinkClick r:id="" action="ppaction://noaction">
                  <a:snd r:embed="rId4" name="applause.wav"/>
                </a:hlinkClick>
              </a:rPr>
              <a:t>2</a:t>
            </a:r>
            <a:r>
              <a:rPr lang="cs-CZ" sz="2000" dirty="0" smtClean="0">
                <a:solidFill>
                  <a:srgbClr val="7030A0"/>
                </a:solidFill>
              </a:rPr>
              <a:t>	</a:t>
            </a:r>
            <a:r>
              <a:rPr lang="cs-CZ" sz="2000" dirty="0">
                <a:solidFill>
                  <a:srgbClr val="7030A0"/>
                </a:solidFill>
                <a:hlinkClick r:id="rId5" action="ppaction://hlinksldjump"/>
              </a:rPr>
              <a:t>8</a:t>
            </a:r>
            <a:r>
              <a:rPr lang="cs-CZ" sz="2000" dirty="0" smtClean="0">
                <a:solidFill>
                  <a:srgbClr val="7030A0"/>
                </a:solidFill>
              </a:rPr>
              <a:t>	</a:t>
            </a:r>
            <a:r>
              <a:rPr lang="cs-CZ" sz="2000" dirty="0">
                <a:solidFill>
                  <a:srgbClr val="7030A0"/>
                </a:solidFill>
                <a:hlinkClick r:id="rId5" action="ppaction://hlinksldjump"/>
              </a:rPr>
              <a:t>10</a:t>
            </a:r>
            <a:r>
              <a:rPr lang="cs-CZ" sz="2000" dirty="0" smtClean="0">
                <a:solidFill>
                  <a:srgbClr val="7030A0"/>
                </a:solidFill>
              </a:rPr>
              <a:t>	</a:t>
            </a:r>
            <a:r>
              <a:rPr lang="cs-CZ" sz="2000" dirty="0">
                <a:solidFill>
                  <a:srgbClr val="7030A0"/>
                </a:solidFill>
                <a:hlinkClick r:id="rId5" action="ppaction://hlinksldjump"/>
              </a:rPr>
              <a:t>16</a:t>
            </a:r>
            <a:r>
              <a:rPr lang="cs-CZ" sz="2000" dirty="0" smtClean="0">
                <a:solidFill>
                  <a:srgbClr val="002060"/>
                </a:solidFill>
                <a:hlinkClick r:id="rId5" action="ppaction://hlinksldjump"/>
              </a:rPr>
              <a:t> </a:t>
            </a:r>
            <a:r>
              <a:rPr lang="cs-CZ" sz="2000" dirty="0" smtClean="0"/>
              <a:t>	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2996952"/>
            <a:ext cx="85689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3)	</a:t>
            </a:r>
            <a:r>
              <a:rPr lang="cs-CZ" sz="2000" dirty="0" smtClean="0">
                <a:solidFill>
                  <a:srgbClr val="002060"/>
                </a:solidFill>
              </a:rPr>
              <a:t>Jaký je v ICT vztah mezi bitem (b) a Bytem (B)? </a:t>
            </a:r>
          </a:p>
          <a:p>
            <a:r>
              <a:rPr lang="cs-CZ" sz="2000" dirty="0"/>
              <a:t>	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a:</a:t>
            </a:r>
            <a:r>
              <a:rPr lang="cs-CZ" sz="2000" dirty="0" smtClean="0">
                <a:solidFill>
                  <a:srgbClr val="7030A0"/>
                </a:solidFill>
              </a:rPr>
              <a:t> 	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2 b = 1 B</a:t>
            </a:r>
          </a:p>
          <a:p>
            <a:r>
              <a:rPr lang="cs-CZ" sz="2000" dirty="0">
                <a:solidFill>
                  <a:srgbClr val="7030A0"/>
                </a:solidFill>
              </a:rPr>
              <a:t>	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b:</a:t>
            </a:r>
            <a:r>
              <a:rPr lang="cs-CZ" sz="2000" dirty="0" smtClean="0">
                <a:solidFill>
                  <a:srgbClr val="7030A0"/>
                </a:solidFill>
              </a:rPr>
              <a:t> 	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4 b = 1 B</a:t>
            </a:r>
          </a:p>
          <a:p>
            <a:r>
              <a:rPr lang="cs-CZ" sz="2000" dirty="0">
                <a:solidFill>
                  <a:srgbClr val="7030A0"/>
                </a:solidFill>
              </a:rPr>
              <a:t>	</a:t>
            </a:r>
            <a:r>
              <a:rPr lang="cs-CZ" sz="2000" dirty="0" smtClean="0">
                <a:solidFill>
                  <a:srgbClr val="7030A0"/>
                </a:solidFill>
                <a:hlinkClick r:id="" action="ppaction://noaction">
                  <a:snd r:embed="rId4" name="applause.wav"/>
                </a:hlinkClick>
              </a:rPr>
              <a:t>c:</a:t>
            </a:r>
            <a:r>
              <a:rPr lang="cs-CZ" sz="2000" dirty="0" smtClean="0">
                <a:solidFill>
                  <a:srgbClr val="7030A0"/>
                </a:solidFill>
              </a:rPr>
              <a:t> 	</a:t>
            </a:r>
            <a:r>
              <a:rPr lang="cs-CZ" sz="2000" dirty="0" smtClean="0">
                <a:solidFill>
                  <a:srgbClr val="7030A0"/>
                </a:solidFill>
                <a:hlinkClick r:id="" action="ppaction://noaction">
                  <a:snd r:embed="rId4" name="applause.wav"/>
                </a:hlinkClick>
              </a:rPr>
              <a:t>8 b = 1 B</a:t>
            </a:r>
            <a:endParaRPr lang="cs-CZ" sz="2000" dirty="0" smtClean="0">
              <a:solidFill>
                <a:srgbClr val="7030A0"/>
              </a:solidFill>
              <a:hlinkClick r:id="rId5" action="ppaction://hlinksldjump"/>
            </a:endParaRPr>
          </a:p>
          <a:p>
            <a:r>
              <a:rPr lang="cs-CZ" sz="2000" dirty="0">
                <a:solidFill>
                  <a:srgbClr val="7030A0"/>
                </a:solidFill>
              </a:rPr>
              <a:t>	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d:</a:t>
            </a:r>
            <a:r>
              <a:rPr lang="cs-CZ" sz="2000" dirty="0" smtClean="0">
                <a:solidFill>
                  <a:srgbClr val="7030A0"/>
                </a:solidFill>
              </a:rPr>
              <a:t> 	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8 B = 1 b</a:t>
            </a:r>
            <a:r>
              <a:rPr lang="cs-CZ" sz="2000" dirty="0" smtClean="0">
                <a:solidFill>
                  <a:srgbClr val="002060"/>
                </a:solidFill>
                <a:hlinkClick r:id="rId5" action="ppaction://hlinksldjump"/>
              </a:rPr>
              <a:t> </a:t>
            </a:r>
            <a:r>
              <a:rPr lang="cs-CZ" sz="2000" dirty="0" smtClean="0"/>
              <a:t>	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9512" y="4725144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4)	</a:t>
            </a:r>
            <a:r>
              <a:rPr lang="cs-CZ" sz="2000" dirty="0" smtClean="0">
                <a:solidFill>
                  <a:srgbClr val="002060"/>
                </a:solidFill>
              </a:rPr>
              <a:t>Co označuje zkratka ICT?</a:t>
            </a:r>
          </a:p>
          <a:p>
            <a:r>
              <a:rPr lang="cs-CZ" sz="2000" dirty="0"/>
              <a:t>	</a:t>
            </a:r>
            <a:r>
              <a:rPr lang="cs-CZ" sz="2000" dirty="0" err="1" smtClean="0">
                <a:solidFill>
                  <a:srgbClr val="7030A0"/>
                </a:solidFill>
                <a:hlinkClick r:id="rId5" action="ppaction://hlinksldjump"/>
              </a:rPr>
              <a:t>Intelligent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 and </a:t>
            </a:r>
            <a:r>
              <a:rPr lang="cs-CZ" sz="2000" dirty="0" err="1" smtClean="0">
                <a:solidFill>
                  <a:srgbClr val="7030A0"/>
                </a:solidFill>
                <a:hlinkClick r:id="rId5" action="ppaction://hlinksldjump"/>
              </a:rPr>
              <a:t>Computer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 Technology</a:t>
            </a:r>
            <a:r>
              <a:rPr lang="cs-CZ" sz="2000" dirty="0" smtClean="0">
                <a:solidFill>
                  <a:srgbClr val="7030A0"/>
                </a:solidFill>
              </a:rPr>
              <a:t>	</a:t>
            </a:r>
          </a:p>
          <a:p>
            <a:r>
              <a:rPr lang="cs-CZ" sz="2000" dirty="0">
                <a:solidFill>
                  <a:srgbClr val="7030A0"/>
                </a:solidFill>
              </a:rPr>
              <a:t>	</a:t>
            </a:r>
            <a:r>
              <a:rPr lang="cs-CZ" sz="2000" dirty="0" err="1" smtClean="0">
                <a:solidFill>
                  <a:srgbClr val="7030A0"/>
                </a:solidFill>
                <a:hlinkClick r:id="" action="ppaction://hlinkshowjump?jump=nextslide">
                  <a:snd r:embed="rId4" name="applause.wav"/>
                </a:hlinkClick>
              </a:rPr>
              <a:t>Informacion</a:t>
            </a:r>
            <a:r>
              <a:rPr lang="cs-CZ" sz="2000" dirty="0" smtClean="0">
                <a:solidFill>
                  <a:srgbClr val="7030A0"/>
                </a:solidFill>
                <a:hlinkClick r:id="" action="ppaction://hlinkshowjump?jump=nextslide">
                  <a:snd r:embed="rId4" name="applause.wav"/>
                </a:hlinkClick>
              </a:rPr>
              <a:t> and </a:t>
            </a:r>
            <a:r>
              <a:rPr lang="cs-CZ" sz="2000" dirty="0" err="1" smtClean="0">
                <a:solidFill>
                  <a:srgbClr val="7030A0"/>
                </a:solidFill>
                <a:hlinkClick r:id="" action="ppaction://hlinkshowjump?jump=nextslide">
                  <a:snd r:embed="rId4" name="applause.wav"/>
                </a:hlinkClick>
              </a:rPr>
              <a:t>Communication</a:t>
            </a:r>
            <a:r>
              <a:rPr lang="cs-CZ" sz="2000" dirty="0" smtClean="0">
                <a:solidFill>
                  <a:srgbClr val="7030A0"/>
                </a:solidFill>
                <a:hlinkClick r:id="" action="ppaction://hlinkshowjump?jump=nextslide">
                  <a:snd r:embed="rId4" name="applause.wav"/>
                </a:hlinkClick>
              </a:rPr>
              <a:t> Technology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>
                <a:solidFill>
                  <a:srgbClr val="7030A0"/>
                </a:solidFill>
              </a:rPr>
              <a:t>	</a:t>
            </a:r>
            <a:r>
              <a:rPr lang="cs-CZ" sz="2000" dirty="0" err="1" smtClean="0">
                <a:solidFill>
                  <a:srgbClr val="7030A0"/>
                </a:solidFill>
                <a:hlinkClick r:id="rId5" action="ppaction://hlinksldjump"/>
              </a:rPr>
              <a:t>Informacion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 and </a:t>
            </a:r>
            <a:r>
              <a:rPr lang="cs-CZ" sz="2000" dirty="0" err="1" smtClean="0">
                <a:solidFill>
                  <a:srgbClr val="7030A0"/>
                </a:solidFill>
                <a:hlinkClick r:id="rId5" action="ppaction://hlinksldjump"/>
              </a:rPr>
              <a:t>Computer</a:t>
            </a:r>
            <a:r>
              <a:rPr lang="cs-CZ" sz="2000" dirty="0" smtClean="0">
                <a:solidFill>
                  <a:srgbClr val="7030A0"/>
                </a:solidFill>
                <a:hlinkClick r:id="rId5" action="ppaction://hlinksldjump"/>
              </a:rPr>
              <a:t> Technology</a:t>
            </a: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881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1" grpId="0" animBg="1"/>
      <p:bldP spid="1028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informatiky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593812" y="1052736"/>
            <a:ext cx="828958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Velmi správně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>
                <a:solidFill>
                  <a:srgbClr val="00B050"/>
                </a:solidFill>
              </a:rPr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jde ti to, tedy </a:t>
            </a:r>
            <a:r>
              <a:rPr lang="cs-CZ" sz="2400" b="1" u="sng" dirty="0" smtClean="0">
                <a:solidFill>
                  <a:srgbClr val="00B050"/>
                </a:solidFill>
              </a:rPr>
              <a:t>chválím!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Doporučení v učení i do života:</a:t>
            </a:r>
          </a:p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	Každou informaci je dobré ověřit, a to i několikrát.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212975"/>
            <a:ext cx="2268738" cy="1930003"/>
          </a:xfrm>
          <a:prstGeom prst="rect">
            <a:avLst/>
          </a:prstGeom>
        </p:spPr>
      </p:pic>
      <p:pic>
        <p:nvPicPr>
          <p:cNvPr id="7" name="Champions_Crazy Fro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12160" y="43595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713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94877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742000"/>
            <a:ext cx="806243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Webové zdroje:</a:t>
            </a:r>
          </a:p>
          <a:p>
            <a:pPr marL="365125"/>
            <a:r>
              <a:rPr lang="cs-CZ" sz="2000" dirty="0">
                <a:hlinkClick r:id="rId5"/>
              </a:rPr>
              <a:t>http://cs.wikipedia.org/</a:t>
            </a:r>
            <a:endParaRPr lang="cs-CZ" sz="2000" dirty="0"/>
          </a:p>
          <a:p>
            <a:pPr marL="365125"/>
            <a:r>
              <a:rPr lang="cs-CZ" sz="2000" dirty="0">
                <a:hlinkClick r:id="rId6"/>
              </a:rPr>
              <a:t>http://elektronika.heureka.cz/</a:t>
            </a:r>
            <a:endParaRPr lang="cs-CZ" sz="2000" dirty="0"/>
          </a:p>
          <a:p>
            <a:pPr marL="365125"/>
            <a:r>
              <a:rPr lang="cs-CZ" sz="2000" dirty="0">
                <a:hlinkClick r:id="rId7"/>
              </a:rPr>
              <a:t>http://www.i-kantor.eu/cze/ucebnice/informatika.php</a:t>
            </a:r>
            <a:endParaRPr lang="cs-CZ" sz="2000" dirty="0"/>
          </a:p>
          <a:p>
            <a:pPr marL="365125"/>
            <a:r>
              <a:rPr lang="cs-CZ" sz="2000" dirty="0">
                <a:hlinkClick r:id="rId8"/>
              </a:rPr>
              <a:t>http://www.loupak.cz</a:t>
            </a:r>
            <a:r>
              <a:rPr lang="cs-CZ" sz="2000" dirty="0" smtClean="0">
                <a:hlinkClick r:id="rId8"/>
              </a:rPr>
              <a:t>/</a:t>
            </a:r>
            <a:endParaRPr lang="cs-CZ" sz="2000" dirty="0" smtClean="0"/>
          </a:p>
          <a:p>
            <a:pPr marL="365125"/>
            <a:r>
              <a:rPr lang="cs-CZ" sz="2000" dirty="0">
                <a:hlinkClick r:id="rId9"/>
              </a:rPr>
              <a:t>http://mp3s.nadruhou.net/crazy-frog/we-are-the-champions-56719</a:t>
            </a:r>
            <a:r>
              <a:rPr lang="cs-CZ" sz="2000" dirty="0" smtClean="0">
                <a:hlinkClick r:id="rId9"/>
              </a:rPr>
              <a:t>/</a:t>
            </a:r>
            <a:endParaRPr lang="cs-CZ" sz="2000" dirty="0"/>
          </a:p>
          <a:p>
            <a:pPr marL="365125"/>
            <a:r>
              <a:rPr lang="cs-CZ" sz="2000" dirty="0"/>
              <a:t>	</a:t>
            </a:r>
            <a:r>
              <a:rPr lang="cs-CZ" sz="2000" dirty="0" smtClean="0"/>
              <a:t>výřez ukázky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639395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492896"/>
            <a:ext cx="80303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err="1" smtClean="0"/>
              <a:t>Emotikony</a:t>
            </a:r>
            <a:r>
              <a:rPr lang="cs-CZ" sz="2000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2000" dirty="0" err="1" smtClean="0"/>
              <a:t>emotikony</a:t>
            </a:r>
            <a:r>
              <a:rPr lang="cs-CZ" sz="2000" dirty="0" smtClean="0"/>
              <a:t> a kliparty sady MS-Office, dostupné také na</a:t>
            </a:r>
          </a:p>
          <a:p>
            <a:pPr lvl="1"/>
            <a:r>
              <a:rPr lang="cs-CZ" sz="2000" dirty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office.microsoft.com/cs-cz/images/MC900442026.aspx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2612</TotalTime>
  <Words>1272</Words>
  <Application>Microsoft Office PowerPoint</Application>
  <PresentationFormat>Předvádění na obrazovce (4:3)</PresentationFormat>
  <Paragraphs>259</Paragraphs>
  <Slides>12</Slides>
  <Notes>10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Úvod do informatiky</vt:lpstr>
      <vt:lpstr>Úvod do informatiky – Informace - data</vt:lpstr>
      <vt:lpstr>Úvod do informatiky – kódování datových informací</vt:lpstr>
      <vt:lpstr>Úvod do informatiky – proč „nuly“ a „jedničky“ </vt:lpstr>
      <vt:lpstr>Úvod do informatiky – bit a byte</vt:lpstr>
      <vt:lpstr>Úvod do informatiky – binární (dvojkové) kódování</vt:lpstr>
      <vt:lpstr>Úvod do informatiky – počítač – „písíčko“</vt:lpstr>
      <vt:lpstr>Úvod do informatiky – inovace, nové, moderní</vt:lpstr>
      <vt:lpstr>Úvod do informatiky - autotest</vt:lpstr>
      <vt:lpstr>Úvod do informatiky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125</cp:revision>
  <dcterms:created xsi:type="dcterms:W3CDTF">2010-11-01T23:40:31Z</dcterms:created>
  <dcterms:modified xsi:type="dcterms:W3CDTF">2013-05-02T09:13:25Z</dcterms:modified>
</cp:coreProperties>
</file>