
<file path=[Content_Types].xml><?xml version="1.0" encoding="utf-8"?>
<Types xmlns="http://schemas.openxmlformats.org/package/2006/content-types">
  <Default Extension="png" ContentType="image/png"/>
  <Default Extension="mp3" ContentType="audio/unknown"/>
  <Default Extension="jpeg" ContentType="image/jpeg"/>
  <Default Extension="WMF" ContentType="image/x-wmf"/>
  <Default Extension="rels" ContentType="application/vnd.openxmlformats-package.relationships+xml"/>
  <Default Extension="xml" ContentType="application/xml"/>
  <Default Extension="wav" ContentType="audio/wav"/>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5" r:id="rId3"/>
    <p:sldId id="266" r:id="rId4"/>
    <p:sldId id="268" r:id="rId5"/>
    <p:sldId id="270" r:id="rId6"/>
    <p:sldId id="275" r:id="rId7"/>
    <p:sldId id="272" r:id="rId8"/>
    <p:sldId id="276" r:id="rId9"/>
    <p:sldId id="274" r:id="rId10"/>
    <p:sldId id="277" r:id="rId11"/>
    <p:sldId id="278" r:id="rId12"/>
    <p:sldId id="279" r:id="rId13"/>
    <p:sldId id="267" r:id="rId14"/>
    <p:sldId id="269" r:id="rId15"/>
    <p:sldId id="258"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1B9"/>
    <a:srgbClr val="FFFAF0"/>
    <a:srgbClr val="FFFAF5"/>
    <a:srgbClr val="FFF5EB"/>
    <a:srgbClr val="FFEBCD"/>
    <a:srgbClr val="FFFFCC"/>
    <a:srgbClr val="02283F"/>
    <a:srgbClr val="EA85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5" d="100"/>
          <a:sy n="115" d="100"/>
        </p:scale>
        <p:origin x="-1428"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t>2.5.2013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t>‹#›</a:t>
            </a:fld>
            <a:endParaRPr lang="cs-CZ"/>
          </a:p>
        </p:txBody>
      </p:sp>
    </p:spTree>
    <p:extLst>
      <p:ext uri="{BB962C8B-B14F-4D97-AF65-F5344CB8AC3E}">
        <p14:creationId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2</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3</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4</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5</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6</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7</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8</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9</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10</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 v souvislostech.</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11</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 v souvislostech.</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12</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13</a:t>
            </a:fld>
            <a:endParaRPr lang="cs-CZ"/>
          </a:p>
        </p:txBody>
      </p:sp>
    </p:spTree>
    <p:extLst>
      <p:ext uri="{BB962C8B-B14F-4D97-AF65-F5344CB8AC3E}">
        <p14:creationId xmlns:p14="http://schemas.microsoft.com/office/powerpoint/2010/main" val="4145458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Doplnit do výkladu ukázky používání ICT v reálném prostředí lidského osobního, odborného a společenského života</a:t>
            </a:r>
            <a:endParaRPr lang="cs-CZ" dirty="0"/>
          </a:p>
        </p:txBody>
      </p:sp>
      <p:sp>
        <p:nvSpPr>
          <p:cNvPr id="4" name="Zástupný symbol pro číslo snímku 3"/>
          <p:cNvSpPr>
            <a:spLocks noGrp="1"/>
          </p:cNvSpPr>
          <p:nvPr>
            <p:ph type="sldNum" sz="quarter" idx="10"/>
          </p:nvPr>
        </p:nvSpPr>
        <p:spPr/>
        <p:txBody>
          <a:bodyPr/>
          <a:lstStyle/>
          <a:p>
            <a:fld id="{7DDEA98F-D660-446F-9E56-BFB5AB1CF9FA}" type="slidenum">
              <a:rPr lang="cs-CZ" smtClean="0"/>
              <a:t>14</a:t>
            </a:fld>
            <a:endParaRPr lang="cs-CZ"/>
          </a:p>
        </p:txBody>
      </p:sp>
    </p:spTree>
    <p:extLst>
      <p:ext uri="{BB962C8B-B14F-4D97-AF65-F5344CB8AC3E}">
        <p14:creationId xmlns:p14="http://schemas.microsoft.com/office/powerpoint/2010/main" val="41454588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t>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1807564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t>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204725535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t>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40167192"/>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t>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470353804"/>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t>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633216018"/>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t>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07062799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t>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278866865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t>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513959487"/>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t>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93704869"/>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t>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1033839912"/>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t>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t>‹#›</a:t>
            </a:fld>
            <a:endParaRPr lang="cs-CZ"/>
          </a:p>
        </p:txBody>
      </p:sp>
    </p:spTree>
    <p:extLst>
      <p:ext uri="{BB962C8B-B14F-4D97-AF65-F5344CB8AC3E}">
        <p14:creationId xmlns:p14="http://schemas.microsoft.com/office/powerpoint/2010/main" val="3330983345"/>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1" name="click.wav"/>
          </p:stSnd>
        </p:sndAc>
      </p:transition>
    </mc:Choice>
    <mc:Fallback xmlns="">
      <p:transition spd="slow">
        <p:fade/>
        <p:sndAc>
          <p:stSnd>
            <p:snd r:embed="rId3" name="click.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audio" Target="../media/audio1.wav"/></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t>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t>‹#›</a:t>
            </a:fld>
            <a:endParaRPr lang="cs-CZ"/>
          </a:p>
        </p:txBody>
      </p:sp>
    </p:spTree>
    <p:extLst>
      <p:ext uri="{BB962C8B-B14F-4D97-AF65-F5344CB8AC3E}">
        <p14:creationId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600">
        <p14:gallery dir="l"/>
        <p:sndAc>
          <p:stSnd>
            <p:snd r:embed="rId13" name="click.wav"/>
          </p:stSnd>
        </p:sndAc>
      </p:transition>
    </mc:Choice>
    <mc:Fallback xmlns="">
      <p:transition spd="slow">
        <p:fade/>
        <p:sndAc>
          <p:stSnd>
            <p:snd r:embed="rId14" name="click.wav"/>
          </p:stSnd>
        </p:sndAc>
      </p:transition>
    </mc:Fallback>
  </mc:AlternateConten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audio" Target="../media/audio1.wav"/><Relationship Id="rId1" Type="http://schemas.openxmlformats.org/officeDocument/2006/relationships/slideLayout" Target="../slideLayouts/slideLayout1.xml"/><Relationship Id="rId5" Type="http://schemas.openxmlformats.org/officeDocument/2006/relationships/audio" Target="../media/audio1.wav"/><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2.xml"/><Relationship Id="rId9"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9.jpe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8" Type="http://schemas.openxmlformats.org/officeDocument/2006/relationships/slide" Target="slide14.xml"/><Relationship Id="rId3" Type="http://schemas.openxmlformats.org/officeDocument/2006/relationships/audio" Target="../media/audio1.wav"/><Relationship Id="rId7" Type="http://schemas.openxmlformats.org/officeDocument/2006/relationships/slide" Target="slide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audio" Target="../media/audio3.wav"/><Relationship Id="rId5" Type="http://schemas.openxmlformats.org/officeDocument/2006/relationships/slide" Target="slide7.xml"/><Relationship Id="rId10" Type="http://schemas.openxmlformats.org/officeDocument/2006/relationships/audio" Target="../media/audio1.wav"/><Relationship Id="rId4" Type="http://schemas.openxmlformats.org/officeDocument/2006/relationships/audio" Target="../media/audio2.wav"/><Relationship Id="rId9" Type="http://schemas.openxmlformats.org/officeDocument/2006/relationships/slide" Target="slide9.xml"/></Relationships>
</file>

<file path=ppt/slides/_rels/slide14.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0.WMF"/><Relationship Id="rId5" Type="http://schemas.openxmlformats.org/officeDocument/2006/relationships/audio" Target="../media/audio1.wav"/><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www.i-kantor.eu/cze/ucebnice/informatika.php" TargetMode="External"/><Relationship Id="rId13" Type="http://schemas.openxmlformats.org/officeDocument/2006/relationships/audio" Target="../media/audio1.wav"/><Relationship Id="rId3" Type="http://schemas.openxmlformats.org/officeDocument/2006/relationships/image" Target="../media/image1.png"/><Relationship Id="rId7" Type="http://schemas.openxmlformats.org/officeDocument/2006/relationships/hyperlink" Target="http://elektronika.heureka.cz/" TargetMode="External"/><Relationship Id="rId12" Type="http://schemas.openxmlformats.org/officeDocument/2006/relationships/hyperlink" Target="http://office.microsoft.com/cs-cz/images/MC900442026.aspx" TargetMode="External"/><Relationship Id="rId2"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hyperlink" Target="http://extrahardware.cnews.cz/lide/jan-bocek" TargetMode="External"/><Relationship Id="rId11" Type="http://schemas.openxmlformats.org/officeDocument/2006/relationships/image" Target="../media/image22.gif"/><Relationship Id="rId5" Type="http://schemas.openxmlformats.org/officeDocument/2006/relationships/hyperlink" Target="http://cs.wikipedia.org/" TargetMode="External"/><Relationship Id="rId10" Type="http://schemas.openxmlformats.org/officeDocument/2006/relationships/hyperlink" Target="http://mp3s.nadruhou.net/crazy-frog/we-are-the-champions-56719/" TargetMode="External"/><Relationship Id="rId4" Type="http://schemas.openxmlformats.org/officeDocument/2006/relationships/image" Target="../media/image2.jpg"/><Relationship Id="rId9" Type="http://schemas.openxmlformats.org/officeDocument/2006/relationships/hyperlink" Target="http://www.loupak.c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p14="http://schemas.microsoft.com/office/powerpoint/2010/main" val="3325565083"/>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smtClean="0">
                          <a:effectLst/>
                          <a:latin typeface="+mn-lt"/>
                          <a:ea typeface="Calibri"/>
                          <a:cs typeface="Times New Roman"/>
                        </a:rPr>
                        <a:t>33</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Historie vývoje počítačových pomůcek a přístrojů</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Informatika, vývoj počítačů, kalkulátory, počítací stroje</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Informační a komunikační technologie</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Ing. Jiří Soukup</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a:t>
                      </a:r>
                      <a:r>
                        <a:rPr lang="cs-CZ" sz="1200" kern="1200" dirty="0" smtClean="0">
                          <a:solidFill>
                            <a:srgbClr val="000000"/>
                          </a:solidFill>
                          <a:effectLst/>
                          <a:latin typeface="+mn-lt"/>
                          <a:ea typeface="Times New Roman"/>
                          <a:cs typeface="Times New Roman"/>
                        </a:rPr>
                        <a:t>, samostudium, </a:t>
                      </a:r>
                      <a:r>
                        <a:rPr lang="cs-CZ" sz="1200" kern="1200" dirty="0" err="1" smtClean="0">
                          <a:solidFill>
                            <a:srgbClr val="000000"/>
                          </a:solidFill>
                          <a:effectLst/>
                          <a:latin typeface="+mn-lt"/>
                          <a:ea typeface="Times New Roman"/>
                          <a:cs typeface="Times New Roman"/>
                        </a:rPr>
                        <a:t>autotest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dataprojektor, interaktivní tabule</a:t>
                      </a:r>
                      <a:r>
                        <a:rPr lang="cs-CZ" sz="1200" kern="1200" dirty="0" smtClean="0">
                          <a:solidFill>
                            <a:srgbClr val="000000"/>
                          </a:solidFill>
                          <a:effectLst/>
                          <a:latin typeface="+mn-lt"/>
                          <a:ea typeface="Times New Roman"/>
                          <a:cs typeface="Times New Roman"/>
                        </a:rPr>
                        <a:t>, PC učebna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prezentace, </a:t>
                      </a:r>
                      <a:r>
                        <a:rPr lang="cs-CZ" sz="1200" kern="1200" dirty="0" smtClean="0">
                          <a:solidFill>
                            <a:srgbClr val="000000"/>
                          </a:solidFill>
                          <a:effectLst/>
                          <a:latin typeface="+mn-lt"/>
                          <a:ea typeface="Times New Roman"/>
                          <a:cs typeface="Times New Roman"/>
                        </a:rPr>
                        <a:t>distanční samostudium, </a:t>
                      </a:r>
                      <a:r>
                        <a:rPr lang="cs-CZ" sz="1200" kern="1200" dirty="0" err="1" smtClean="0">
                          <a:solidFill>
                            <a:srgbClr val="000000"/>
                          </a:solidFill>
                          <a:effectLst/>
                          <a:latin typeface="+mn-lt"/>
                          <a:ea typeface="Times New Roman"/>
                          <a:cs typeface="Times New Roman"/>
                        </a:rPr>
                        <a:t>autoevaluační</a:t>
                      </a:r>
                      <a:r>
                        <a:rPr lang="cs-CZ" sz="1200" kern="1200" dirty="0" smtClean="0">
                          <a:solidFill>
                            <a:srgbClr val="000000"/>
                          </a:solidFill>
                          <a:effectLst/>
                          <a:latin typeface="+mn-lt"/>
                          <a:ea typeface="Times New Roman"/>
                          <a:cs typeface="Times New Roman"/>
                        </a:rPr>
                        <a:t> test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a:t>
                      </a:r>
                      <a:r>
                        <a:rPr lang="cs-CZ" sz="1200" kern="1200" dirty="0" smtClean="0">
                          <a:solidFill>
                            <a:srgbClr val="000000"/>
                          </a:solidFill>
                          <a:effectLst/>
                          <a:latin typeface="+mn-lt"/>
                          <a:ea typeface="Times New Roman"/>
                          <a:cs typeface="Times New Roman"/>
                        </a:rPr>
                        <a:t>škola, učiliště</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 16 let, obor E,  žáci se speciálními vzdělávacími potřebami</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ano</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Vlastní zdroje a seznam - 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Historie ICT – od kostí k počítacím strojům</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VY_32_INOVACE_33_657</a:t>
            </a:r>
            <a:endParaRPr lang="cs-CZ" sz="2400" b="1" dirty="0"/>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p14="http://schemas.microsoft.com/office/powerpoint/2010/main" val="1448756225"/>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2" name="click.wav"/>
          </p:stSnd>
        </p:sndAc>
      </p:transition>
    </mc:Choice>
    <mc:Fallback xmlns="">
      <p:transition spd="slow">
        <p:fade/>
        <p:sndAc>
          <p:stSnd>
            <p:snd r:embed="rId5" name="click.wav"/>
          </p:stSnd>
        </p:sndAc>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2696"/>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smtClean="0">
                <a:solidFill>
                  <a:schemeClr val="tx2"/>
                </a:solidFill>
              </a:rPr>
              <a:t>Historie ICT 1 – počítačový pravěk</a:t>
            </a:r>
            <a:endParaRPr lang="cs-CZ" sz="3000" b="1" i="1" u="sng" dirty="0">
              <a:solidFill>
                <a:schemeClr val="tx2"/>
              </a:solidFill>
            </a:endParaRPr>
          </a:p>
        </p:txBody>
      </p:sp>
      <p:sp>
        <p:nvSpPr>
          <p:cNvPr id="10" name="Zástupný symbol pro obsah 2"/>
          <p:cNvSpPr txBox="1">
            <a:spLocks/>
          </p:cNvSpPr>
          <p:nvPr/>
        </p:nvSpPr>
        <p:spPr bwMode="auto">
          <a:xfrm>
            <a:off x="6649" y="6238485"/>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lvl="0" indent="0" fontAlgn="auto">
              <a:spcBef>
                <a:spcPts val="0"/>
              </a:spcBef>
              <a:spcAft>
                <a:spcPts val="0"/>
              </a:spcAft>
              <a:buNone/>
            </a:pPr>
            <a:r>
              <a:rPr lang="cs-CZ" sz="2000" dirty="0">
                <a:solidFill>
                  <a:srgbClr val="00B050"/>
                </a:solidFill>
              </a:rPr>
              <a:t>Zamysli se a srovnej jak vnímáš vývoj ICT za posledních 10 let,</a:t>
            </a:r>
          </a:p>
          <a:p>
            <a:pPr marL="1347788" lvl="0" indent="0" fontAlgn="auto">
              <a:spcBef>
                <a:spcPts val="0"/>
              </a:spcBef>
              <a:spcAft>
                <a:spcPts val="0"/>
              </a:spcAft>
              <a:buNone/>
            </a:pPr>
            <a:r>
              <a:rPr lang="cs-CZ" sz="2000" dirty="0">
                <a:solidFill>
                  <a:srgbClr val="00B050"/>
                </a:solidFill>
              </a:rPr>
              <a:t>popiš jak je tímto vývojem ovlivněn život tvůj a rodičů </a:t>
            </a:r>
            <a:r>
              <a:rPr lang="cs-CZ" sz="2000" dirty="0" smtClean="0">
                <a:solidFill>
                  <a:srgbClr val="00B050"/>
                </a:solidFill>
              </a:rPr>
              <a:t>a kamarádů</a:t>
            </a:r>
            <a:endParaRPr lang="cs-CZ" sz="2000" dirty="0">
              <a:solidFill>
                <a:srgbClr val="00B05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14" name="Tlačítko akce: Dopředu nebo Další 13">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6" name="Zástupný symbol pro obsah 2"/>
          <p:cNvSpPr txBox="1">
            <a:spLocks/>
          </p:cNvSpPr>
          <p:nvPr/>
        </p:nvSpPr>
        <p:spPr bwMode="auto">
          <a:xfrm>
            <a:off x="131520" y="908720"/>
            <a:ext cx="8928992" cy="460851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s-CZ" sz="2800" dirty="0"/>
              <a:t>Příběh zrodu </a:t>
            </a:r>
            <a:r>
              <a:rPr lang="cs-CZ" sz="2800" dirty="0" smtClean="0"/>
              <a:t>logické komunikace a </a:t>
            </a:r>
            <a:r>
              <a:rPr lang="cs-CZ" sz="2800" dirty="0"/>
              <a:t>výpočetních </a:t>
            </a:r>
            <a:r>
              <a:rPr lang="cs-CZ" sz="2800" dirty="0" smtClean="0"/>
              <a:t>pomůcek sahá </a:t>
            </a:r>
            <a:r>
              <a:rPr lang="cs-CZ" sz="2800" dirty="0"/>
              <a:t>k samým počátkům lidské existence. </a:t>
            </a:r>
            <a:endParaRPr lang="cs-CZ" sz="2800" dirty="0" smtClean="0"/>
          </a:p>
          <a:p>
            <a:pPr marL="0" indent="0">
              <a:buNone/>
            </a:pPr>
            <a:r>
              <a:rPr lang="cs-CZ" sz="2800" dirty="0" smtClean="0">
                <a:solidFill>
                  <a:srgbClr val="002060"/>
                </a:solidFill>
              </a:rPr>
              <a:t>Tento </a:t>
            </a:r>
            <a:r>
              <a:rPr lang="cs-CZ" sz="2800" dirty="0">
                <a:solidFill>
                  <a:srgbClr val="002060"/>
                </a:solidFill>
              </a:rPr>
              <a:t>vývoj začal asi 35 tisíc let před naším letopočtem. </a:t>
            </a:r>
            <a:endParaRPr lang="cs-CZ" sz="2800" dirty="0" smtClean="0">
              <a:solidFill>
                <a:srgbClr val="002060"/>
              </a:solidFill>
            </a:endParaRPr>
          </a:p>
          <a:p>
            <a:pPr marL="0" indent="0">
              <a:buNone/>
            </a:pPr>
            <a:r>
              <a:rPr lang="cs-CZ" sz="2800" dirty="0" smtClean="0">
                <a:solidFill>
                  <a:srgbClr val="0070C0"/>
                </a:solidFill>
              </a:rPr>
              <a:t>Od </a:t>
            </a:r>
            <a:r>
              <a:rPr lang="cs-CZ" sz="2800" dirty="0">
                <a:solidFill>
                  <a:srgbClr val="0070C0"/>
                </a:solidFill>
              </a:rPr>
              <a:t>počátku své existence cítil člověk potřebu počítat vše, co jej obklopuje, počítal příslušníky svého kmene, zvířata, vyrobené nástroje, </a:t>
            </a:r>
            <a:r>
              <a:rPr lang="cs-CZ" sz="2800" dirty="0" smtClean="0">
                <a:solidFill>
                  <a:srgbClr val="0070C0"/>
                </a:solidFill>
              </a:rPr>
              <a:t>dny, </a:t>
            </a:r>
            <a:r>
              <a:rPr lang="cs-CZ" sz="2800" dirty="0">
                <a:solidFill>
                  <a:srgbClr val="0070C0"/>
                </a:solidFill>
              </a:rPr>
              <a:t>atp. Hledal také způsoby, jak si tuto činnost usnadnit. Jeho vynalézavost však musela urazit dlouhou cestu, než mohl vzniknout osobní počítač tak, jak jej zná každý z nás, tedy programovatelný univerzální přístroj pro zpracování informací</a:t>
            </a:r>
            <a:r>
              <a:rPr lang="cs-CZ" sz="2800" dirty="0" smtClean="0">
                <a:solidFill>
                  <a:srgbClr val="0070C0"/>
                </a:solidFill>
              </a:rPr>
              <a:t>.</a:t>
            </a:r>
            <a:endParaRPr lang="cs-CZ" sz="2800" dirty="0">
              <a:solidFill>
                <a:srgbClr val="0070C0"/>
              </a:solidFill>
            </a:endParaRPr>
          </a:p>
        </p:txBody>
      </p:sp>
      <p:pic>
        <p:nvPicPr>
          <p:cNvPr id="7" name="Obrázek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1960" y="4994559"/>
            <a:ext cx="3528392" cy="1222184"/>
          </a:xfrm>
          <a:prstGeom prst="rect">
            <a:avLst/>
          </a:prstGeom>
        </p:spPr>
      </p:pic>
    </p:spTree>
    <p:extLst>
      <p:ext uri="{BB962C8B-B14F-4D97-AF65-F5344CB8AC3E}">
        <p14:creationId xmlns:p14="http://schemas.microsoft.com/office/powerpoint/2010/main" val="1261537919"/>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up)">
                                      <p:cBhvr>
                                        <p:cTn id="7" dur="1000"/>
                                        <p:tgtEl>
                                          <p:spTgt spid="16"/>
                                        </p:tgtEl>
                                      </p:cBhvr>
                                    </p:animEffect>
                                  </p:childTnLst>
                                </p:cTn>
                              </p:par>
                            </p:childTnLst>
                          </p:cTn>
                        </p:par>
                        <p:par>
                          <p:cTn id="8" fill="hold">
                            <p:stCondLst>
                              <p:cond delay="1000"/>
                            </p:stCondLst>
                            <p:childTnLst>
                              <p:par>
                                <p:cTn id="9" presetID="53" presetClass="entr" presetSubtype="16" fill="hold" nodeType="afterEffect">
                                  <p:stCondLst>
                                    <p:cond delay="25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ppt_w</p:attrName>
                                        </p:attrNameLst>
                                      </p:cBhvr>
                                      <p:tavLst>
                                        <p:tav tm="0">
                                          <p:val>
                                            <p:fltVal val="0"/>
                                          </p:val>
                                        </p:tav>
                                        <p:tav tm="100000">
                                          <p:val>
                                            <p:strVal val="#ppt_w"/>
                                          </p:val>
                                        </p:tav>
                                      </p:tavLst>
                                    </p:anim>
                                    <p:anim calcmode="lin" valueType="num">
                                      <p:cBhvr>
                                        <p:cTn id="12" dur="500" fill="hold"/>
                                        <p:tgtEl>
                                          <p:spTgt spid="7"/>
                                        </p:tgtEl>
                                        <p:attrNameLst>
                                          <p:attrName>ppt_h</p:attrName>
                                        </p:attrNameLst>
                                      </p:cBhvr>
                                      <p:tavLst>
                                        <p:tav tm="0">
                                          <p:val>
                                            <p:fltVal val="0"/>
                                          </p:val>
                                        </p:tav>
                                        <p:tav tm="100000">
                                          <p:val>
                                            <p:strVal val="#ppt_h"/>
                                          </p:val>
                                        </p:tav>
                                      </p:tavLst>
                                    </p:anim>
                                    <p:animEffect transition="in" filter="fade">
                                      <p:cBhvr>
                                        <p:cTn id="13" dur="500"/>
                                        <p:tgtEl>
                                          <p:spTgt spid="7"/>
                                        </p:tgtEl>
                                      </p:cBhvr>
                                    </p:animEffect>
                                  </p:childTnLst>
                                </p:cTn>
                              </p:par>
                            </p:childTnLst>
                          </p:cTn>
                        </p:par>
                        <p:par>
                          <p:cTn id="14" fill="hold">
                            <p:stCondLst>
                              <p:cond delay="1750"/>
                            </p:stCondLst>
                            <p:childTnLst>
                              <p:par>
                                <p:cTn id="15" presetID="2" presetClass="entr" presetSubtype="4" fill="hold" nodeType="after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 calcmode="lin" valueType="num">
                                      <p:cBhvr additive="base">
                                        <p:cTn id="1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2250"/>
                            </p:stCondLst>
                            <p:childTnLst>
                              <p:par>
                                <p:cTn id="20" presetID="2" presetClass="entr" presetSubtype="4" fill="hold" nodeType="after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 calcmode="lin" valueType="num">
                                      <p:cBhvr additive="base">
                                        <p:cTn id="22"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750"/>
                            </p:stCondLst>
                            <p:childTnLst>
                              <p:par>
                                <p:cTn id="25" presetID="10" presetClass="entr" presetSubtype="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2696"/>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1500" y="2634003"/>
            <a:ext cx="4762500" cy="3590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pravěk</a:t>
            </a:r>
          </a:p>
        </p:txBody>
      </p:sp>
      <p:sp>
        <p:nvSpPr>
          <p:cNvPr id="5"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438275" indent="0">
              <a:spcBef>
                <a:spcPts val="0"/>
              </a:spcBef>
              <a:buNone/>
            </a:pPr>
            <a:r>
              <a:rPr lang="cs-CZ" sz="2000" i="1" dirty="0" smtClean="0">
                <a:solidFill>
                  <a:srgbClr val="C00000"/>
                </a:solidFill>
              </a:rPr>
              <a:t>Úkol: Sečti dvě číslice pomocí 2 pravítek</a:t>
            </a:r>
            <a:endParaRPr lang="cs-CZ" sz="2000" i="1" dirty="0">
              <a:solidFill>
                <a:srgbClr val="C00000"/>
              </a:solidFill>
            </a:endParaRPr>
          </a:p>
        </p:txBody>
      </p:sp>
      <p:sp>
        <p:nvSpPr>
          <p:cNvPr id="6" name="Obdélník 5"/>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12" name="Tlačítko akce: Dopředu nebo Další 11">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4" name="Zástupný symbol pro obsah 2"/>
          <p:cNvSpPr txBox="1">
            <a:spLocks/>
          </p:cNvSpPr>
          <p:nvPr/>
        </p:nvSpPr>
        <p:spPr bwMode="auto">
          <a:xfrm>
            <a:off x="196596" y="836711"/>
            <a:ext cx="8686800" cy="540059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None/>
            </a:pPr>
            <a:r>
              <a:rPr lang="cs-CZ" sz="2400" dirty="0"/>
              <a:t>Vůbec prvním a velmi praktickým počítacím „strojem“ byla zcela logicky lidská ruka. Nejjednodušším způsobem jeho využití bylo přiřadit každému prstu hodnotu 1. Tato metoda však dovolovala počítat pouze do 10, proto se začaly hledat a tvořit složitější systémy. </a:t>
            </a:r>
            <a:endParaRPr lang="cs-CZ" sz="2400" dirty="0" smtClean="0"/>
          </a:p>
          <a:p>
            <a:pPr marL="0" indent="0">
              <a:spcBef>
                <a:spcPts val="0"/>
              </a:spcBef>
              <a:buNone/>
            </a:pPr>
            <a:r>
              <a:rPr lang="cs-CZ" sz="2400" dirty="0" smtClean="0"/>
              <a:t>Využívala </a:t>
            </a:r>
            <a:r>
              <a:rPr lang="cs-CZ" sz="2400" dirty="0"/>
              <a:t>se bříška, klouby a články prstů, které se ohýbaly a narovnávaly. Národy obývající Evropu a Blízký východ uměly takto počítat do 9999. </a:t>
            </a:r>
            <a:endParaRPr lang="cs-CZ" sz="2400" dirty="0" smtClean="0"/>
          </a:p>
          <a:p>
            <a:pPr marL="0" indent="0">
              <a:spcBef>
                <a:spcPts val="0"/>
              </a:spcBef>
              <a:buNone/>
            </a:pPr>
            <a:r>
              <a:rPr lang="cs-CZ" sz="2400" dirty="0" smtClean="0">
                <a:solidFill>
                  <a:srgbClr val="002060"/>
                </a:solidFill>
              </a:rPr>
              <a:t>Čínští </a:t>
            </a:r>
            <a:r>
              <a:rPr lang="cs-CZ" sz="2400" dirty="0">
                <a:solidFill>
                  <a:srgbClr val="002060"/>
                </a:solidFill>
              </a:rPr>
              <a:t>mistři počtáři tento způsob ještě zdokonalili a byli, alespoň teoreticky, schopni počítat do 10 miliard. </a:t>
            </a:r>
            <a:endParaRPr lang="cs-CZ" sz="2400" dirty="0" smtClean="0">
              <a:solidFill>
                <a:srgbClr val="002060"/>
              </a:solidFill>
            </a:endParaRPr>
          </a:p>
          <a:p>
            <a:pPr marL="0" indent="0">
              <a:spcBef>
                <a:spcPts val="0"/>
              </a:spcBef>
              <a:buNone/>
            </a:pPr>
            <a:r>
              <a:rPr lang="cs-CZ" sz="2400" dirty="0" smtClean="0">
                <a:solidFill>
                  <a:srgbClr val="002060"/>
                </a:solidFill>
              </a:rPr>
              <a:t>Ruka </a:t>
            </a:r>
            <a:r>
              <a:rPr lang="cs-CZ" sz="2400" dirty="0">
                <a:solidFill>
                  <a:srgbClr val="002060"/>
                </a:solidFill>
              </a:rPr>
              <a:t>tedy vlastně umožňovala provádět velmi jednoduché aritmetické úkony, ale bohužel neumožňovala získané výsledky zaznamenat. </a:t>
            </a:r>
            <a:endParaRPr lang="cs-CZ" sz="2400" dirty="0" smtClean="0">
              <a:solidFill>
                <a:srgbClr val="002060"/>
              </a:solidFill>
            </a:endParaRPr>
          </a:p>
          <a:p>
            <a:pPr marL="0" indent="0">
              <a:spcBef>
                <a:spcPts val="0"/>
              </a:spcBef>
              <a:buNone/>
            </a:pPr>
            <a:r>
              <a:rPr lang="cs-CZ" sz="2400" dirty="0" smtClean="0">
                <a:solidFill>
                  <a:srgbClr val="002060"/>
                </a:solidFill>
              </a:rPr>
              <a:t>Člověk </a:t>
            </a:r>
            <a:r>
              <a:rPr lang="cs-CZ" sz="2400" dirty="0">
                <a:solidFill>
                  <a:srgbClr val="002060"/>
                </a:solidFill>
              </a:rPr>
              <a:t>si však poradil i s tímto problémem a začal zaznamenávat výsledky pomocí zářezů do dřeva, kostí, či jiných materiálů</a:t>
            </a:r>
          </a:p>
        </p:txBody>
      </p:sp>
    </p:spTree>
    <p:extLst>
      <p:ext uri="{BB962C8B-B14F-4D97-AF65-F5344CB8AC3E}">
        <p14:creationId xmlns:p14="http://schemas.microsoft.com/office/powerpoint/2010/main" val="909612420"/>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2" presetClass="entr" presetSubtype="0" fill="hold" nodeType="after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fade">
                                      <p:cBhvr>
                                        <p:cTn id="12" dur="1000"/>
                                        <p:tgtEl>
                                          <p:spTgt spid="3074"/>
                                        </p:tgtEl>
                                      </p:cBhvr>
                                    </p:animEffect>
                                    <p:anim calcmode="lin" valueType="num">
                                      <p:cBhvr>
                                        <p:cTn id="13" dur="1000" fill="hold"/>
                                        <p:tgtEl>
                                          <p:spTgt spid="3074"/>
                                        </p:tgtEl>
                                        <p:attrNameLst>
                                          <p:attrName>ppt_x</p:attrName>
                                        </p:attrNameLst>
                                      </p:cBhvr>
                                      <p:tavLst>
                                        <p:tav tm="0">
                                          <p:val>
                                            <p:strVal val="#ppt_x"/>
                                          </p:val>
                                        </p:tav>
                                        <p:tav tm="100000">
                                          <p:val>
                                            <p:strVal val="#ppt_x"/>
                                          </p:val>
                                        </p:tav>
                                      </p:tavLst>
                                    </p:anim>
                                    <p:anim calcmode="lin" valueType="num">
                                      <p:cBhvr>
                                        <p:cTn id="14" dur="1000" fill="hold"/>
                                        <p:tgtEl>
                                          <p:spTgt spid="3074"/>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2" presetClass="entr" presetSubtype="4" fill="hold" nodeType="after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10" presetClass="entr" presetSubtype="0" fill="hold" grpId="0" nodeType="afterEffect">
                                  <p:stCondLst>
                                    <p:cond delay="50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pravěk</a:t>
            </a:r>
          </a:p>
        </p:txBody>
      </p:sp>
      <p:sp>
        <p:nvSpPr>
          <p:cNvPr id="11"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65225" indent="0">
              <a:spcBef>
                <a:spcPts val="0"/>
              </a:spcBef>
              <a:buNone/>
            </a:pPr>
            <a:r>
              <a:rPr lang="cs-CZ" sz="2000" i="1" dirty="0" smtClean="0">
                <a:solidFill>
                  <a:srgbClr val="C00000"/>
                </a:solidFill>
              </a:rPr>
              <a:t>Úkol: Na Internetu vyhledej další historické početní pomůcky</a:t>
            </a:r>
            <a:endParaRPr lang="cs-CZ" sz="1400" i="1" dirty="0">
              <a:solidFill>
                <a:srgbClr val="C0000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5" name="Zástupný symbol pro obsah 2"/>
          <p:cNvSpPr>
            <a:spLocks noGrp="1"/>
          </p:cNvSpPr>
          <p:nvPr>
            <p:ph idx="1"/>
          </p:nvPr>
        </p:nvSpPr>
        <p:spPr>
          <a:xfrm>
            <a:off x="251520" y="836712"/>
            <a:ext cx="8784976" cy="2808312"/>
          </a:xfrm>
        </p:spPr>
        <p:txBody>
          <a:bodyPr>
            <a:normAutofit/>
          </a:bodyPr>
          <a:lstStyle/>
          <a:p>
            <a:pPr marL="0" indent="0">
              <a:buNone/>
            </a:pPr>
            <a:r>
              <a:rPr lang="cs-CZ" sz="2800" dirty="0"/>
              <a:t>Z této doby se zachoval první primitivní počítací stroj - lýtková kost paviána s 29 zářezy, které naznačují sčítání dnů v měsíčním cyklu. </a:t>
            </a:r>
            <a:endParaRPr lang="cs-CZ" sz="2800" dirty="0" smtClean="0"/>
          </a:p>
          <a:p>
            <a:pPr marL="0" indent="0">
              <a:buNone/>
            </a:pPr>
            <a:r>
              <a:rPr lang="cs-CZ" sz="2800" dirty="0" smtClean="0">
                <a:solidFill>
                  <a:srgbClr val="002060"/>
                </a:solidFill>
              </a:rPr>
              <a:t>Nalezena </a:t>
            </a:r>
            <a:r>
              <a:rPr lang="cs-CZ" sz="2800" dirty="0">
                <a:solidFill>
                  <a:srgbClr val="002060"/>
                </a:solidFill>
              </a:rPr>
              <a:t>byla v </a:t>
            </a:r>
            <a:r>
              <a:rPr lang="cs-CZ" sz="2800" dirty="0" err="1">
                <a:solidFill>
                  <a:srgbClr val="002060"/>
                </a:solidFill>
              </a:rPr>
              <a:t>lebombských</a:t>
            </a:r>
            <a:r>
              <a:rPr lang="cs-CZ" sz="2800" dirty="0">
                <a:solidFill>
                  <a:srgbClr val="002060"/>
                </a:solidFill>
              </a:rPr>
              <a:t> horách v jižní části Afriky. Některé kmeny v této oblasti používají kosti ke sčítání dodnes. </a:t>
            </a:r>
            <a:endParaRPr lang="cs-CZ" sz="2800" dirty="0" smtClean="0">
              <a:solidFill>
                <a:srgbClr val="002060"/>
              </a:solidFill>
            </a:endParaRPr>
          </a:p>
        </p:txBody>
      </p:sp>
      <p:pic>
        <p:nvPicPr>
          <p:cNvPr id="8" name="obrázek 248" descr="1-bone_t"/>
          <p:cNvPicPr/>
          <p:nvPr/>
        </p:nvPicPr>
        <p:blipFill>
          <a:blip r:embed="rId4">
            <a:extLst>
              <a:ext uri="{28A0092B-C50C-407E-A947-70E740481C1C}">
                <a14:useLocalDpi xmlns:a14="http://schemas.microsoft.com/office/drawing/2010/main" val="0"/>
              </a:ext>
            </a:extLst>
          </a:blip>
          <a:srcRect/>
          <a:stretch>
            <a:fillRect/>
          </a:stretch>
        </p:blipFill>
        <p:spPr bwMode="auto">
          <a:xfrm>
            <a:off x="2016330" y="3280387"/>
            <a:ext cx="5291974" cy="2956924"/>
          </a:xfrm>
          <a:prstGeom prst="rect">
            <a:avLst/>
          </a:prstGeom>
          <a:noFill/>
          <a:ln>
            <a:noFill/>
          </a:ln>
        </p:spPr>
      </p:pic>
    </p:spTree>
    <p:extLst>
      <p:ext uri="{BB962C8B-B14F-4D97-AF65-F5344CB8AC3E}">
        <p14:creationId xmlns:p14="http://schemas.microsoft.com/office/powerpoint/2010/main" val="2650214509"/>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additive="base">
                                        <p:cTn id="7" dur="500" fill="hold"/>
                                        <p:tgtEl>
                                          <p:spTgt spid="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 calcmode="lin" valueType="num">
                                      <p:cBhvr additive="base">
                                        <p:cTn id="12" dur="500" fill="hold"/>
                                        <p:tgtEl>
                                          <p:spTgt spid="15">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9" presetClass="entr" presetSubtype="0" fill="hold" nodeType="afterEffect">
                                  <p:stCondLst>
                                    <p:cond delay="25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par>
                          <p:cTn id="18" fill="hold">
                            <p:stCondLst>
                              <p:cond delay="1750"/>
                            </p:stCondLst>
                            <p:childTnLst>
                              <p:par>
                                <p:cTn id="19" presetID="2" presetClass="entr" presetSubtype="4" fill="hold" nodeType="after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 calcmode="lin" valueType="num">
                                      <p:cBhvr additive="base">
                                        <p:cTn id="2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250"/>
                            </p:stCondLst>
                            <p:childTnLst>
                              <p:par>
                                <p:cTn id="24" presetID="10" presetClass="entr" presetSubtype="0" fill="hold" grpId="0"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fade">
                                      <p:cBhvr>
                                        <p:cTn id="26"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5"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pravěk</a:t>
            </a:r>
          </a:p>
        </p:txBody>
      </p:sp>
      <p:sp>
        <p:nvSpPr>
          <p:cNvPr id="16" name="Zástupný symbol pro obsah 2"/>
          <p:cNvSpPr txBox="1">
            <a:spLocks/>
          </p:cNvSpPr>
          <p:nvPr/>
        </p:nvSpPr>
        <p:spPr bwMode="auto">
          <a:xfrm>
            <a:off x="0" y="6240227"/>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lvl="0" indent="0" fontAlgn="auto">
              <a:spcBef>
                <a:spcPts val="0"/>
              </a:spcBef>
              <a:spcAft>
                <a:spcPts val="0"/>
              </a:spcAft>
              <a:buNone/>
            </a:pPr>
            <a:r>
              <a:rPr lang="cs-CZ" sz="2000" i="1" dirty="0">
                <a:solidFill>
                  <a:srgbClr val="9BBB59">
                    <a:lumMod val="50000"/>
                  </a:srgbClr>
                </a:solidFill>
              </a:rPr>
              <a:t>Úkol: Kde i u nás lze ještě pozorovat práci s kuličkovým počítadlem?</a:t>
            </a:r>
          </a:p>
          <a:p>
            <a:pPr marL="1347788" lvl="0" indent="0" fontAlgn="auto">
              <a:spcBef>
                <a:spcPts val="0"/>
              </a:spcBef>
              <a:spcAft>
                <a:spcPts val="0"/>
              </a:spcAft>
              <a:buNone/>
            </a:pPr>
            <a:r>
              <a:rPr lang="cs-CZ" sz="2000" i="1" dirty="0">
                <a:solidFill>
                  <a:srgbClr val="9BBB59">
                    <a:lumMod val="50000"/>
                  </a:srgbClr>
                </a:solidFill>
              </a:rPr>
              <a:t>Připrav odpovědi písemně pro odevzdání úkolu</a:t>
            </a:r>
            <a:endParaRPr lang="cs-CZ" sz="1400" i="1" dirty="0">
              <a:solidFill>
                <a:srgbClr val="C0000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7" name="Zástupný symbol pro obsah 2"/>
          <p:cNvSpPr>
            <a:spLocks noGrp="1"/>
          </p:cNvSpPr>
          <p:nvPr>
            <p:ph idx="1"/>
          </p:nvPr>
        </p:nvSpPr>
        <p:spPr>
          <a:xfrm>
            <a:off x="107504" y="792087"/>
            <a:ext cx="9036496" cy="2813501"/>
          </a:xfrm>
        </p:spPr>
        <p:txBody>
          <a:bodyPr>
            <a:noAutofit/>
          </a:bodyPr>
          <a:lstStyle/>
          <a:p>
            <a:pPr marL="0" indent="0">
              <a:buNone/>
            </a:pPr>
            <a:r>
              <a:rPr lang="cs-CZ" sz="2400" b="1" dirty="0">
                <a:solidFill>
                  <a:schemeClr val="tx2"/>
                </a:solidFill>
              </a:rPr>
              <a:t>První počítadlo </a:t>
            </a:r>
            <a:r>
              <a:rPr lang="cs-CZ" sz="2400" b="1" dirty="0" smtClean="0">
                <a:solidFill>
                  <a:schemeClr val="tx2"/>
                </a:solidFill>
              </a:rPr>
              <a:t>– Abakus (také </a:t>
            </a:r>
            <a:r>
              <a:rPr lang="cs-CZ" sz="2400" b="1" dirty="0" err="1" smtClean="0">
                <a:solidFill>
                  <a:schemeClr val="tx2"/>
                </a:solidFill>
              </a:rPr>
              <a:t>Abacus</a:t>
            </a:r>
            <a:r>
              <a:rPr lang="cs-CZ" sz="2400" b="1" dirty="0" smtClean="0">
                <a:solidFill>
                  <a:schemeClr val="tx2"/>
                </a:solidFill>
              </a:rPr>
              <a:t>)</a:t>
            </a:r>
            <a:endParaRPr lang="cs-CZ" sz="2400" dirty="0">
              <a:solidFill>
                <a:schemeClr val="tx2"/>
              </a:solidFill>
            </a:endParaRPr>
          </a:p>
          <a:p>
            <a:r>
              <a:rPr lang="cs-CZ" sz="2400" dirty="0"/>
              <a:t>První dokonalejší počítací zařízení se zrodilo v Sumerské říši před více než 5 000 lety, ale nezávisle se objevilo u mnoha dalších civilizací. Vznikl ABAKUS. </a:t>
            </a:r>
          </a:p>
          <a:p>
            <a:r>
              <a:rPr lang="cs-CZ" sz="2400" i="1" dirty="0">
                <a:solidFill>
                  <a:srgbClr val="002060"/>
                </a:solidFill>
              </a:rPr>
              <a:t>Byla to dřevěná nebo hliněná destička, do nichž se vkládaly kamínky - "</a:t>
            </a:r>
            <a:r>
              <a:rPr lang="cs-CZ" sz="2400" i="1" dirty="0" err="1">
                <a:solidFill>
                  <a:srgbClr val="002060"/>
                </a:solidFill>
              </a:rPr>
              <a:t>calculli</a:t>
            </a:r>
            <a:r>
              <a:rPr lang="cs-CZ" sz="2400" i="1" dirty="0">
                <a:solidFill>
                  <a:srgbClr val="002060"/>
                </a:solidFill>
              </a:rPr>
              <a:t>" - odtud název kalkulátor - kalkulačka. Kamínky nebo korálky se ve žlábcích či na tyčkách přesouvají, nebo kloužou do krajů. </a:t>
            </a:r>
          </a:p>
          <a:p>
            <a:endParaRPr lang="cs-CZ" sz="2400" dirty="0">
              <a:solidFill>
                <a:srgbClr val="0070C0"/>
              </a:solidFill>
            </a:endParaRPr>
          </a:p>
        </p:txBody>
      </p:sp>
      <p:sp>
        <p:nvSpPr>
          <p:cNvPr id="10" name="Obdélník 9"/>
          <p:cNvSpPr/>
          <p:nvPr/>
        </p:nvSpPr>
        <p:spPr>
          <a:xfrm>
            <a:off x="129208" y="5769734"/>
            <a:ext cx="8907288" cy="369332"/>
          </a:xfrm>
          <a:prstGeom prst="rect">
            <a:avLst/>
          </a:prstGeom>
        </p:spPr>
        <p:txBody>
          <a:bodyPr wrap="square">
            <a:spAutoFit/>
          </a:bodyPr>
          <a:lstStyle/>
          <a:p>
            <a:pPr algn="ctr"/>
            <a:r>
              <a:rPr lang="cs-CZ" i="1" dirty="0" smtClean="0"/>
              <a:t>Antický </a:t>
            </a:r>
            <a:r>
              <a:rPr lang="cs-CZ" i="1" dirty="0"/>
              <a:t>abakus </a:t>
            </a:r>
            <a:r>
              <a:rPr lang="cs-CZ" i="1" dirty="0" smtClean="0"/>
              <a:t>        –        Čínský </a:t>
            </a:r>
            <a:r>
              <a:rPr lang="cs-CZ" i="1" dirty="0" err="1"/>
              <a:t>suanpan</a:t>
            </a:r>
            <a:r>
              <a:rPr lang="cs-CZ" i="1" dirty="0"/>
              <a:t> </a:t>
            </a:r>
            <a:r>
              <a:rPr lang="cs-CZ" i="1" dirty="0" smtClean="0"/>
              <a:t>       –        </a:t>
            </a:r>
            <a:r>
              <a:rPr lang="cs-CZ" i="1" dirty="0"/>
              <a:t>Školní kuličkové počítadlo</a:t>
            </a:r>
            <a:endParaRPr lang="cs-CZ" dirty="0"/>
          </a:p>
        </p:txBody>
      </p:sp>
      <p:pic>
        <p:nvPicPr>
          <p:cNvPr id="13" name="Obrázek 12" descr="C:\Documents and Settings\MM104C\Dokumenty\01_SSŠT_2011\Vyuka\ucebni text 2011\grafika\102 abakus - Rim.jpg"/>
          <p:cNvPicPr/>
          <p:nvPr/>
        </p:nvPicPr>
        <p:blipFill>
          <a:blip r:embed="rId4">
            <a:extLst>
              <a:ext uri="{28A0092B-C50C-407E-A947-70E740481C1C}">
                <a14:useLocalDpi xmlns:a14="http://schemas.microsoft.com/office/drawing/2010/main" val="0"/>
              </a:ext>
            </a:extLst>
          </a:blip>
          <a:srcRect/>
          <a:stretch>
            <a:fillRect/>
          </a:stretch>
        </p:blipFill>
        <p:spPr bwMode="auto">
          <a:xfrm>
            <a:off x="467544" y="3861048"/>
            <a:ext cx="2256790" cy="1717040"/>
          </a:xfrm>
          <a:prstGeom prst="rect">
            <a:avLst/>
          </a:prstGeom>
          <a:noFill/>
          <a:ln>
            <a:noFill/>
          </a:ln>
        </p:spPr>
      </p:pic>
      <p:pic>
        <p:nvPicPr>
          <p:cNvPr id="14" name="obrázek 425" descr="C:\Documents and Settings\MM104C\Dokumenty\01_SSŠT_2011\Vyuka\02_vyuka\01_vyklad\e-book1\HTML\6\Ob2.jpg"/>
          <p:cNvPicPr/>
          <p:nvPr/>
        </p:nvPicPr>
        <p:blipFill>
          <a:blip r:embed="rId5">
            <a:extLst>
              <a:ext uri="{28A0092B-C50C-407E-A947-70E740481C1C}">
                <a14:useLocalDpi xmlns:a14="http://schemas.microsoft.com/office/drawing/2010/main" val="0"/>
              </a:ext>
            </a:extLst>
          </a:blip>
          <a:srcRect/>
          <a:stretch>
            <a:fillRect/>
          </a:stretch>
        </p:blipFill>
        <p:spPr bwMode="auto">
          <a:xfrm>
            <a:off x="2987824" y="3717032"/>
            <a:ext cx="3228975" cy="1901825"/>
          </a:xfrm>
          <a:prstGeom prst="rect">
            <a:avLst/>
          </a:prstGeom>
          <a:noFill/>
          <a:ln>
            <a:noFill/>
          </a:ln>
        </p:spPr>
      </p:pic>
      <p:pic>
        <p:nvPicPr>
          <p:cNvPr id="15" name="lightboxImage" descr="http://www.modroocko.cz/Fotografie/Zbozi/Original/DH00268.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44208" y="3605589"/>
            <a:ext cx="1990090" cy="2124710"/>
          </a:xfrm>
          <a:prstGeom prst="rect">
            <a:avLst/>
          </a:prstGeom>
          <a:noFill/>
          <a:ln>
            <a:noFill/>
          </a:ln>
        </p:spPr>
      </p:pic>
    </p:spTree>
    <p:extLst>
      <p:ext uri="{BB962C8B-B14F-4D97-AF65-F5344CB8AC3E}">
        <p14:creationId xmlns:p14="http://schemas.microsoft.com/office/powerpoint/2010/main" val="103624726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9"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1000"/>
                                        <p:tgtEl>
                                          <p:spTgt spid="7">
                                            <p:txEl>
                                              <p:pRg st="0" end="0"/>
                                            </p:txEl>
                                          </p:spTgt>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Effect transition="in" filter="wipe(left)">
                                      <p:cBhvr>
                                        <p:cTn id="11" dur="1000"/>
                                        <p:tgtEl>
                                          <p:spTgt spid="7">
                                            <p:txEl>
                                              <p:pRg st="1" end="1"/>
                                            </p:txEl>
                                          </p:spTgt>
                                        </p:tgtEl>
                                      </p:cBhvr>
                                    </p:animEffect>
                                  </p:childTnLst>
                                </p:cTn>
                              </p:par>
                            </p:childTnLst>
                          </p:cTn>
                        </p:par>
                        <p:par>
                          <p:cTn id="12" fill="hold">
                            <p:stCondLst>
                              <p:cond delay="2000"/>
                            </p:stCondLst>
                            <p:childTnLst>
                              <p:par>
                                <p:cTn id="13" presetID="22" presetClass="entr" presetSubtype="1" fill="hold" nodeType="after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wipe(up)">
                                      <p:cBhvr>
                                        <p:cTn id="15" dur="500"/>
                                        <p:tgtEl>
                                          <p:spTgt spid="7">
                                            <p:txEl>
                                              <p:pRg st="2" end="2"/>
                                            </p:txEl>
                                          </p:spTgt>
                                        </p:tgtEl>
                                      </p:cBhvr>
                                    </p:animEffect>
                                  </p:childTnLst>
                                </p:cTn>
                              </p:par>
                            </p:childTnLst>
                          </p:cTn>
                        </p:par>
                        <p:par>
                          <p:cTn id="16" fill="hold">
                            <p:stCondLst>
                              <p:cond delay="2500"/>
                            </p:stCondLst>
                            <p:childTnLst>
                              <p:par>
                                <p:cTn id="17" presetID="9" presetClass="entr" presetSubtype="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dissolve">
                                      <p:cBhvr>
                                        <p:cTn id="19" dur="500"/>
                                        <p:tgtEl>
                                          <p:spTgt spid="13"/>
                                        </p:tgtEl>
                                      </p:cBhvr>
                                    </p:animEffect>
                                  </p:childTnLst>
                                </p:cTn>
                              </p:par>
                            </p:childTnLst>
                          </p:cTn>
                        </p:par>
                        <p:par>
                          <p:cTn id="20" fill="hold">
                            <p:stCondLst>
                              <p:cond delay="3000"/>
                            </p:stCondLst>
                            <p:childTnLst>
                              <p:par>
                                <p:cTn id="21" presetID="9" presetClass="entr" presetSubtype="0" fill="hold" nodeType="after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dissolve">
                                      <p:cBhvr>
                                        <p:cTn id="23" dur="500"/>
                                        <p:tgtEl>
                                          <p:spTgt spid="14"/>
                                        </p:tgtEl>
                                      </p:cBhvr>
                                    </p:animEffect>
                                  </p:childTnLst>
                                </p:cTn>
                              </p:par>
                            </p:childTnLst>
                          </p:cTn>
                        </p:par>
                        <p:par>
                          <p:cTn id="24" fill="hold">
                            <p:stCondLst>
                              <p:cond delay="3500"/>
                            </p:stCondLst>
                            <p:childTnLst>
                              <p:par>
                                <p:cTn id="25" presetID="9" presetClass="entr" presetSubtype="0"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dissolve">
                                      <p:cBhvr>
                                        <p:cTn id="27" dur="500"/>
                                        <p:tgtEl>
                                          <p:spTgt spid="15"/>
                                        </p:tgtEl>
                                      </p:cBhvr>
                                    </p:animEffect>
                                  </p:childTnLst>
                                </p:cTn>
                              </p:par>
                            </p:childTnLst>
                          </p:cTn>
                        </p:par>
                        <p:par>
                          <p:cTn id="28" fill="hold">
                            <p:stCondLst>
                              <p:cond delay="4000"/>
                            </p:stCondLst>
                            <p:childTnLst>
                              <p:par>
                                <p:cTn id="29" presetID="9"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dissolve">
                                      <p:cBhvr>
                                        <p:cTn id="31" dur="500"/>
                                        <p:tgtEl>
                                          <p:spTgt spid="10"/>
                                        </p:tgtEl>
                                      </p:cBhvr>
                                    </p:animEffect>
                                  </p:childTnLst>
                                </p:cTn>
                              </p:par>
                            </p:childTnLst>
                          </p:cTn>
                        </p:par>
                        <p:par>
                          <p:cTn id="32" fill="hold">
                            <p:stCondLst>
                              <p:cond delay="4500"/>
                            </p:stCondLst>
                            <p:childTnLst>
                              <p:par>
                                <p:cTn id="33" presetID="10" presetClass="entr" presetSubtype="0" fill="hold" grpId="0" nodeType="after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500"/>
                                        <p:tgtEl>
                                          <p:spTgt spid="31"/>
                                        </p:tgtEl>
                                      </p:cBhvr>
                                    </p:animEffect>
                                  </p:childTnLst>
                                </p:cTn>
                              </p:par>
                            </p:childTnLst>
                          </p:cTn>
                        </p:par>
                        <p:par>
                          <p:cTn id="36" fill="hold">
                            <p:stCondLst>
                              <p:cond delay="5000"/>
                            </p:stCondLst>
                            <p:childTnLst>
                              <p:par>
                                <p:cTn id="37" presetID="2" presetClass="entr" presetSubtype="4" fill="hold" nodeType="after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anim calcmode="lin" valueType="num">
                                      <p:cBhvr additive="base">
                                        <p:cTn id="3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par>
                          <p:cTn id="41" fill="hold">
                            <p:stCondLst>
                              <p:cond delay="5500"/>
                            </p:stCondLst>
                            <p:childTnLst>
                              <p:par>
                                <p:cTn id="42" presetID="2" presetClass="entr" presetSubtype="4" fill="hold" nodeType="afterEffect">
                                  <p:stCondLst>
                                    <p:cond delay="0"/>
                                  </p:stCondLst>
                                  <p:childTnLst>
                                    <p:set>
                                      <p:cBhvr>
                                        <p:cTn id="43" dur="1" fill="hold">
                                          <p:stCondLst>
                                            <p:cond delay="0"/>
                                          </p:stCondLst>
                                        </p:cTn>
                                        <p:tgtEl>
                                          <p:spTgt spid="16">
                                            <p:txEl>
                                              <p:pRg st="1" end="1"/>
                                            </p:txEl>
                                          </p:spTgt>
                                        </p:tgtEl>
                                        <p:attrNameLst>
                                          <p:attrName>style.visibility</p:attrName>
                                        </p:attrNameLst>
                                      </p:cBhvr>
                                      <p:to>
                                        <p:strVal val="visible"/>
                                      </p:to>
                                    </p:set>
                                    <p:anim calcmode="lin" valueType="num">
                                      <p:cBhvr additive="base">
                                        <p:cTn id="44"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7" grpId="0" uiExpand="1" build="p"/>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pravěk</a:t>
            </a:r>
          </a:p>
        </p:txBody>
      </p:sp>
      <p:sp>
        <p:nvSpPr>
          <p:cNvPr id="11"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7030A0"/>
                </a:solidFill>
              </a:rPr>
              <a:t>Poznámka: Tento článek je doplňující – vysvětlující, je určen pro chápání vývoje a jeho souvislostí, ne pro učení nazpaměť.</a:t>
            </a:r>
            <a:endParaRPr lang="cs-CZ" sz="2000" i="1" dirty="0">
              <a:solidFill>
                <a:srgbClr val="7030A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7" name="Zástupný symbol pro obsah 2"/>
          <p:cNvSpPr>
            <a:spLocks noGrp="1"/>
          </p:cNvSpPr>
          <p:nvPr>
            <p:ph idx="1"/>
          </p:nvPr>
        </p:nvSpPr>
        <p:spPr>
          <a:xfrm>
            <a:off x="107504" y="792088"/>
            <a:ext cx="9036496" cy="5661248"/>
          </a:xfrm>
        </p:spPr>
        <p:txBody>
          <a:bodyPr>
            <a:noAutofit/>
          </a:bodyPr>
          <a:lstStyle/>
          <a:p>
            <a:pPr marL="0" indent="0">
              <a:buNone/>
            </a:pPr>
            <a:r>
              <a:rPr lang="cs-CZ" sz="2400" b="1" dirty="0" smtClean="0">
                <a:solidFill>
                  <a:schemeClr val="tx2"/>
                </a:solidFill>
              </a:rPr>
              <a:t>Práce s </a:t>
            </a:r>
            <a:r>
              <a:rPr lang="cs-CZ" sz="2400" b="1" dirty="0" err="1" smtClean="0">
                <a:solidFill>
                  <a:schemeClr val="tx2"/>
                </a:solidFill>
              </a:rPr>
              <a:t>Abakusem</a:t>
            </a:r>
            <a:endParaRPr lang="cs-CZ" sz="2400" dirty="0">
              <a:solidFill>
                <a:schemeClr val="tx2"/>
              </a:solidFill>
            </a:endParaRPr>
          </a:p>
          <a:p>
            <a:r>
              <a:rPr lang="cs-CZ" sz="2000" i="1" dirty="0" smtClean="0"/>
              <a:t>V Číně je abakus znám od 13. století pod jménem "</a:t>
            </a:r>
            <a:r>
              <a:rPr lang="cs-CZ" sz="2000" i="1" dirty="0" err="1" smtClean="0"/>
              <a:t>suan</a:t>
            </a:r>
            <a:r>
              <a:rPr lang="cs-CZ" sz="2000" i="1" dirty="0" smtClean="0"/>
              <a:t> - </a:t>
            </a:r>
            <a:r>
              <a:rPr lang="cs-CZ" sz="2000" i="1" dirty="0" err="1" smtClean="0"/>
              <a:t>pâna</a:t>
            </a:r>
            <a:r>
              <a:rPr lang="cs-CZ" sz="2000" i="1" dirty="0" smtClean="0"/>
              <a:t>" a je tvořen třinácti sloupci se dvěma korálky nahoře (ty znamenají nebe) a pěti korálky dole (reprezentujícími zemi). </a:t>
            </a:r>
          </a:p>
          <a:p>
            <a:r>
              <a:rPr lang="cs-CZ" sz="2000" i="1" dirty="0" smtClean="0"/>
              <a:t>Existují ještě další dvě jeho modifikace - japonská a ruská. </a:t>
            </a:r>
          </a:p>
          <a:p>
            <a:r>
              <a:rPr lang="cs-CZ" sz="2000" i="1" dirty="0" smtClean="0"/>
              <a:t>Japonci abakus převzali asi v 17. století, pojmenovali ho "</a:t>
            </a:r>
            <a:r>
              <a:rPr lang="cs-CZ" sz="2000" i="1" dirty="0" err="1" smtClean="0"/>
              <a:t>soro¬Ban</a:t>
            </a:r>
            <a:r>
              <a:rPr lang="cs-CZ" sz="2000" i="1" dirty="0" smtClean="0"/>
              <a:t>" a mírně si ho přizpůsobili - má jednadvacet sloupců s jedním korálkem nahoře a čtyřmi dole. </a:t>
            </a:r>
          </a:p>
          <a:p>
            <a:r>
              <a:rPr lang="cs-CZ" sz="2000" i="1" dirty="0" smtClean="0"/>
              <a:t>Ruská verze </a:t>
            </a:r>
            <a:r>
              <a:rPr lang="cs-CZ" sz="2000" i="1" dirty="0" err="1" smtClean="0"/>
              <a:t>abakusu</a:t>
            </a:r>
            <a:r>
              <a:rPr lang="cs-CZ" sz="2000" i="1" dirty="0" smtClean="0"/>
              <a:t> se jmenuje "sčot" a pracuje se systémem deseti korálků v deseti rovnoběžných řadách, tak jak je znám i u nás.</a:t>
            </a:r>
          </a:p>
          <a:p>
            <a:r>
              <a:rPr lang="cs-CZ" sz="2000" i="1" dirty="0"/>
              <a:t>Abakus je na Dálném Východě stále populární - učí se s ním počítat děti ve školách v rámci povinné školní výuky a na mnoha místech se ještě zcela běžně používá v praxi. Jen pro zajímavost v roce 1946 se utkal Japonec </a:t>
            </a:r>
            <a:r>
              <a:rPr lang="cs-CZ" sz="2000" i="1" dirty="0" err="1"/>
              <a:t>Kiyoshu</a:t>
            </a:r>
            <a:r>
              <a:rPr lang="cs-CZ" sz="2000" i="1" dirty="0"/>
              <a:t> </a:t>
            </a:r>
            <a:r>
              <a:rPr lang="cs-CZ" sz="2000" i="1" dirty="0" err="1"/>
              <a:t>Matzukai</a:t>
            </a:r>
            <a:r>
              <a:rPr lang="cs-CZ" sz="2000" i="1" dirty="0"/>
              <a:t>, používající abakus, s elektronickým počítačem a po dvou dnech přesvědčivě vyhrál.</a:t>
            </a:r>
          </a:p>
          <a:p>
            <a:endParaRPr lang="cs-CZ" sz="2000" dirty="0">
              <a:solidFill>
                <a:srgbClr val="0070C0"/>
              </a:solidFill>
            </a:endParaRPr>
          </a:p>
        </p:txBody>
      </p:sp>
    </p:spTree>
    <p:extLst>
      <p:ext uri="{BB962C8B-B14F-4D97-AF65-F5344CB8AC3E}">
        <p14:creationId xmlns:p14="http://schemas.microsoft.com/office/powerpoint/2010/main" val="3040170536"/>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9"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up)">
                                      <p:cBhvr>
                                        <p:cTn id="7" dur="500"/>
                                        <p:tgtEl>
                                          <p:spTgt spid="7">
                                            <p:txEl>
                                              <p:pRg st="0" end="0"/>
                                            </p:txEl>
                                          </p:spTgt>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nodeType="afterEffect">
                                  <p:stCondLst>
                                    <p:cond delay="0"/>
                                  </p:stCondLst>
                                  <p:childTnLst>
                                    <p:set>
                                      <p:cBhvr>
                                        <p:cTn id="15" dur="1" fill="hold">
                                          <p:stCondLst>
                                            <p:cond delay="0"/>
                                          </p:stCondLst>
                                        </p:cTn>
                                        <p:tgtEl>
                                          <p:spTgt spid="11">
                                            <p:txEl>
                                              <p:pRg st="0" end="0"/>
                                            </p:txEl>
                                          </p:spTgt>
                                        </p:tgtEl>
                                        <p:attrNameLst>
                                          <p:attrName>style.visibility</p:attrName>
                                        </p:attrNameLst>
                                      </p:cBhvr>
                                      <p:to>
                                        <p:strVal val="visible"/>
                                      </p:to>
                                    </p:set>
                                    <p:anim calcmode="lin" valueType="num">
                                      <p:cBhvr additive="base">
                                        <p:cTn id="16"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10" presetClass="entr" presetSubtype="0" fill="hold" grpId="0" nodeType="after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a:t>
            </a:r>
            <a:r>
              <a:rPr lang="cs-CZ" sz="3000" b="1" i="1" u="sng" dirty="0" smtClean="0">
                <a:solidFill>
                  <a:schemeClr val="tx2"/>
                </a:solidFill>
              </a:rPr>
              <a:t>středověk</a:t>
            </a:r>
            <a:endParaRPr lang="cs-CZ" sz="3000" b="1" i="1" u="sng" dirty="0">
              <a:solidFill>
                <a:schemeClr val="tx2"/>
              </a:solidFill>
            </a:endParaRPr>
          </a:p>
        </p:txBody>
      </p:sp>
      <p:sp>
        <p:nvSpPr>
          <p:cNvPr id="11"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079500" indent="0">
              <a:spcBef>
                <a:spcPts val="0"/>
              </a:spcBef>
              <a:buNone/>
            </a:pPr>
            <a:r>
              <a:rPr lang="cs-CZ" sz="2000" i="1" dirty="0" smtClean="0">
                <a:solidFill>
                  <a:srgbClr val="00B050"/>
                </a:solidFill>
              </a:rPr>
              <a:t>Úkol: </a:t>
            </a:r>
            <a:r>
              <a:rPr lang="cs-CZ" sz="1800" i="1" dirty="0" smtClean="0">
                <a:solidFill>
                  <a:srgbClr val="00B050"/>
                </a:solidFill>
              </a:rPr>
              <a:t>Jaké různé druhy zápisů čísel se používají? Zjisti na Internetu jak se píší a čtou</a:t>
            </a:r>
            <a:r>
              <a:rPr lang="cs-CZ" sz="1800" i="1" dirty="0" smtClean="0">
                <a:solidFill>
                  <a:srgbClr val="7030A0"/>
                </a:solidFill>
              </a:rPr>
              <a:t>.</a:t>
            </a:r>
          </a:p>
          <a:p>
            <a:pPr marL="1079500" indent="0">
              <a:spcBef>
                <a:spcPts val="0"/>
              </a:spcBef>
              <a:buNone/>
            </a:pPr>
            <a:r>
              <a:rPr lang="cs-CZ" sz="1800" i="1" dirty="0">
                <a:solidFill>
                  <a:srgbClr val="7030A0"/>
                </a:solidFill>
              </a:rPr>
              <a:t> </a:t>
            </a:r>
            <a:r>
              <a:rPr lang="cs-CZ" sz="1800" i="1" dirty="0" smtClean="0">
                <a:solidFill>
                  <a:srgbClr val="7030A0"/>
                </a:solidFill>
              </a:rPr>
              <a:t> Kromě arabských čísel je používán např. latinský – jak a kde se používá?</a:t>
            </a:r>
            <a:endParaRPr lang="cs-CZ" sz="1800" i="1" dirty="0">
              <a:solidFill>
                <a:srgbClr val="7030A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3" name="Obrázek 12" descr="C:\Documents and Settings\MM104C\Dokumenty\01_SSŠT_2011\Vyuka\ucebni text 2011\grafika\104_Napier-princip.jpg"/>
          <p:cNvPicPr/>
          <p:nvPr/>
        </p:nvPicPr>
        <p:blipFill>
          <a:blip r:embed="rId4">
            <a:extLst>
              <a:ext uri="{28A0092B-C50C-407E-A947-70E740481C1C}">
                <a14:useLocalDpi xmlns:a14="http://schemas.microsoft.com/office/drawing/2010/main" val="0"/>
              </a:ext>
            </a:extLst>
          </a:blip>
          <a:srcRect/>
          <a:stretch>
            <a:fillRect/>
          </a:stretch>
        </p:blipFill>
        <p:spPr bwMode="auto">
          <a:xfrm>
            <a:off x="3563888" y="3501008"/>
            <a:ext cx="3168352" cy="2415150"/>
          </a:xfrm>
          <a:prstGeom prst="rect">
            <a:avLst/>
          </a:prstGeom>
          <a:noFill/>
          <a:ln>
            <a:noFill/>
          </a:ln>
        </p:spPr>
      </p:pic>
      <p:sp>
        <p:nvSpPr>
          <p:cNvPr id="10" name="Zástupný symbol pro obsah 2"/>
          <p:cNvSpPr>
            <a:spLocks noGrp="1"/>
          </p:cNvSpPr>
          <p:nvPr>
            <p:ph idx="1"/>
          </p:nvPr>
        </p:nvSpPr>
        <p:spPr>
          <a:xfrm>
            <a:off x="179512" y="1268760"/>
            <a:ext cx="8856984" cy="2880320"/>
          </a:xfrm>
        </p:spPr>
        <p:txBody>
          <a:bodyPr>
            <a:normAutofit/>
          </a:bodyPr>
          <a:lstStyle/>
          <a:p>
            <a:r>
              <a:rPr lang="cs-CZ" sz="2400" dirty="0"/>
              <a:t>Ve středověku velmi narostla potřeba mít přehled v penězích a obecně v číselných vyjádřeních. K novému způsobu v logickém a matematickém myšlení evropských matematiků a vědců došlo v 10. století, když se seznámili s arabskými číslicemi a začali je používat. </a:t>
            </a:r>
            <a:endParaRPr lang="cs-CZ" sz="2400" dirty="0" smtClean="0"/>
          </a:p>
          <a:p>
            <a:r>
              <a:rPr lang="cs-CZ" sz="2400" dirty="0" smtClean="0">
                <a:solidFill>
                  <a:srgbClr val="002060"/>
                </a:solidFill>
              </a:rPr>
              <a:t>Tento </a:t>
            </a:r>
            <a:r>
              <a:rPr lang="cs-CZ" sz="2400" dirty="0">
                <a:solidFill>
                  <a:srgbClr val="002060"/>
                </a:solidFill>
              </a:rPr>
              <a:t>systém záznamu, pocházející z Indie a přejatý Araby, spočíval v tom, že každé číslo od 1 do 9 dostalo vlastní grafický symbol a sloužilo jako číslice. </a:t>
            </a:r>
          </a:p>
        </p:txBody>
      </p:sp>
      <p:sp>
        <p:nvSpPr>
          <p:cNvPr id="8" name="Zástupný symbol pro obsah 2"/>
          <p:cNvSpPr txBox="1">
            <a:spLocks/>
          </p:cNvSpPr>
          <p:nvPr/>
        </p:nvSpPr>
        <p:spPr>
          <a:xfrm>
            <a:off x="107504" y="836713"/>
            <a:ext cx="9036496" cy="43204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sz="2800" b="1" dirty="0" smtClean="0"/>
              <a:t>Automatizace a mechanické přístroje ve středověku</a:t>
            </a:r>
            <a:endParaRPr lang="cs-CZ" sz="2800" dirty="0"/>
          </a:p>
        </p:txBody>
      </p:sp>
      <p:sp>
        <p:nvSpPr>
          <p:cNvPr id="3" name="TextovéPole 2"/>
          <p:cNvSpPr txBox="1"/>
          <p:nvPr/>
        </p:nvSpPr>
        <p:spPr>
          <a:xfrm>
            <a:off x="1799692" y="5792584"/>
            <a:ext cx="5544616" cy="400110"/>
          </a:xfrm>
          <a:prstGeom prst="rect">
            <a:avLst/>
          </a:prstGeom>
          <a:noFill/>
        </p:spPr>
        <p:txBody>
          <a:bodyPr wrap="square" rtlCol="0">
            <a:spAutoFit/>
          </a:bodyPr>
          <a:lstStyle/>
          <a:p>
            <a:r>
              <a:rPr lang="cs-CZ" sz="2000" i="1" dirty="0"/>
              <a:t>Postup výpočtu násobení opakovaným sčítáním</a:t>
            </a:r>
            <a:endParaRPr lang="cs-CZ" sz="2000" dirty="0"/>
          </a:p>
        </p:txBody>
      </p:sp>
      <p:sp>
        <p:nvSpPr>
          <p:cNvPr id="14" name="TextovéPole 13"/>
          <p:cNvSpPr txBox="1"/>
          <p:nvPr/>
        </p:nvSpPr>
        <p:spPr>
          <a:xfrm>
            <a:off x="1043959" y="6574691"/>
            <a:ext cx="8100392" cy="30777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1400" i="1" dirty="0" smtClean="0"/>
              <a:t>Klikni zde pro nápovědu</a:t>
            </a:r>
            <a:endParaRPr lang="cs-CZ" sz="1400" i="1" dirty="0"/>
          </a:p>
        </p:txBody>
      </p:sp>
    </p:spTree>
    <p:extLst>
      <p:ext uri="{BB962C8B-B14F-4D97-AF65-F5344CB8AC3E}">
        <p14:creationId xmlns:p14="http://schemas.microsoft.com/office/powerpoint/2010/main" val="3536183385"/>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2" presetClass="entr" presetSubtype="1" fill="hold" grpId="0" nodeType="after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wipe(up)">
                                      <p:cBhvr>
                                        <p:cTn id="12" dur="1000"/>
                                        <p:tgtEl>
                                          <p:spTgt spid="10">
                                            <p:txEl>
                                              <p:pRg st="0" end="0"/>
                                            </p:txEl>
                                          </p:spTgt>
                                        </p:tgtEl>
                                      </p:cBhvr>
                                    </p:animEffect>
                                  </p:childTnLst>
                                </p:cTn>
                              </p:par>
                            </p:childTnLst>
                          </p:cTn>
                        </p:par>
                        <p:par>
                          <p:cTn id="13" fill="hold">
                            <p:stCondLst>
                              <p:cond delay="2000"/>
                            </p:stCondLst>
                            <p:childTnLst>
                              <p:par>
                                <p:cTn id="14" presetID="22" presetClass="entr" presetSubtype="1" fill="hold" grpId="0" nodeType="after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wipe(up)">
                                      <p:cBhvr>
                                        <p:cTn id="16" dur="1000"/>
                                        <p:tgtEl>
                                          <p:spTgt spid="10">
                                            <p:txEl>
                                              <p:pRg st="1" end="1"/>
                                            </p:txEl>
                                          </p:spTgt>
                                        </p:tgtEl>
                                      </p:cBhvr>
                                    </p:animEffect>
                                  </p:childTnLst>
                                </p:cTn>
                              </p:par>
                            </p:childTnLst>
                          </p:cTn>
                        </p:par>
                        <p:par>
                          <p:cTn id="17" fill="hold">
                            <p:stCondLst>
                              <p:cond delay="3000"/>
                            </p:stCondLst>
                            <p:childTnLst>
                              <p:par>
                                <p:cTn id="18" presetID="9"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dissolve">
                                      <p:cBhvr>
                                        <p:cTn id="20" dur="500"/>
                                        <p:tgtEl>
                                          <p:spTgt spid="1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par>
                          <p:cTn id="24" fill="hold">
                            <p:stCondLst>
                              <p:cond delay="3500"/>
                            </p:stCondLst>
                            <p:childTnLst>
                              <p:par>
                                <p:cTn id="25" presetID="2" presetClass="entr" presetSubtype="4" fill="hold" nodeType="after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 calcmode="lin" valueType="num">
                                      <p:cBhvr additive="base">
                                        <p:cTn id="2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1000" fill="hold"/>
                                        <p:tgtEl>
                                          <p:spTgt spid="14"/>
                                        </p:tgtEl>
                                        <p:attrNameLst>
                                          <p:attrName>ppt_x</p:attrName>
                                        </p:attrNameLst>
                                      </p:cBhvr>
                                      <p:tavLst>
                                        <p:tav tm="0">
                                          <p:val>
                                            <p:strVal val="#ppt_x"/>
                                          </p:val>
                                        </p:tav>
                                        <p:tav tm="100000">
                                          <p:val>
                                            <p:strVal val="#ppt_x"/>
                                          </p:val>
                                        </p:tav>
                                      </p:tavLst>
                                    </p:anim>
                                    <p:anim calcmode="lin" valueType="num">
                                      <p:cBhvr additive="base">
                                        <p:cTn id="32" dur="1000" fill="hold"/>
                                        <p:tgtEl>
                                          <p:spTgt spid="14"/>
                                        </p:tgtEl>
                                        <p:attrNameLst>
                                          <p:attrName>ppt_y</p:attrName>
                                        </p:attrNameLst>
                                      </p:cBhvr>
                                      <p:tavLst>
                                        <p:tav tm="0">
                                          <p:val>
                                            <p:strVal val="1+#ppt_h/2"/>
                                          </p:val>
                                        </p:tav>
                                        <p:tav tm="100000">
                                          <p:val>
                                            <p:strVal val="#ppt_y"/>
                                          </p:val>
                                        </p:tav>
                                      </p:tavLst>
                                    </p:anim>
                                  </p:childTnLst>
                                </p:cTn>
                              </p:par>
                            </p:childTnLst>
                          </p:cTn>
                        </p:par>
                        <p:par>
                          <p:cTn id="33" fill="hold">
                            <p:stCondLst>
                              <p:cond delay="4500"/>
                            </p:stCondLst>
                            <p:childTnLst>
                              <p:par>
                                <p:cTn id="34" presetID="2" presetClass="entr" presetSubtype="4" fill="hold" nodeType="afterEffect">
                                  <p:stCondLst>
                                    <p:cond delay="0"/>
                                  </p:stCondLst>
                                  <p:childTnLst>
                                    <p:set>
                                      <p:cBhvr>
                                        <p:cTn id="35" dur="1" fill="hold">
                                          <p:stCondLst>
                                            <p:cond delay="0"/>
                                          </p:stCondLst>
                                        </p:cTn>
                                        <p:tgtEl>
                                          <p:spTgt spid="11">
                                            <p:txEl>
                                              <p:pRg st="1" end="1"/>
                                            </p:txEl>
                                          </p:spTgt>
                                        </p:tgtEl>
                                        <p:attrNameLst>
                                          <p:attrName>style.visibility</p:attrName>
                                        </p:attrNameLst>
                                      </p:cBhvr>
                                      <p:to>
                                        <p:strVal val="visible"/>
                                      </p:to>
                                    </p:set>
                                    <p:anim calcmode="lin" valueType="num">
                                      <p:cBhvr additive="base">
                                        <p:cTn id="36"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par>
                          <p:cTn id="38" fill="hold">
                            <p:stCondLst>
                              <p:cond delay="5000"/>
                            </p:stCondLst>
                            <p:childTnLst>
                              <p:par>
                                <p:cTn id="39" presetID="10" presetClass="entr" presetSubtype="0" fill="hold" grpId="0" nodeType="afterEffect">
                                  <p:stCondLst>
                                    <p:cond delay="0"/>
                                  </p:stCondLst>
                                  <p:childTnLst>
                                    <p:set>
                                      <p:cBhvr>
                                        <p:cTn id="40" dur="1" fill="hold">
                                          <p:stCondLst>
                                            <p:cond delay="0"/>
                                          </p:stCondLst>
                                        </p:cTn>
                                        <p:tgtEl>
                                          <p:spTgt spid="31"/>
                                        </p:tgtEl>
                                        <p:attrNameLst>
                                          <p:attrName>style.visibility</p:attrName>
                                        </p:attrNameLst>
                                      </p:cBhvr>
                                      <p:to>
                                        <p:strVal val="visible"/>
                                      </p:to>
                                    </p:set>
                                    <p:animEffect transition="in" filter="fade">
                                      <p:cBhvr>
                                        <p:cTn id="41" dur="500"/>
                                        <p:tgtEl>
                                          <p:spTgt spid="31"/>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xit" presetSubtype="2" fill="hold" grpId="1" nodeType="clickEffect">
                                  <p:stCondLst>
                                    <p:cond delay="0"/>
                                  </p:stCondLst>
                                  <p:childTnLst>
                                    <p:anim calcmode="lin" valueType="num">
                                      <p:cBhvr additive="base">
                                        <p:cTn id="45" dur="1000"/>
                                        <p:tgtEl>
                                          <p:spTgt spid="14"/>
                                        </p:tgtEl>
                                        <p:attrNameLst>
                                          <p:attrName>ppt_x</p:attrName>
                                        </p:attrNameLst>
                                      </p:cBhvr>
                                      <p:tavLst>
                                        <p:tav tm="0">
                                          <p:val>
                                            <p:strVal val="ppt_x"/>
                                          </p:val>
                                        </p:tav>
                                        <p:tav tm="100000">
                                          <p:val>
                                            <p:strVal val="1+ppt_w/2"/>
                                          </p:val>
                                        </p:tav>
                                      </p:tavLst>
                                    </p:anim>
                                    <p:anim calcmode="lin" valueType="num">
                                      <p:cBhvr additive="base">
                                        <p:cTn id="46" dur="1000"/>
                                        <p:tgtEl>
                                          <p:spTgt spid="14"/>
                                        </p:tgtEl>
                                        <p:attrNameLst>
                                          <p:attrName>ppt_y</p:attrName>
                                        </p:attrNameLst>
                                      </p:cBhvr>
                                      <p:tavLst>
                                        <p:tav tm="0">
                                          <p:val>
                                            <p:strVal val="ppt_y"/>
                                          </p:val>
                                        </p:tav>
                                        <p:tav tm="100000">
                                          <p:val>
                                            <p:strVal val="ppt_y"/>
                                          </p:val>
                                        </p:tav>
                                      </p:tavLst>
                                    </p:anim>
                                    <p:set>
                                      <p:cBhvr>
                                        <p:cTn id="47" dur="1" fill="hold">
                                          <p:stCondLst>
                                            <p:cond delay="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build="p" bldLvl="5"/>
      <p:bldP spid="8" grpId="0"/>
      <p:bldP spid="3" grpId="0"/>
      <p:bldP spid="14" grpId="0" animBg="1"/>
      <p:bldP spid="14"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a:t>
            </a:r>
            <a:r>
              <a:rPr lang="cs-CZ" sz="3000" b="1" i="1" u="sng" dirty="0" smtClean="0">
                <a:solidFill>
                  <a:schemeClr val="tx2"/>
                </a:solidFill>
              </a:rPr>
              <a:t>středověk</a:t>
            </a:r>
            <a:endParaRPr lang="cs-CZ" sz="3000" b="1" i="1" u="sng" dirty="0">
              <a:solidFill>
                <a:schemeClr val="tx2"/>
              </a:solidFill>
            </a:endParaRPr>
          </a:p>
        </p:txBody>
      </p:sp>
      <p:sp>
        <p:nvSpPr>
          <p:cNvPr id="11"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7030A0"/>
                </a:solidFill>
              </a:rPr>
              <a:t>Zamyšlení: </a:t>
            </a:r>
            <a:r>
              <a:rPr lang="cs-CZ" sz="1800" i="1" dirty="0" smtClean="0">
                <a:solidFill>
                  <a:srgbClr val="7030A0"/>
                </a:solidFill>
              </a:rPr>
              <a:t>Vraťme se k pokusu se součtem pomocí 2 pravítek, zamysli se, jak lze pravítka nahradit tak, aby šlo počítat s většími čísly a navíc na menším prostoru.</a:t>
            </a:r>
            <a:endParaRPr lang="cs-CZ" sz="1800" i="1" dirty="0">
              <a:solidFill>
                <a:srgbClr val="7030A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 name="Zástupný symbol pro obsah 2"/>
          <p:cNvSpPr>
            <a:spLocks noGrp="1"/>
          </p:cNvSpPr>
          <p:nvPr>
            <p:ph idx="1"/>
          </p:nvPr>
        </p:nvSpPr>
        <p:spPr>
          <a:xfrm>
            <a:off x="179512" y="1196751"/>
            <a:ext cx="8856984" cy="5040559"/>
          </a:xfrm>
        </p:spPr>
        <p:txBody>
          <a:bodyPr>
            <a:noAutofit/>
          </a:bodyPr>
          <a:lstStyle/>
          <a:p>
            <a:r>
              <a:rPr lang="cs-CZ" sz="2400" dirty="0"/>
              <a:t>Prvním, ještě nemechanickým přístrojem - byly tzv. </a:t>
            </a:r>
            <a:r>
              <a:rPr lang="cs-CZ" sz="2400" dirty="0" err="1"/>
              <a:t>Napierovy</a:t>
            </a:r>
            <a:r>
              <a:rPr lang="cs-CZ" sz="2400" dirty="0"/>
              <a:t> kosti (měrné hůlky, které nahradily destičky), vymyšlené počátkem 17. století (1614) Johnem </a:t>
            </a:r>
            <a:r>
              <a:rPr lang="cs-CZ" sz="2400" dirty="0" err="1"/>
              <a:t>Napierem</a:t>
            </a:r>
            <a:r>
              <a:rPr lang="cs-CZ" sz="2400" dirty="0"/>
              <a:t>. </a:t>
            </a:r>
            <a:endParaRPr lang="cs-CZ" sz="2400" dirty="0" smtClean="0"/>
          </a:p>
          <a:p>
            <a:pPr>
              <a:spcBef>
                <a:spcPts val="0"/>
              </a:spcBef>
            </a:pPr>
            <a:r>
              <a:rPr lang="cs-CZ" sz="2400" dirty="0" smtClean="0">
                <a:solidFill>
                  <a:srgbClr val="002060"/>
                </a:solidFill>
              </a:rPr>
              <a:t>Tento </a:t>
            </a:r>
            <a:r>
              <a:rPr lang="cs-CZ" sz="2400" dirty="0">
                <a:solidFill>
                  <a:srgbClr val="002060"/>
                </a:solidFill>
              </a:rPr>
              <a:t>vynálezce si povšiml, že násobení a dělení </a:t>
            </a:r>
            <a:endParaRPr lang="cs-CZ" sz="2400" dirty="0" smtClean="0">
              <a:solidFill>
                <a:srgbClr val="002060"/>
              </a:solidFill>
            </a:endParaRPr>
          </a:p>
          <a:p>
            <a:pPr indent="22225">
              <a:spcBef>
                <a:spcPts val="0"/>
              </a:spcBef>
              <a:buNone/>
            </a:pPr>
            <a:r>
              <a:rPr lang="cs-CZ" sz="2400" dirty="0" smtClean="0">
                <a:solidFill>
                  <a:srgbClr val="002060"/>
                </a:solidFill>
              </a:rPr>
              <a:t>lze </a:t>
            </a:r>
            <a:r>
              <a:rPr lang="cs-CZ" sz="2400" dirty="0">
                <a:solidFill>
                  <a:srgbClr val="002060"/>
                </a:solidFill>
              </a:rPr>
              <a:t>realizovat pomocí sčítání a odčítání logaritmů </a:t>
            </a:r>
            <a:endParaRPr lang="cs-CZ" sz="2400" dirty="0" smtClean="0">
              <a:solidFill>
                <a:srgbClr val="002060"/>
              </a:solidFill>
            </a:endParaRPr>
          </a:p>
          <a:p>
            <a:pPr indent="22225">
              <a:spcBef>
                <a:spcPts val="0"/>
              </a:spcBef>
              <a:buNone/>
            </a:pPr>
            <a:r>
              <a:rPr lang="cs-CZ" sz="2400" dirty="0" smtClean="0">
                <a:solidFill>
                  <a:srgbClr val="002060"/>
                </a:solidFill>
              </a:rPr>
              <a:t>(</a:t>
            </a:r>
            <a:r>
              <a:rPr lang="cs-CZ" sz="2400" dirty="0">
                <a:solidFill>
                  <a:srgbClr val="002060"/>
                </a:solidFill>
              </a:rPr>
              <a:t>vznik logaritmických tabulek). Šlo o sadu </a:t>
            </a:r>
            <a:endParaRPr lang="cs-CZ" sz="2400" dirty="0" smtClean="0">
              <a:solidFill>
                <a:srgbClr val="002060"/>
              </a:solidFill>
            </a:endParaRPr>
          </a:p>
          <a:p>
            <a:pPr indent="22225">
              <a:spcBef>
                <a:spcPts val="0"/>
              </a:spcBef>
              <a:buNone/>
            </a:pPr>
            <a:r>
              <a:rPr lang="cs-CZ" sz="2400" dirty="0" smtClean="0">
                <a:solidFill>
                  <a:srgbClr val="002060"/>
                </a:solidFill>
              </a:rPr>
              <a:t>očíslovaných </a:t>
            </a:r>
            <a:r>
              <a:rPr lang="cs-CZ" sz="2400" dirty="0">
                <a:solidFill>
                  <a:srgbClr val="002060"/>
                </a:solidFill>
              </a:rPr>
              <a:t>dřevěných hranolů, které měly na </a:t>
            </a:r>
            <a:endParaRPr lang="cs-CZ" sz="2400" dirty="0" smtClean="0">
              <a:solidFill>
                <a:srgbClr val="002060"/>
              </a:solidFill>
            </a:endParaRPr>
          </a:p>
          <a:p>
            <a:pPr indent="22225">
              <a:spcBef>
                <a:spcPts val="0"/>
              </a:spcBef>
              <a:buNone/>
            </a:pPr>
            <a:r>
              <a:rPr lang="cs-CZ" sz="2400" dirty="0" smtClean="0">
                <a:solidFill>
                  <a:srgbClr val="002060"/>
                </a:solidFill>
              </a:rPr>
              <a:t>každé </a:t>
            </a:r>
            <a:r>
              <a:rPr lang="cs-CZ" sz="2400" dirty="0">
                <a:solidFill>
                  <a:srgbClr val="002060"/>
                </a:solidFill>
              </a:rPr>
              <a:t>straně sloupec číslic. Pro násobení tak </a:t>
            </a:r>
            <a:endParaRPr lang="cs-CZ" sz="2400" dirty="0" smtClean="0">
              <a:solidFill>
                <a:srgbClr val="002060"/>
              </a:solidFill>
            </a:endParaRPr>
          </a:p>
          <a:p>
            <a:pPr indent="22225">
              <a:spcBef>
                <a:spcPts val="0"/>
              </a:spcBef>
              <a:buNone/>
            </a:pPr>
            <a:r>
              <a:rPr lang="cs-CZ" sz="2400" dirty="0" smtClean="0">
                <a:solidFill>
                  <a:srgbClr val="002060"/>
                </a:solidFill>
              </a:rPr>
              <a:t>stačilo k </a:t>
            </a:r>
            <a:r>
              <a:rPr lang="cs-CZ" sz="2400" dirty="0">
                <a:solidFill>
                  <a:srgbClr val="002060"/>
                </a:solidFill>
              </a:rPr>
              <a:t>sobě přiložit správné hranoly a přečíst číslice, které po sečtení dávaly hledaný výsledek. </a:t>
            </a:r>
            <a:endParaRPr lang="cs-CZ" sz="2400" dirty="0" smtClean="0">
              <a:solidFill>
                <a:srgbClr val="002060"/>
              </a:solidFill>
            </a:endParaRPr>
          </a:p>
          <a:p>
            <a:r>
              <a:rPr lang="cs-CZ" sz="2400" dirty="0" smtClean="0">
                <a:solidFill>
                  <a:srgbClr val="0070C0"/>
                </a:solidFill>
              </a:rPr>
              <a:t>Zdokonalením </a:t>
            </a:r>
            <a:r>
              <a:rPr lang="cs-CZ" sz="2400" dirty="0">
                <a:solidFill>
                  <a:srgbClr val="0070C0"/>
                </a:solidFill>
              </a:rPr>
              <a:t>v moderní průmyslové době (19. - 20. stol.) pak vzniklo logaritmické pravítko</a:t>
            </a:r>
          </a:p>
        </p:txBody>
      </p:sp>
      <p:sp>
        <p:nvSpPr>
          <p:cNvPr id="8" name="Zástupný symbol pro obsah 2"/>
          <p:cNvSpPr txBox="1">
            <a:spLocks/>
          </p:cNvSpPr>
          <p:nvPr/>
        </p:nvSpPr>
        <p:spPr>
          <a:xfrm>
            <a:off x="107504" y="836713"/>
            <a:ext cx="9036496" cy="43204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sz="2800" b="1" dirty="0" smtClean="0"/>
              <a:t>Středověké vynálezy</a:t>
            </a:r>
            <a:endParaRPr lang="cs-CZ" sz="2800" dirty="0"/>
          </a:p>
        </p:txBody>
      </p:sp>
      <p:pic>
        <p:nvPicPr>
          <p:cNvPr id="13" name="Obrázek 12" descr="C:\Documents and Settings\MM104C\Dokumenty\01_SSŠT_2011\Vyuka\02_vyuka\01_vyklad\e-book1\HTML\7\Ob4.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248" y="2132856"/>
            <a:ext cx="2339752" cy="2088232"/>
          </a:xfrm>
          <a:prstGeom prst="rect">
            <a:avLst/>
          </a:prstGeom>
          <a:noFill/>
          <a:ln>
            <a:noFill/>
          </a:ln>
        </p:spPr>
      </p:pic>
      <p:pic>
        <p:nvPicPr>
          <p:cNvPr id="14" name="Obrázek 13" descr="C:\Documents and Settings\MM104C\Dokumenty\01_SSŠT_2011\Vyuka\ucebni text 2011\grafika\104 logaritmicke pravitko.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27984" y="5445223"/>
            <a:ext cx="3453172" cy="801959"/>
          </a:xfrm>
          <a:prstGeom prst="rect">
            <a:avLst/>
          </a:prstGeom>
          <a:noFill/>
          <a:ln>
            <a:noFill/>
          </a:ln>
        </p:spPr>
      </p:pic>
    </p:spTree>
    <p:extLst>
      <p:ext uri="{BB962C8B-B14F-4D97-AF65-F5344CB8AC3E}">
        <p14:creationId xmlns:p14="http://schemas.microsoft.com/office/powerpoint/2010/main" val="464334986"/>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2" presetClass="entr" presetSubtype="1" fill="hold" grpId="0" nodeType="after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wipe(up)">
                                      <p:cBhvr>
                                        <p:cTn id="12" dur="1000"/>
                                        <p:tgtEl>
                                          <p:spTgt spid="10">
                                            <p:txEl>
                                              <p:pRg st="0" end="0"/>
                                            </p:txEl>
                                          </p:spTgt>
                                        </p:tgtEl>
                                      </p:cBhvr>
                                    </p:animEffect>
                                  </p:childTnLst>
                                </p:cTn>
                              </p:par>
                            </p:childTnLst>
                          </p:cTn>
                        </p:par>
                        <p:par>
                          <p:cTn id="13" fill="hold">
                            <p:stCondLst>
                              <p:cond delay="2000"/>
                            </p:stCondLst>
                            <p:childTnLst>
                              <p:par>
                                <p:cTn id="14" presetID="22" presetClass="entr" presetSubtype="1" fill="hold" grpId="0" nodeType="after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wipe(up)">
                                      <p:cBhvr>
                                        <p:cTn id="16" dur="1000"/>
                                        <p:tgtEl>
                                          <p:spTgt spid="10">
                                            <p:txEl>
                                              <p:pRg st="1" end="1"/>
                                            </p:txEl>
                                          </p:spTgt>
                                        </p:tgtEl>
                                      </p:cBhvr>
                                    </p:animEffect>
                                  </p:childTnLst>
                                </p:cTn>
                              </p:par>
                            </p:childTnLst>
                          </p:cTn>
                        </p:par>
                        <p:par>
                          <p:cTn id="17" fill="hold">
                            <p:stCondLst>
                              <p:cond delay="3000"/>
                            </p:stCondLst>
                            <p:childTnLst>
                              <p:par>
                                <p:cTn id="18" presetID="22" presetClass="entr" presetSubtype="1" fill="hold" grpId="0" nodeType="afterEffect">
                                  <p:stCondLst>
                                    <p:cond delay="0"/>
                                  </p:stCondLst>
                                  <p:childTnLst>
                                    <p:set>
                                      <p:cBhvr>
                                        <p:cTn id="19" dur="1" fill="hold">
                                          <p:stCondLst>
                                            <p:cond delay="0"/>
                                          </p:stCondLst>
                                        </p:cTn>
                                        <p:tgtEl>
                                          <p:spTgt spid="10">
                                            <p:txEl>
                                              <p:pRg st="2" end="2"/>
                                            </p:txEl>
                                          </p:spTgt>
                                        </p:tgtEl>
                                        <p:attrNameLst>
                                          <p:attrName>style.visibility</p:attrName>
                                        </p:attrNameLst>
                                      </p:cBhvr>
                                      <p:to>
                                        <p:strVal val="visible"/>
                                      </p:to>
                                    </p:set>
                                    <p:animEffect transition="in" filter="wipe(up)">
                                      <p:cBhvr>
                                        <p:cTn id="20" dur="1000"/>
                                        <p:tgtEl>
                                          <p:spTgt spid="10">
                                            <p:txEl>
                                              <p:pRg st="2" end="2"/>
                                            </p:txEl>
                                          </p:spTgt>
                                        </p:tgtEl>
                                      </p:cBhvr>
                                    </p:animEffect>
                                  </p:childTnLst>
                                </p:cTn>
                              </p:par>
                            </p:childTnLst>
                          </p:cTn>
                        </p:par>
                        <p:par>
                          <p:cTn id="21" fill="hold">
                            <p:stCondLst>
                              <p:cond delay="4000"/>
                            </p:stCondLst>
                            <p:childTnLst>
                              <p:par>
                                <p:cTn id="22" presetID="22" presetClass="entr" presetSubtype="1" fill="hold" grpId="0" nodeType="afterEffect">
                                  <p:stCondLst>
                                    <p:cond delay="0"/>
                                  </p:stCondLst>
                                  <p:childTnLst>
                                    <p:set>
                                      <p:cBhvr>
                                        <p:cTn id="23" dur="1" fill="hold">
                                          <p:stCondLst>
                                            <p:cond delay="0"/>
                                          </p:stCondLst>
                                        </p:cTn>
                                        <p:tgtEl>
                                          <p:spTgt spid="10">
                                            <p:txEl>
                                              <p:pRg st="3" end="3"/>
                                            </p:txEl>
                                          </p:spTgt>
                                        </p:tgtEl>
                                        <p:attrNameLst>
                                          <p:attrName>style.visibility</p:attrName>
                                        </p:attrNameLst>
                                      </p:cBhvr>
                                      <p:to>
                                        <p:strVal val="visible"/>
                                      </p:to>
                                    </p:set>
                                    <p:animEffect transition="in" filter="wipe(up)">
                                      <p:cBhvr>
                                        <p:cTn id="24" dur="1000"/>
                                        <p:tgtEl>
                                          <p:spTgt spid="10">
                                            <p:txEl>
                                              <p:pRg st="3" end="3"/>
                                            </p:txEl>
                                          </p:spTgt>
                                        </p:tgtEl>
                                      </p:cBhvr>
                                    </p:animEffect>
                                  </p:childTnLst>
                                </p:cTn>
                              </p:par>
                            </p:childTnLst>
                          </p:cTn>
                        </p:par>
                        <p:par>
                          <p:cTn id="25" fill="hold">
                            <p:stCondLst>
                              <p:cond delay="5000"/>
                            </p:stCondLst>
                            <p:childTnLst>
                              <p:par>
                                <p:cTn id="26" presetID="22" presetClass="entr" presetSubtype="1" fill="hold" grpId="0" nodeType="afterEffect">
                                  <p:stCondLst>
                                    <p:cond delay="0"/>
                                  </p:stCondLst>
                                  <p:childTnLst>
                                    <p:set>
                                      <p:cBhvr>
                                        <p:cTn id="27" dur="1" fill="hold">
                                          <p:stCondLst>
                                            <p:cond delay="0"/>
                                          </p:stCondLst>
                                        </p:cTn>
                                        <p:tgtEl>
                                          <p:spTgt spid="10">
                                            <p:txEl>
                                              <p:pRg st="4" end="4"/>
                                            </p:txEl>
                                          </p:spTgt>
                                        </p:tgtEl>
                                        <p:attrNameLst>
                                          <p:attrName>style.visibility</p:attrName>
                                        </p:attrNameLst>
                                      </p:cBhvr>
                                      <p:to>
                                        <p:strVal val="visible"/>
                                      </p:to>
                                    </p:set>
                                    <p:animEffect transition="in" filter="wipe(up)">
                                      <p:cBhvr>
                                        <p:cTn id="28" dur="1000"/>
                                        <p:tgtEl>
                                          <p:spTgt spid="10">
                                            <p:txEl>
                                              <p:pRg st="4" end="4"/>
                                            </p:txEl>
                                          </p:spTgt>
                                        </p:tgtEl>
                                      </p:cBhvr>
                                    </p:animEffect>
                                  </p:childTnLst>
                                </p:cTn>
                              </p:par>
                            </p:childTnLst>
                          </p:cTn>
                        </p:par>
                        <p:par>
                          <p:cTn id="29" fill="hold">
                            <p:stCondLst>
                              <p:cond delay="6000"/>
                            </p:stCondLst>
                            <p:childTnLst>
                              <p:par>
                                <p:cTn id="30" presetID="22" presetClass="entr" presetSubtype="1" fill="hold" grpId="0" nodeType="after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wipe(up)">
                                      <p:cBhvr>
                                        <p:cTn id="32" dur="1000"/>
                                        <p:tgtEl>
                                          <p:spTgt spid="10">
                                            <p:txEl>
                                              <p:pRg st="5" end="5"/>
                                            </p:txEl>
                                          </p:spTgt>
                                        </p:tgtEl>
                                      </p:cBhvr>
                                    </p:animEffect>
                                  </p:childTnLst>
                                </p:cTn>
                              </p:par>
                            </p:childTnLst>
                          </p:cTn>
                        </p:par>
                        <p:par>
                          <p:cTn id="33" fill="hold">
                            <p:stCondLst>
                              <p:cond delay="7000"/>
                            </p:stCondLst>
                            <p:childTnLst>
                              <p:par>
                                <p:cTn id="34" presetID="22" presetClass="entr" presetSubtype="1" fill="hold" grpId="0" nodeType="afterEffect">
                                  <p:stCondLst>
                                    <p:cond delay="0"/>
                                  </p:stCondLst>
                                  <p:childTnLst>
                                    <p:set>
                                      <p:cBhvr>
                                        <p:cTn id="35" dur="1" fill="hold">
                                          <p:stCondLst>
                                            <p:cond delay="0"/>
                                          </p:stCondLst>
                                        </p:cTn>
                                        <p:tgtEl>
                                          <p:spTgt spid="10">
                                            <p:txEl>
                                              <p:pRg st="6" end="6"/>
                                            </p:txEl>
                                          </p:spTgt>
                                        </p:tgtEl>
                                        <p:attrNameLst>
                                          <p:attrName>style.visibility</p:attrName>
                                        </p:attrNameLst>
                                      </p:cBhvr>
                                      <p:to>
                                        <p:strVal val="visible"/>
                                      </p:to>
                                    </p:set>
                                    <p:animEffect transition="in" filter="wipe(up)">
                                      <p:cBhvr>
                                        <p:cTn id="36" dur="1000"/>
                                        <p:tgtEl>
                                          <p:spTgt spid="10">
                                            <p:txEl>
                                              <p:pRg st="6" end="6"/>
                                            </p:txEl>
                                          </p:spTgt>
                                        </p:tgtEl>
                                      </p:cBhvr>
                                    </p:animEffect>
                                  </p:childTnLst>
                                </p:cTn>
                              </p:par>
                            </p:childTnLst>
                          </p:cTn>
                        </p:par>
                        <p:par>
                          <p:cTn id="37" fill="hold">
                            <p:stCondLst>
                              <p:cond delay="8000"/>
                            </p:stCondLst>
                            <p:childTnLst>
                              <p:par>
                                <p:cTn id="38" presetID="22" presetClass="entr" presetSubtype="1" fill="hold" grpId="0" nodeType="afterEffect">
                                  <p:stCondLst>
                                    <p:cond delay="0"/>
                                  </p:stCondLst>
                                  <p:childTnLst>
                                    <p:set>
                                      <p:cBhvr>
                                        <p:cTn id="39" dur="1" fill="hold">
                                          <p:stCondLst>
                                            <p:cond delay="0"/>
                                          </p:stCondLst>
                                        </p:cTn>
                                        <p:tgtEl>
                                          <p:spTgt spid="10">
                                            <p:txEl>
                                              <p:pRg st="7" end="7"/>
                                            </p:txEl>
                                          </p:spTgt>
                                        </p:tgtEl>
                                        <p:attrNameLst>
                                          <p:attrName>style.visibility</p:attrName>
                                        </p:attrNameLst>
                                      </p:cBhvr>
                                      <p:to>
                                        <p:strVal val="visible"/>
                                      </p:to>
                                    </p:set>
                                    <p:animEffect transition="in" filter="wipe(up)">
                                      <p:cBhvr>
                                        <p:cTn id="40" dur="1000"/>
                                        <p:tgtEl>
                                          <p:spTgt spid="10">
                                            <p:txEl>
                                              <p:pRg st="7" end="7"/>
                                            </p:txEl>
                                          </p:spTgt>
                                        </p:tgtEl>
                                      </p:cBhvr>
                                    </p:animEffect>
                                  </p:childTnLst>
                                </p:cTn>
                              </p:par>
                            </p:childTnLst>
                          </p:cTn>
                        </p:par>
                        <p:par>
                          <p:cTn id="41" fill="hold">
                            <p:stCondLst>
                              <p:cond delay="9000"/>
                            </p:stCondLst>
                            <p:childTnLst>
                              <p:par>
                                <p:cTn id="42" presetID="9" presetClass="entr" presetSubtype="0" fill="hold"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dissolve">
                                      <p:cBhvr>
                                        <p:cTn id="44" dur="500"/>
                                        <p:tgtEl>
                                          <p:spTgt spid="13"/>
                                        </p:tgtEl>
                                      </p:cBhvr>
                                    </p:animEffect>
                                  </p:childTnLst>
                                </p:cTn>
                              </p:par>
                            </p:childTnLst>
                          </p:cTn>
                        </p:par>
                        <p:par>
                          <p:cTn id="45" fill="hold">
                            <p:stCondLst>
                              <p:cond delay="9500"/>
                            </p:stCondLst>
                            <p:childTnLst>
                              <p:par>
                                <p:cTn id="46" presetID="9" presetClass="entr" presetSubtype="0" fill="hold" nodeType="after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dissolve">
                                      <p:cBhvr>
                                        <p:cTn id="48" dur="500"/>
                                        <p:tgtEl>
                                          <p:spTgt spid="14"/>
                                        </p:tgtEl>
                                      </p:cBhvr>
                                    </p:animEffect>
                                  </p:childTnLst>
                                </p:cTn>
                              </p:par>
                            </p:childTnLst>
                          </p:cTn>
                        </p:par>
                        <p:par>
                          <p:cTn id="49" fill="hold">
                            <p:stCondLst>
                              <p:cond delay="10000"/>
                            </p:stCondLst>
                            <p:childTnLst>
                              <p:par>
                                <p:cTn id="50" presetID="2" presetClass="entr" presetSubtype="4" fill="hold" nodeType="afterEffect">
                                  <p:stCondLst>
                                    <p:cond delay="0"/>
                                  </p:stCondLst>
                                  <p:childTnLst>
                                    <p:set>
                                      <p:cBhvr>
                                        <p:cTn id="51" dur="1" fill="hold">
                                          <p:stCondLst>
                                            <p:cond delay="0"/>
                                          </p:stCondLst>
                                        </p:cTn>
                                        <p:tgtEl>
                                          <p:spTgt spid="11">
                                            <p:txEl>
                                              <p:pRg st="0" end="0"/>
                                            </p:txEl>
                                          </p:spTgt>
                                        </p:tgtEl>
                                        <p:attrNameLst>
                                          <p:attrName>style.visibility</p:attrName>
                                        </p:attrNameLst>
                                      </p:cBhvr>
                                      <p:to>
                                        <p:strVal val="visible"/>
                                      </p:to>
                                    </p:set>
                                    <p:anim calcmode="lin" valueType="num">
                                      <p:cBhvr additive="base">
                                        <p:cTn id="52"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par>
                          <p:cTn id="54" fill="hold">
                            <p:stCondLst>
                              <p:cond delay="10500"/>
                            </p:stCondLst>
                            <p:childTnLst>
                              <p:par>
                                <p:cTn id="55" presetID="10" presetClass="entr" presetSubtype="0" fill="hold" grpId="0" nodeType="afterEffect">
                                  <p:stCondLst>
                                    <p:cond delay="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Zástupný symbol pro obsah 2"/>
          <p:cNvSpPr txBox="1">
            <a:spLocks/>
          </p:cNvSpPr>
          <p:nvPr/>
        </p:nvSpPr>
        <p:spPr bwMode="auto">
          <a:xfrm>
            <a:off x="-11607" y="6244317"/>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7030A0"/>
                </a:solidFill>
              </a:rPr>
              <a:t>Řešení: </a:t>
            </a:r>
            <a:r>
              <a:rPr lang="cs-CZ" sz="1800" i="1" dirty="0" smtClean="0">
                <a:solidFill>
                  <a:srgbClr val="7030A0"/>
                </a:solidFill>
              </a:rPr>
              <a:t>A zde je odpověď na předchozí zamyšlení – očíslovaná pravítka nahradí ozubená kolečka a logaritmická stupnice (násobení) je převedená do řádů (3D). </a:t>
            </a:r>
            <a:endParaRPr lang="cs-CZ" sz="1800" i="1" dirty="0">
              <a:solidFill>
                <a:srgbClr val="7030A0"/>
              </a:solidFill>
            </a:endParaRPr>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středověk</a:t>
            </a: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 name="Obdélník 9"/>
          <p:cNvSpPr/>
          <p:nvPr/>
        </p:nvSpPr>
        <p:spPr>
          <a:xfrm>
            <a:off x="179512" y="821025"/>
            <a:ext cx="8856984" cy="2308324"/>
          </a:xfrm>
          <a:prstGeom prst="rect">
            <a:avLst/>
          </a:prstGeom>
        </p:spPr>
        <p:txBody>
          <a:bodyPr wrap="square">
            <a:spAutoFit/>
          </a:bodyPr>
          <a:lstStyle/>
          <a:p>
            <a:pPr marL="342900" indent="-342900">
              <a:buFont typeface="Arial" pitchFamily="34" charset="0"/>
              <a:buChar char="•"/>
            </a:pPr>
            <a:r>
              <a:rPr lang="cs-CZ" sz="2400" dirty="0"/>
              <a:t>Mnoho učenců se pokoušelo sestavit mechanické sčítací a odčítací stroje. </a:t>
            </a:r>
            <a:r>
              <a:rPr lang="cs-CZ" sz="2400" dirty="0" smtClean="0"/>
              <a:t>Je prokázané, že jeden </a:t>
            </a:r>
            <a:r>
              <a:rPr lang="cs-CZ" sz="2400" dirty="0"/>
              <a:t>z prvních byl všestranný umělec, vědec a vynálezce - </a:t>
            </a:r>
            <a:r>
              <a:rPr lang="cs-CZ" sz="2400" b="1" dirty="0"/>
              <a:t>Leonardo da Vinci</a:t>
            </a:r>
            <a:r>
              <a:rPr lang="cs-CZ" sz="2400" dirty="0"/>
              <a:t>. </a:t>
            </a:r>
            <a:endParaRPr lang="cs-CZ" sz="2400" dirty="0" smtClean="0"/>
          </a:p>
          <a:p>
            <a:pPr marL="342900" indent="-342900">
              <a:buFont typeface="Arial" pitchFamily="34" charset="0"/>
              <a:buChar char="•"/>
            </a:pPr>
            <a:r>
              <a:rPr lang="cs-CZ" sz="2400" dirty="0" smtClean="0">
                <a:solidFill>
                  <a:srgbClr val="002060"/>
                </a:solidFill>
              </a:rPr>
              <a:t>Realizace </a:t>
            </a:r>
            <a:r>
              <a:rPr lang="cs-CZ" sz="2400" dirty="0">
                <a:solidFill>
                  <a:srgbClr val="002060"/>
                </a:solidFill>
              </a:rPr>
              <a:t>jeho návrhu byla ve své době zavržena a skončila </a:t>
            </a:r>
            <a:r>
              <a:rPr lang="cs-CZ" sz="2400" dirty="0" smtClean="0">
                <a:solidFill>
                  <a:srgbClr val="002060"/>
                </a:solidFill>
              </a:rPr>
              <a:t>tak u </a:t>
            </a:r>
            <a:r>
              <a:rPr lang="cs-CZ" sz="2400" dirty="0">
                <a:solidFill>
                  <a:srgbClr val="002060"/>
                </a:solidFill>
              </a:rPr>
              <a:t>poznámek a náčrtků. Avšak když podle </a:t>
            </a:r>
            <a:r>
              <a:rPr lang="cs-CZ" sz="2400" dirty="0" smtClean="0">
                <a:solidFill>
                  <a:srgbClr val="002060"/>
                </a:solidFill>
              </a:rPr>
              <a:t>nich </a:t>
            </a:r>
            <a:r>
              <a:rPr lang="cs-CZ" sz="2400" dirty="0">
                <a:solidFill>
                  <a:srgbClr val="002060"/>
                </a:solidFill>
              </a:rPr>
              <a:t>v roce 1968 bostonští vědci tuto kalkulačku sestavili, překvapivě a spolehlivě fungovala.</a:t>
            </a:r>
          </a:p>
        </p:txBody>
      </p:sp>
      <p:pic>
        <p:nvPicPr>
          <p:cNvPr id="13" name="Obrázek 12" descr="Leonardo da Vinci"/>
          <p:cNvPicPr/>
          <p:nvPr/>
        </p:nvPicPr>
        <p:blipFill>
          <a:blip r:embed="rId4">
            <a:extLst>
              <a:ext uri="{28A0092B-C50C-407E-A947-70E740481C1C}">
                <a14:useLocalDpi xmlns:a14="http://schemas.microsoft.com/office/drawing/2010/main" val="0"/>
              </a:ext>
            </a:extLst>
          </a:blip>
          <a:srcRect/>
          <a:stretch>
            <a:fillRect/>
          </a:stretch>
        </p:blipFill>
        <p:spPr bwMode="auto">
          <a:xfrm>
            <a:off x="1043608" y="3377168"/>
            <a:ext cx="1440160" cy="2044313"/>
          </a:xfrm>
          <a:prstGeom prst="rect">
            <a:avLst/>
          </a:prstGeom>
          <a:noFill/>
          <a:ln>
            <a:noFill/>
          </a:ln>
        </p:spPr>
      </p:pic>
      <p:pic>
        <p:nvPicPr>
          <p:cNvPr id="14" name="Obrázek 13" descr="C:\Documents and Settings\MM104C\Dokumenty\01_SSŠT_2011\Vyuka\ucebni text 2011\grafika\107_Leonardo.jpg"/>
          <p:cNvPicPr/>
          <p:nvPr/>
        </p:nvPicPr>
        <p:blipFill>
          <a:blip r:embed="rId5">
            <a:extLst>
              <a:ext uri="{28A0092B-C50C-407E-A947-70E740481C1C}">
                <a14:useLocalDpi xmlns:a14="http://schemas.microsoft.com/office/drawing/2010/main" val="0"/>
              </a:ext>
            </a:extLst>
          </a:blip>
          <a:srcRect/>
          <a:stretch>
            <a:fillRect/>
          </a:stretch>
        </p:blipFill>
        <p:spPr bwMode="auto">
          <a:xfrm>
            <a:off x="3563888" y="3338303"/>
            <a:ext cx="4760560" cy="2232249"/>
          </a:xfrm>
          <a:prstGeom prst="rect">
            <a:avLst/>
          </a:prstGeom>
          <a:noFill/>
          <a:ln>
            <a:noFill/>
          </a:ln>
        </p:spPr>
      </p:pic>
      <p:sp>
        <p:nvSpPr>
          <p:cNvPr id="15" name="Obdélník 14"/>
          <p:cNvSpPr/>
          <p:nvPr/>
        </p:nvSpPr>
        <p:spPr>
          <a:xfrm>
            <a:off x="-18489" y="5589240"/>
            <a:ext cx="8641281" cy="400110"/>
          </a:xfrm>
          <a:prstGeom prst="rect">
            <a:avLst/>
          </a:prstGeom>
        </p:spPr>
        <p:txBody>
          <a:bodyPr wrap="square">
            <a:spAutoFit/>
          </a:bodyPr>
          <a:lstStyle/>
          <a:p>
            <a:pPr algn="ctr"/>
            <a:r>
              <a:rPr lang="cs-CZ" sz="2000" i="1" dirty="0"/>
              <a:t>Leonardo da Vinci (</a:t>
            </a:r>
            <a:r>
              <a:rPr lang="cs-CZ" sz="2000" i="1" dirty="0" smtClean="0"/>
              <a:t>autoportrét)</a:t>
            </a:r>
            <a:r>
              <a:rPr lang="cs-CZ" sz="2000" dirty="0" smtClean="0"/>
              <a:t>     -     </a:t>
            </a:r>
            <a:r>
              <a:rPr lang="cs-CZ" sz="2000" i="1" dirty="0" smtClean="0"/>
              <a:t>da </a:t>
            </a:r>
            <a:r>
              <a:rPr lang="cs-CZ" sz="2000" i="1" dirty="0" err="1"/>
              <a:t>Vinciho</a:t>
            </a:r>
            <a:r>
              <a:rPr lang="cs-CZ" sz="2000" i="1" dirty="0"/>
              <a:t> náčrt mechanického </a:t>
            </a:r>
            <a:r>
              <a:rPr lang="cs-CZ" sz="2000" i="1" dirty="0" smtClean="0"/>
              <a:t>kalkulátoru</a:t>
            </a:r>
            <a:endParaRPr lang="cs-CZ" sz="2000" dirty="0"/>
          </a:p>
        </p:txBody>
      </p:sp>
    </p:spTree>
    <p:extLst>
      <p:ext uri="{BB962C8B-B14F-4D97-AF65-F5344CB8AC3E}">
        <p14:creationId xmlns:p14="http://schemas.microsoft.com/office/powerpoint/2010/main" val="3997461454"/>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dissolve">
                                      <p:cBhvr>
                                        <p:cTn id="11" dur="1000"/>
                                        <p:tgtEl>
                                          <p:spTgt spid="13"/>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left)">
                                      <p:cBhvr>
                                        <p:cTn id="15" dur="1000"/>
                                        <p:tgtEl>
                                          <p:spTgt spid="14"/>
                                        </p:tgtEl>
                                      </p:cBhvr>
                                    </p:animEffect>
                                  </p:childTnLst>
                                </p:cTn>
                              </p:par>
                            </p:childTnLst>
                          </p:cTn>
                        </p:par>
                        <p:par>
                          <p:cTn id="16" fill="hold">
                            <p:stCondLst>
                              <p:cond delay="2500"/>
                            </p:stCondLst>
                            <p:childTnLst>
                              <p:par>
                                <p:cTn id="17" presetID="10" presetClass="entr" presetSubtype="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childTnLst>
                                </p:cTn>
                              </p:par>
                            </p:childTnLst>
                          </p:cTn>
                        </p:par>
                        <p:par>
                          <p:cTn id="20" fill="hold">
                            <p:stCondLst>
                              <p:cond delay="3500"/>
                            </p:stCondLst>
                            <p:childTnLst>
                              <p:par>
                                <p:cTn id="21" presetID="2" presetClass="entr" presetSubtype="4" fill="hold" nodeType="afterEffect">
                                  <p:stCondLst>
                                    <p:cond delay="0"/>
                                  </p:stCondLst>
                                  <p:childTnLst>
                                    <p:set>
                                      <p:cBhvr>
                                        <p:cTn id="22" dur="1" fill="hold">
                                          <p:stCondLst>
                                            <p:cond delay="0"/>
                                          </p:stCondLst>
                                        </p:cTn>
                                        <p:tgtEl>
                                          <p:spTgt spid="16">
                                            <p:txEl>
                                              <p:pRg st="0" end="0"/>
                                            </p:txEl>
                                          </p:spTgt>
                                        </p:tgtEl>
                                        <p:attrNameLst>
                                          <p:attrName>style.visibility</p:attrName>
                                        </p:attrNameLst>
                                      </p:cBhvr>
                                      <p:to>
                                        <p:strVal val="visible"/>
                                      </p:to>
                                    </p:set>
                                    <p:anim calcmode="lin" valueType="num">
                                      <p:cBhvr additive="base">
                                        <p:cTn id="2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par>
                          <p:cTn id="25" fill="hold">
                            <p:stCondLst>
                              <p:cond delay="4000"/>
                            </p:stCondLst>
                            <p:childTnLst>
                              <p:par>
                                <p:cTn id="26" presetID="10" presetClass="entr" presetSubtype="0" fill="hold" grpId="0" nodeType="after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fade">
                                      <p:cBhvr>
                                        <p:cTn id="2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Zástupný symbol pro obsah 2"/>
          <p:cNvSpPr txBox="1">
            <a:spLocks/>
          </p:cNvSpPr>
          <p:nvPr/>
        </p:nvSpPr>
        <p:spPr bwMode="auto">
          <a:xfrm>
            <a:off x="-11607" y="6244317"/>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7030A0"/>
                </a:solidFill>
              </a:rPr>
              <a:t>Řešení: </a:t>
            </a:r>
            <a:r>
              <a:rPr lang="cs-CZ" sz="1800" i="1" dirty="0" smtClean="0">
                <a:solidFill>
                  <a:srgbClr val="7030A0"/>
                </a:solidFill>
              </a:rPr>
              <a:t>Opět odpověď na předchozí zamyšlení – systém pravítek v kruhu (ozubená kola), která se přenášejí do dalších řádů pro výpočet velkých čísel.</a:t>
            </a:r>
            <a:endParaRPr lang="cs-CZ" sz="1800" i="1" dirty="0">
              <a:solidFill>
                <a:srgbClr val="7030A0"/>
              </a:solidFill>
            </a:endParaRPr>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středověk</a:t>
            </a: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 name="Obdélník 9"/>
          <p:cNvSpPr/>
          <p:nvPr/>
        </p:nvSpPr>
        <p:spPr>
          <a:xfrm>
            <a:off x="107503" y="1268760"/>
            <a:ext cx="9024889" cy="5139869"/>
          </a:xfrm>
          <a:prstGeom prst="rect">
            <a:avLst/>
          </a:prstGeom>
        </p:spPr>
        <p:txBody>
          <a:bodyPr wrap="square">
            <a:spAutoFit/>
          </a:bodyPr>
          <a:lstStyle/>
          <a:p>
            <a:r>
              <a:rPr lang="cs-CZ" sz="2400" dirty="0"/>
              <a:t>S vyrobením </a:t>
            </a:r>
            <a:r>
              <a:rPr lang="cs-CZ" sz="2400" dirty="0" smtClean="0"/>
              <a:t>funkčního mechanického počítacího </a:t>
            </a:r>
            <a:r>
              <a:rPr lang="cs-CZ" sz="2400" dirty="0"/>
              <a:t>stroje </a:t>
            </a:r>
            <a:endParaRPr lang="cs-CZ" sz="2400" dirty="0" smtClean="0"/>
          </a:p>
          <a:p>
            <a:r>
              <a:rPr lang="cs-CZ" sz="2400" dirty="0" smtClean="0"/>
              <a:t>byl </a:t>
            </a:r>
            <a:r>
              <a:rPr lang="cs-CZ" sz="2400" dirty="0"/>
              <a:t>úspěšný až </a:t>
            </a:r>
            <a:r>
              <a:rPr lang="cs-CZ" sz="2400" b="1" dirty="0">
                <a:solidFill>
                  <a:srgbClr val="0070C0"/>
                </a:solidFill>
              </a:rPr>
              <a:t>Wilhelm </a:t>
            </a:r>
            <a:r>
              <a:rPr lang="cs-CZ" sz="2400" b="1" dirty="0" err="1" smtClean="0">
                <a:solidFill>
                  <a:srgbClr val="0070C0"/>
                </a:solidFill>
              </a:rPr>
              <a:t>Schickard</a:t>
            </a:r>
            <a:r>
              <a:rPr lang="cs-CZ" sz="2400" b="1" dirty="0" smtClean="0">
                <a:solidFill>
                  <a:srgbClr val="0070C0"/>
                </a:solidFill>
              </a:rPr>
              <a:t>, </a:t>
            </a:r>
            <a:r>
              <a:rPr lang="cs-CZ" sz="2400" dirty="0" smtClean="0"/>
              <a:t>využitím </a:t>
            </a:r>
          </a:p>
          <a:p>
            <a:r>
              <a:rPr lang="cs-CZ" sz="2400" dirty="0" smtClean="0"/>
              <a:t>již zmíněného systému ozubených </a:t>
            </a:r>
            <a:r>
              <a:rPr lang="cs-CZ" sz="2400" dirty="0"/>
              <a:t>kol</a:t>
            </a:r>
            <a:r>
              <a:rPr lang="cs-CZ" sz="2400" dirty="0" smtClean="0"/>
              <a:t>.</a:t>
            </a:r>
          </a:p>
          <a:p>
            <a:endParaRPr lang="cs-CZ" dirty="0" smtClean="0">
              <a:solidFill>
                <a:srgbClr val="002060"/>
              </a:solidFill>
            </a:endParaRPr>
          </a:p>
          <a:p>
            <a:r>
              <a:rPr lang="cs-CZ" sz="2400" dirty="0" smtClean="0">
                <a:solidFill>
                  <a:srgbClr val="002060"/>
                </a:solidFill>
              </a:rPr>
              <a:t>Jeho stroj následně výrazně zdokonalil </a:t>
            </a:r>
          </a:p>
          <a:p>
            <a:r>
              <a:rPr lang="cs-CZ" sz="2400" dirty="0" smtClean="0">
                <a:solidFill>
                  <a:srgbClr val="002060"/>
                </a:solidFill>
              </a:rPr>
              <a:t>kuželovým ozubením </a:t>
            </a:r>
            <a:r>
              <a:rPr lang="cs-CZ" sz="2400" dirty="0" err="1" smtClean="0">
                <a:solidFill>
                  <a:srgbClr val="002060"/>
                </a:solidFill>
              </a:rPr>
              <a:t>francouz</a:t>
            </a:r>
            <a:r>
              <a:rPr lang="cs-CZ" sz="2400" dirty="0" smtClean="0">
                <a:solidFill>
                  <a:srgbClr val="002060"/>
                </a:solidFill>
              </a:rPr>
              <a:t> </a:t>
            </a:r>
            <a:r>
              <a:rPr lang="cs-CZ" sz="2400" b="1" dirty="0" err="1" smtClean="0">
                <a:solidFill>
                  <a:srgbClr val="0070C0"/>
                </a:solidFill>
              </a:rPr>
              <a:t>Blaise</a:t>
            </a:r>
            <a:r>
              <a:rPr lang="cs-CZ" sz="2400" b="1" dirty="0" smtClean="0">
                <a:solidFill>
                  <a:srgbClr val="0070C0"/>
                </a:solidFill>
              </a:rPr>
              <a:t> Pascal</a:t>
            </a:r>
            <a:r>
              <a:rPr lang="cs-CZ" sz="2400" dirty="0" smtClean="0">
                <a:solidFill>
                  <a:srgbClr val="002060"/>
                </a:solidFill>
              </a:rPr>
              <a:t>, </a:t>
            </a:r>
          </a:p>
          <a:p>
            <a:r>
              <a:rPr lang="cs-CZ" sz="2400" dirty="0" smtClean="0">
                <a:solidFill>
                  <a:srgbClr val="002060"/>
                </a:solidFill>
              </a:rPr>
              <a:t>který vyrobil vlastní mechanickou kalkulačku v roce 1642, kdy mu bylo pouhých 19 let. </a:t>
            </a:r>
          </a:p>
          <a:p>
            <a:r>
              <a:rPr lang="cs-CZ" sz="2000" i="1" dirty="0" smtClean="0">
                <a:solidFill>
                  <a:srgbClr val="0070C0"/>
                </a:solidFill>
              </a:rPr>
              <a:t>Učinil </a:t>
            </a:r>
            <a:r>
              <a:rPr lang="cs-CZ" sz="2000" i="1" dirty="0">
                <a:solidFill>
                  <a:srgbClr val="0070C0"/>
                </a:solidFill>
              </a:rPr>
              <a:t>tak kvůli svému otci, který byl výběrčím daní a trávil </a:t>
            </a:r>
            <a:endParaRPr lang="cs-CZ" sz="2000" i="1" dirty="0" smtClean="0">
              <a:solidFill>
                <a:srgbClr val="0070C0"/>
              </a:solidFill>
            </a:endParaRPr>
          </a:p>
          <a:p>
            <a:r>
              <a:rPr lang="cs-CZ" sz="2000" i="1" dirty="0" smtClean="0">
                <a:solidFill>
                  <a:srgbClr val="0070C0"/>
                </a:solidFill>
              </a:rPr>
              <a:t>celé </a:t>
            </a:r>
            <a:r>
              <a:rPr lang="cs-CZ" sz="2000" i="1" dirty="0">
                <a:solidFill>
                  <a:srgbClr val="0070C0"/>
                </a:solidFill>
              </a:rPr>
              <a:t>dny úmorným sčítáním dlouhých sloupců čísel. </a:t>
            </a:r>
            <a:endParaRPr lang="cs-CZ" sz="2000" i="1" dirty="0" smtClean="0">
              <a:solidFill>
                <a:srgbClr val="0070C0"/>
              </a:solidFill>
            </a:endParaRPr>
          </a:p>
          <a:p>
            <a:r>
              <a:rPr lang="cs-CZ" sz="2000" i="1" dirty="0" smtClean="0">
                <a:solidFill>
                  <a:srgbClr val="0070C0"/>
                </a:solidFill>
              </a:rPr>
              <a:t>S </a:t>
            </a:r>
            <a:r>
              <a:rPr lang="cs-CZ" sz="2000" i="1" dirty="0">
                <a:solidFill>
                  <a:srgbClr val="0070C0"/>
                </a:solidFill>
              </a:rPr>
              <a:t>osmi číselníky se pohybovalo pomocí jehly. </a:t>
            </a:r>
            <a:endParaRPr lang="cs-CZ" sz="2000" i="1" dirty="0" smtClean="0">
              <a:solidFill>
                <a:srgbClr val="0070C0"/>
              </a:solidFill>
            </a:endParaRPr>
          </a:p>
          <a:p>
            <a:r>
              <a:rPr lang="cs-CZ" sz="2000" i="1" dirty="0" smtClean="0">
                <a:solidFill>
                  <a:srgbClr val="0070C0"/>
                </a:solidFill>
              </a:rPr>
              <a:t>Jeho kalkulačka byla </a:t>
            </a:r>
            <a:r>
              <a:rPr lang="cs-CZ" sz="2000" i="1" dirty="0">
                <a:solidFill>
                  <a:srgbClr val="0070C0"/>
                </a:solidFill>
              </a:rPr>
              <a:t>schopna pouze sčítat a odčítat. </a:t>
            </a:r>
            <a:endParaRPr lang="cs-CZ" sz="2000" i="1" dirty="0" smtClean="0">
              <a:solidFill>
                <a:srgbClr val="0070C0"/>
              </a:solidFill>
            </a:endParaRPr>
          </a:p>
          <a:p>
            <a:r>
              <a:rPr lang="cs-CZ" sz="2000" i="1" dirty="0" smtClean="0">
                <a:solidFill>
                  <a:srgbClr val="0070C0"/>
                </a:solidFill>
              </a:rPr>
              <a:t>Roku </a:t>
            </a:r>
            <a:r>
              <a:rPr lang="cs-CZ" sz="2000" i="1" dirty="0">
                <a:solidFill>
                  <a:srgbClr val="0070C0"/>
                </a:solidFill>
              </a:rPr>
              <a:t>1649 dostal </a:t>
            </a:r>
            <a:r>
              <a:rPr lang="cs-CZ" sz="2000" i="1" dirty="0" smtClean="0">
                <a:solidFill>
                  <a:srgbClr val="0070C0"/>
                </a:solidFill>
              </a:rPr>
              <a:t>Pascal královské </a:t>
            </a:r>
            <a:r>
              <a:rPr lang="cs-CZ" sz="2000" i="1" dirty="0">
                <a:solidFill>
                  <a:srgbClr val="0070C0"/>
                </a:solidFill>
              </a:rPr>
              <a:t>privilegium na </a:t>
            </a:r>
            <a:r>
              <a:rPr lang="cs-CZ" sz="2000" i="1" dirty="0" smtClean="0">
                <a:solidFill>
                  <a:srgbClr val="0070C0"/>
                </a:solidFill>
              </a:rPr>
              <a:t>výrobu svého stroje </a:t>
            </a:r>
            <a:r>
              <a:rPr lang="cs-CZ" sz="2000" b="1" i="1" u="sng" dirty="0" err="1" smtClean="0">
                <a:solidFill>
                  <a:srgbClr val="0070C0"/>
                </a:solidFill>
              </a:rPr>
              <a:t>Pascaline</a:t>
            </a:r>
            <a:r>
              <a:rPr lang="cs-CZ" sz="2000" i="1" dirty="0" smtClean="0">
                <a:solidFill>
                  <a:srgbClr val="0070C0"/>
                </a:solidFill>
              </a:rPr>
              <a:t>, tedy něco, co je dnes sériová výroba. Bylo </a:t>
            </a:r>
            <a:r>
              <a:rPr lang="cs-CZ" sz="2000" i="1" dirty="0">
                <a:solidFill>
                  <a:srgbClr val="0070C0"/>
                </a:solidFill>
              </a:rPr>
              <a:t>vyrobeno asi padesát </a:t>
            </a:r>
            <a:r>
              <a:rPr lang="cs-CZ" sz="2000" i="1" dirty="0" smtClean="0">
                <a:solidFill>
                  <a:srgbClr val="0070C0"/>
                </a:solidFill>
              </a:rPr>
              <a:t>exemplářů</a:t>
            </a:r>
            <a:r>
              <a:rPr lang="cs-CZ" sz="2000" i="1" dirty="0">
                <a:solidFill>
                  <a:srgbClr val="0070C0"/>
                </a:solidFill>
              </a:rPr>
              <a:t>, </a:t>
            </a:r>
            <a:r>
              <a:rPr lang="cs-CZ" sz="2000" i="1" dirty="0" smtClean="0">
                <a:solidFill>
                  <a:srgbClr val="0070C0"/>
                </a:solidFill>
              </a:rPr>
              <a:t>které </a:t>
            </a:r>
          </a:p>
          <a:p>
            <a:r>
              <a:rPr lang="cs-CZ" sz="2000" i="1" dirty="0" smtClean="0">
                <a:solidFill>
                  <a:srgbClr val="0070C0"/>
                </a:solidFill>
              </a:rPr>
              <a:t>slouží </a:t>
            </a:r>
            <a:r>
              <a:rPr lang="cs-CZ" sz="2000" i="1" dirty="0">
                <a:solidFill>
                  <a:srgbClr val="0070C0"/>
                </a:solidFill>
              </a:rPr>
              <a:t>jako exponáty ve významných muzeích (např. ve Zwingeru v Drážďanech). </a:t>
            </a:r>
          </a:p>
        </p:txBody>
      </p:sp>
      <p:sp>
        <p:nvSpPr>
          <p:cNvPr id="11" name="Zástupný symbol pro obsah 2"/>
          <p:cNvSpPr>
            <a:spLocks noGrp="1"/>
          </p:cNvSpPr>
          <p:nvPr>
            <p:ph idx="1"/>
          </p:nvPr>
        </p:nvSpPr>
        <p:spPr>
          <a:xfrm>
            <a:off x="107504" y="836712"/>
            <a:ext cx="9036496" cy="432047"/>
          </a:xfrm>
        </p:spPr>
        <p:txBody>
          <a:bodyPr>
            <a:normAutofit fontScale="92500" lnSpcReduction="20000"/>
          </a:bodyPr>
          <a:lstStyle/>
          <a:p>
            <a:pPr marL="0" indent="0">
              <a:buNone/>
            </a:pPr>
            <a:r>
              <a:rPr lang="cs-CZ" sz="2800" b="1" dirty="0" smtClean="0">
                <a:solidFill>
                  <a:srgbClr val="002060"/>
                </a:solidFill>
              </a:rPr>
              <a:t>Mechanické </a:t>
            </a:r>
            <a:r>
              <a:rPr lang="cs-CZ" sz="2800" b="1" dirty="0">
                <a:solidFill>
                  <a:srgbClr val="002060"/>
                </a:solidFill>
              </a:rPr>
              <a:t>počítací přístroje </a:t>
            </a:r>
            <a:endParaRPr lang="cs-CZ" sz="2800" dirty="0">
              <a:solidFill>
                <a:srgbClr val="002060"/>
              </a:solidFill>
            </a:endParaRPr>
          </a:p>
        </p:txBody>
      </p:sp>
      <p:pic>
        <p:nvPicPr>
          <p:cNvPr id="17" name="Obrázek 16" descr="C:\Documents and Settings\MM104C\Dokumenty\01_SSŠT_2011\Vyuka\ucebni text 2011\grafika\109_Schickard.jpg"/>
          <p:cNvPicPr/>
          <p:nvPr/>
        </p:nvPicPr>
        <p:blipFill>
          <a:blip r:embed="rId4">
            <a:extLst>
              <a:ext uri="{28A0092B-C50C-407E-A947-70E740481C1C}">
                <a14:useLocalDpi xmlns:a14="http://schemas.microsoft.com/office/drawing/2010/main" val="0"/>
              </a:ext>
            </a:extLst>
          </a:blip>
          <a:srcRect/>
          <a:stretch>
            <a:fillRect/>
          </a:stretch>
        </p:blipFill>
        <p:spPr bwMode="auto">
          <a:xfrm>
            <a:off x="5682537" y="1683502"/>
            <a:ext cx="2104425" cy="1443236"/>
          </a:xfrm>
          <a:prstGeom prst="rect">
            <a:avLst/>
          </a:prstGeom>
          <a:noFill/>
          <a:ln>
            <a:noFill/>
          </a:ln>
        </p:spPr>
      </p:pic>
      <p:pic>
        <p:nvPicPr>
          <p:cNvPr id="18" name="Obrázek 17" descr="C:\Documents and Settings\MM104C\Dokumenty\01_SSŠT_2011\Vyuka\ucebni text 2011\grafika\110 pascalina_Pascal.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91108" y="3790497"/>
            <a:ext cx="2841284" cy="1582719"/>
          </a:xfrm>
          <a:prstGeom prst="rect">
            <a:avLst/>
          </a:prstGeom>
          <a:noFill/>
          <a:ln>
            <a:noFill/>
          </a:ln>
        </p:spPr>
      </p:pic>
      <p:pic>
        <p:nvPicPr>
          <p:cNvPr id="19" name="Obrázek 18" descr="C:\Documents and Settings\MM104C\Dokumenty\01_SSŠT_2011\Vyuka\ucebni text 2011\grafika\108_ozubena kola_.jpg"/>
          <p:cNvPicPr/>
          <p:nvPr/>
        </p:nvPicPr>
        <p:blipFill>
          <a:blip r:embed="rId6">
            <a:extLst>
              <a:ext uri="{28A0092B-C50C-407E-A947-70E740481C1C}">
                <a14:useLocalDpi xmlns:a14="http://schemas.microsoft.com/office/drawing/2010/main" val="0"/>
              </a:ext>
            </a:extLst>
          </a:blip>
          <a:srcRect/>
          <a:stretch>
            <a:fillRect/>
          </a:stretch>
        </p:blipFill>
        <p:spPr bwMode="auto">
          <a:xfrm>
            <a:off x="7777568" y="718208"/>
            <a:ext cx="1357038" cy="1092954"/>
          </a:xfrm>
          <a:prstGeom prst="rect">
            <a:avLst/>
          </a:prstGeom>
          <a:noFill/>
          <a:ln>
            <a:noFill/>
          </a:ln>
        </p:spPr>
      </p:pic>
    </p:spTree>
    <p:extLst>
      <p:ext uri="{BB962C8B-B14F-4D97-AF65-F5344CB8AC3E}">
        <p14:creationId xmlns:p14="http://schemas.microsoft.com/office/powerpoint/2010/main" val="76825824"/>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7"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10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2" presetClass="entr" presetSubtype="1"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up)">
                                      <p:cBhvr>
                                        <p:cTn id="12" dur="1000"/>
                                        <p:tgtEl>
                                          <p:spTgt spid="10"/>
                                        </p:tgtEl>
                                      </p:cBhvr>
                                    </p:animEffect>
                                  </p:childTnLst>
                                </p:cTn>
                              </p:par>
                              <p:par>
                                <p:cTn id="13" presetID="9" presetClass="entr" presetSubtype="0"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dissolve">
                                      <p:cBhvr>
                                        <p:cTn id="15" dur="1000"/>
                                        <p:tgtEl>
                                          <p:spTgt spid="19"/>
                                        </p:tgtEl>
                                      </p:cBhvr>
                                    </p:animEffect>
                                  </p:childTnLst>
                                </p:cTn>
                              </p:par>
                              <p:par>
                                <p:cTn id="16" presetID="9" presetClass="entr" presetSubtype="0" fill="hold"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dissolve">
                                      <p:cBhvr>
                                        <p:cTn id="18" dur="1000"/>
                                        <p:tgtEl>
                                          <p:spTgt spid="17"/>
                                        </p:tgtEl>
                                      </p:cBhvr>
                                    </p:animEffect>
                                  </p:childTnLst>
                                </p:cTn>
                              </p:par>
                              <p:par>
                                <p:cTn id="19" presetID="9"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dissolve">
                                      <p:cBhvr>
                                        <p:cTn id="21" dur="1000"/>
                                        <p:tgtEl>
                                          <p:spTgt spid="18"/>
                                        </p:tgtEl>
                                      </p:cBhvr>
                                    </p:animEffect>
                                  </p:childTnLst>
                                </p:cTn>
                              </p:par>
                            </p:childTnLst>
                          </p:cTn>
                        </p:par>
                        <p:par>
                          <p:cTn id="22" fill="hold">
                            <p:stCondLst>
                              <p:cond delay="2000"/>
                            </p:stCondLst>
                            <p:childTnLst>
                              <p:par>
                                <p:cTn id="23" presetID="2" presetClass="entr" presetSubtype="4" fill="hold" nodeType="afterEffect">
                                  <p:stCondLst>
                                    <p:cond delay="0"/>
                                  </p:stCondLst>
                                  <p:childTnLst>
                                    <p:set>
                                      <p:cBhvr>
                                        <p:cTn id="24" dur="1" fill="hold">
                                          <p:stCondLst>
                                            <p:cond delay="0"/>
                                          </p:stCondLst>
                                        </p:cTn>
                                        <p:tgtEl>
                                          <p:spTgt spid="16">
                                            <p:txEl>
                                              <p:pRg st="0" end="0"/>
                                            </p:txEl>
                                          </p:spTgt>
                                        </p:tgtEl>
                                        <p:attrNameLst>
                                          <p:attrName>style.visibility</p:attrName>
                                        </p:attrNameLst>
                                      </p:cBhvr>
                                      <p:to>
                                        <p:strVal val="visible"/>
                                      </p:to>
                                    </p:set>
                                    <p:anim calcmode="lin" valueType="num">
                                      <p:cBhvr additive="base">
                                        <p:cTn id="25"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par>
                          <p:cTn id="27" fill="hold">
                            <p:stCondLst>
                              <p:cond delay="3000"/>
                            </p:stCondLst>
                            <p:childTnLst>
                              <p:par>
                                <p:cTn id="28" presetID="10" presetClass="entr" presetSubtype="0" fill="hold" grpId="0" nodeType="after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p:bldP spid="1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Zástupný symbol pro obsah 2"/>
          <p:cNvSpPr txBox="1">
            <a:spLocks/>
          </p:cNvSpPr>
          <p:nvPr/>
        </p:nvSpPr>
        <p:spPr bwMode="auto">
          <a:xfrm>
            <a:off x="-11607" y="6244317"/>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7030A0"/>
                </a:solidFill>
              </a:rPr>
              <a:t>Řešení: </a:t>
            </a:r>
            <a:r>
              <a:rPr lang="cs-CZ" sz="1800" i="1" dirty="0" smtClean="0">
                <a:solidFill>
                  <a:srgbClr val="7030A0"/>
                </a:solidFill>
              </a:rPr>
              <a:t>Opět pokračování logické odpovědi na „zamyšlení“ – ruční ovládání ozubených kol je automatizován klikami a převody, které zajišťuje posun řádů.</a:t>
            </a:r>
            <a:endParaRPr lang="cs-CZ" sz="1800" i="1" dirty="0">
              <a:solidFill>
                <a:srgbClr val="7030A0"/>
              </a:solidFill>
            </a:endParaRPr>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středověk</a:t>
            </a: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 name="Obdélník 9"/>
          <p:cNvSpPr/>
          <p:nvPr/>
        </p:nvSpPr>
        <p:spPr>
          <a:xfrm>
            <a:off x="107503" y="1268760"/>
            <a:ext cx="9024889" cy="3046988"/>
          </a:xfrm>
          <a:prstGeom prst="rect">
            <a:avLst/>
          </a:prstGeom>
        </p:spPr>
        <p:txBody>
          <a:bodyPr wrap="square">
            <a:spAutoFit/>
          </a:bodyPr>
          <a:lstStyle/>
          <a:p>
            <a:r>
              <a:rPr lang="cs-CZ" sz="2400" dirty="0"/>
              <a:t>Na Pascala následoval německý filozof matematik </a:t>
            </a:r>
            <a:r>
              <a:rPr lang="cs-CZ" sz="2400" b="1" dirty="0">
                <a:solidFill>
                  <a:srgbClr val="0070C0"/>
                </a:solidFill>
              </a:rPr>
              <a:t>Gottfried Wilhelm von Leibniz</a:t>
            </a:r>
            <a:r>
              <a:rPr lang="cs-CZ" sz="2400" dirty="0"/>
              <a:t>, který v roce 1694 jeho vynález, s pomocí původních poznámek a náčrtků, zdokonalil, takže jeho tzv. krokový kalkulátor umožňoval kromě sčítání a odčítání také násobení, dělení a druhou odmocninu. </a:t>
            </a:r>
            <a:endParaRPr lang="cs-CZ" sz="2400" dirty="0" smtClean="0"/>
          </a:p>
          <a:p>
            <a:r>
              <a:rPr lang="cs-CZ" sz="2400" dirty="0" smtClean="0">
                <a:solidFill>
                  <a:srgbClr val="002060"/>
                </a:solidFill>
              </a:rPr>
              <a:t>Leibniz </a:t>
            </a:r>
            <a:r>
              <a:rPr lang="cs-CZ" sz="2400" dirty="0">
                <a:solidFill>
                  <a:srgbClr val="002060"/>
                </a:solidFill>
              </a:rPr>
              <a:t>toho dosáhl, když nahradil původní jednoduché ploché ozubené kolo, které bylo srdcem celého mechanismu, ozubeným válcem.  Tento systém nebyl překonán téměř dalších 200 let.</a:t>
            </a:r>
            <a:endParaRPr lang="cs-CZ" sz="2000" i="1" dirty="0">
              <a:solidFill>
                <a:srgbClr val="002060"/>
              </a:solidFill>
            </a:endParaRPr>
          </a:p>
        </p:txBody>
      </p:sp>
      <p:sp>
        <p:nvSpPr>
          <p:cNvPr id="11" name="Zástupný symbol pro obsah 2"/>
          <p:cNvSpPr>
            <a:spLocks noGrp="1"/>
          </p:cNvSpPr>
          <p:nvPr>
            <p:ph idx="1"/>
          </p:nvPr>
        </p:nvSpPr>
        <p:spPr>
          <a:xfrm>
            <a:off x="107504" y="836712"/>
            <a:ext cx="9036496" cy="432047"/>
          </a:xfrm>
        </p:spPr>
        <p:txBody>
          <a:bodyPr>
            <a:normAutofit fontScale="92500" lnSpcReduction="20000"/>
          </a:bodyPr>
          <a:lstStyle/>
          <a:p>
            <a:pPr marL="0" indent="0">
              <a:buNone/>
            </a:pPr>
            <a:r>
              <a:rPr lang="cs-CZ" sz="2800" b="1" dirty="0" smtClean="0">
                <a:solidFill>
                  <a:srgbClr val="002060"/>
                </a:solidFill>
              </a:rPr>
              <a:t>Mechanické </a:t>
            </a:r>
            <a:r>
              <a:rPr lang="cs-CZ" sz="2800" b="1" dirty="0">
                <a:solidFill>
                  <a:srgbClr val="002060"/>
                </a:solidFill>
              </a:rPr>
              <a:t>počítací přístroje </a:t>
            </a:r>
            <a:endParaRPr lang="cs-CZ" sz="2800" dirty="0">
              <a:solidFill>
                <a:srgbClr val="002060"/>
              </a:solidFill>
            </a:endParaRPr>
          </a:p>
        </p:txBody>
      </p:sp>
      <p:pic>
        <p:nvPicPr>
          <p:cNvPr id="13" name="Obrázek 12" descr="C:\Documents and Settings\MM104C\Dokumenty\01_SSŠT_2011\Vyuka\ucebni text 2011\grafika\110_krokovy kalk_Leibniz.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53639" y="4296777"/>
            <a:ext cx="4680520" cy="1872208"/>
          </a:xfrm>
          <a:prstGeom prst="rect">
            <a:avLst/>
          </a:prstGeom>
          <a:noFill/>
          <a:ln>
            <a:noFill/>
          </a:ln>
        </p:spPr>
      </p:pic>
      <p:sp>
        <p:nvSpPr>
          <p:cNvPr id="3" name="TextovéPole 2"/>
          <p:cNvSpPr txBox="1"/>
          <p:nvPr/>
        </p:nvSpPr>
        <p:spPr>
          <a:xfrm>
            <a:off x="323528" y="5605352"/>
            <a:ext cx="2706754" cy="369332"/>
          </a:xfrm>
          <a:prstGeom prst="rect">
            <a:avLst/>
          </a:prstGeom>
          <a:noFill/>
        </p:spPr>
        <p:txBody>
          <a:bodyPr wrap="square" rtlCol="0">
            <a:spAutoFit/>
          </a:bodyPr>
          <a:lstStyle/>
          <a:p>
            <a:r>
              <a:rPr lang="cs-CZ" i="1" dirty="0"/>
              <a:t>Krokový kalkulátor </a:t>
            </a:r>
            <a:r>
              <a:rPr lang="cs-CZ" i="1" dirty="0" smtClean="0"/>
              <a:t>Leibnize</a:t>
            </a:r>
            <a:endParaRPr lang="cs-CZ" dirty="0"/>
          </a:p>
        </p:txBody>
      </p:sp>
    </p:spTree>
    <p:extLst>
      <p:ext uri="{BB962C8B-B14F-4D97-AF65-F5344CB8AC3E}">
        <p14:creationId xmlns:p14="http://schemas.microsoft.com/office/powerpoint/2010/main" val="2518295872"/>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10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2" presetClass="entr" presetSubtype="1"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up)">
                                      <p:cBhvr>
                                        <p:cTn id="12" dur="1000"/>
                                        <p:tgtEl>
                                          <p:spTgt spid="10"/>
                                        </p:tgtEl>
                                      </p:cBhvr>
                                    </p:animEffect>
                                  </p:childTnLst>
                                </p:cTn>
                              </p:par>
                            </p:childTnLst>
                          </p:cTn>
                        </p:par>
                        <p:par>
                          <p:cTn id="13" fill="hold">
                            <p:stCondLst>
                              <p:cond delay="2000"/>
                            </p:stCondLst>
                            <p:childTnLst>
                              <p:par>
                                <p:cTn id="14" presetID="9" presetClass="entr" presetSubtype="0"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dissolve">
                                      <p:cBhvr>
                                        <p:cTn id="16" dur="1000"/>
                                        <p:tgtEl>
                                          <p:spTgt spid="1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childTnLst>
                                </p:cTn>
                              </p:par>
                            </p:childTnLst>
                          </p:cTn>
                        </p:par>
                        <p:par>
                          <p:cTn id="20" fill="hold">
                            <p:stCondLst>
                              <p:cond delay="3000"/>
                            </p:stCondLst>
                            <p:childTnLst>
                              <p:par>
                                <p:cTn id="21" presetID="2" presetClass="entr" presetSubtype="4" fill="hold" nodeType="afterEffect">
                                  <p:stCondLst>
                                    <p:cond delay="0"/>
                                  </p:stCondLst>
                                  <p:childTnLst>
                                    <p:set>
                                      <p:cBhvr>
                                        <p:cTn id="22" dur="1" fill="hold">
                                          <p:stCondLst>
                                            <p:cond delay="0"/>
                                          </p:stCondLst>
                                        </p:cTn>
                                        <p:tgtEl>
                                          <p:spTgt spid="16">
                                            <p:txEl>
                                              <p:pRg st="0" end="0"/>
                                            </p:txEl>
                                          </p:spTgt>
                                        </p:tgtEl>
                                        <p:attrNameLst>
                                          <p:attrName>style.visibility</p:attrName>
                                        </p:attrNameLst>
                                      </p:cBhvr>
                                      <p:to>
                                        <p:strVal val="visible"/>
                                      </p:to>
                                    </p:set>
                                    <p:anim calcmode="lin" valueType="num">
                                      <p:cBhvr additive="base">
                                        <p:cTn id="23"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par>
                          <p:cTn id="25" fill="hold">
                            <p:stCondLst>
                              <p:cond delay="4000"/>
                            </p:stCondLst>
                            <p:childTnLst>
                              <p:par>
                                <p:cTn id="26" presetID="10" presetClass="entr" presetSubtype="0" fill="hold" grpId="0" nodeType="after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fade">
                                      <p:cBhvr>
                                        <p:cTn id="28"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p:bldP spid="11"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5611"/>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Zástupný symbol pro obsah 2"/>
          <p:cNvSpPr txBox="1">
            <a:spLocks/>
          </p:cNvSpPr>
          <p:nvPr/>
        </p:nvSpPr>
        <p:spPr bwMode="auto">
          <a:xfrm>
            <a:off x="-11607" y="6244317"/>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smtClean="0">
                <a:solidFill>
                  <a:srgbClr val="00B050"/>
                </a:solidFill>
              </a:rPr>
              <a:t>Úkol: </a:t>
            </a:r>
            <a:r>
              <a:rPr lang="cs-CZ" sz="1800" i="1" dirty="0" smtClean="0">
                <a:solidFill>
                  <a:srgbClr val="00B050"/>
                </a:solidFill>
              </a:rPr>
              <a:t>Jaký je rozdíl práce mechanických kalkulátorů s mechanickým, elektrickým a elektronickým  ovládáním?</a:t>
            </a:r>
            <a:endParaRPr lang="cs-CZ" sz="1800" i="1" dirty="0">
              <a:solidFill>
                <a:srgbClr val="00B050"/>
              </a:solidFill>
            </a:endParaRPr>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počítačový </a:t>
            </a:r>
            <a:r>
              <a:rPr lang="cs-CZ" sz="3000" b="1" i="1" u="sng" dirty="0" smtClean="0">
                <a:solidFill>
                  <a:schemeClr val="tx2"/>
                </a:solidFill>
              </a:rPr>
              <a:t>novověk</a:t>
            </a:r>
            <a:endParaRPr lang="cs-CZ" sz="3000" b="1" i="1" u="sng" dirty="0">
              <a:solidFill>
                <a:schemeClr val="tx2"/>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 name="Obdélník 9"/>
          <p:cNvSpPr/>
          <p:nvPr/>
        </p:nvSpPr>
        <p:spPr>
          <a:xfrm>
            <a:off x="107503" y="1268760"/>
            <a:ext cx="9024889" cy="4893647"/>
          </a:xfrm>
          <a:prstGeom prst="rect">
            <a:avLst/>
          </a:prstGeom>
        </p:spPr>
        <p:txBody>
          <a:bodyPr wrap="square">
            <a:spAutoFit/>
          </a:bodyPr>
          <a:lstStyle/>
          <a:p>
            <a:r>
              <a:rPr lang="cs-CZ" sz="2400" dirty="0">
                <a:solidFill>
                  <a:prstClr val="black"/>
                </a:solidFill>
                <a:latin typeface="Arial" charset="0"/>
              </a:rPr>
              <a:t>Teprve až v 19. století byly vyvinuty mechanické kalkulačky, které se udržely do nástupu elektroniky v 70. letech minulého století. </a:t>
            </a:r>
            <a:r>
              <a:rPr lang="cs-CZ" sz="2400" dirty="0" smtClean="0">
                <a:solidFill>
                  <a:prstClr val="black"/>
                </a:solidFill>
                <a:latin typeface="Arial" charset="0"/>
              </a:rPr>
              <a:t>První, </a:t>
            </a:r>
            <a:r>
              <a:rPr lang="cs-CZ" sz="2400" dirty="0">
                <a:solidFill>
                  <a:prstClr val="black"/>
                </a:solidFill>
                <a:latin typeface="Arial" charset="0"/>
              </a:rPr>
              <a:t>opravdu hromadně vyráběnou kalkulačku vynalezl v roce 1820 </a:t>
            </a:r>
            <a:r>
              <a:rPr lang="cs-CZ" sz="2400" b="1" dirty="0">
                <a:solidFill>
                  <a:srgbClr val="0070C0"/>
                </a:solidFill>
                <a:latin typeface="Arial" charset="0"/>
              </a:rPr>
              <a:t>Thomas de </a:t>
            </a:r>
            <a:r>
              <a:rPr lang="cs-CZ" sz="2400" b="1" dirty="0" err="1">
                <a:solidFill>
                  <a:srgbClr val="0070C0"/>
                </a:solidFill>
                <a:latin typeface="Arial" charset="0"/>
              </a:rPr>
              <a:t>Colmar</a:t>
            </a:r>
            <a:r>
              <a:rPr lang="cs-CZ" sz="2400" dirty="0">
                <a:solidFill>
                  <a:prstClr val="black"/>
                </a:solidFill>
                <a:latin typeface="Arial" charset="0"/>
              </a:rPr>
              <a:t>. </a:t>
            </a:r>
            <a:r>
              <a:rPr lang="cs-CZ" sz="2400" dirty="0">
                <a:solidFill>
                  <a:srgbClr val="002060"/>
                </a:solidFill>
                <a:latin typeface="Arial" charset="0"/>
              </a:rPr>
              <a:t>Tento přístroj, nazývaný </a:t>
            </a:r>
            <a:r>
              <a:rPr lang="cs-CZ" sz="2400" b="1" dirty="0">
                <a:solidFill>
                  <a:srgbClr val="002060"/>
                </a:solidFill>
                <a:latin typeface="Arial" charset="0"/>
              </a:rPr>
              <a:t>Aritmometr</a:t>
            </a:r>
            <a:r>
              <a:rPr lang="cs-CZ" sz="2400" dirty="0">
                <a:solidFill>
                  <a:srgbClr val="002060"/>
                </a:solidFill>
                <a:latin typeface="Arial" charset="0"/>
              </a:rPr>
              <a:t>, uměl čtyři základní matematické </a:t>
            </a:r>
            <a:r>
              <a:rPr lang="cs-CZ" sz="2400" dirty="0" smtClean="0">
                <a:solidFill>
                  <a:srgbClr val="002060"/>
                </a:solidFill>
                <a:latin typeface="Arial" charset="0"/>
              </a:rPr>
              <a:t>operace: </a:t>
            </a:r>
          </a:p>
          <a:p>
            <a:r>
              <a:rPr lang="cs-CZ" sz="2400" dirty="0" smtClean="0">
                <a:solidFill>
                  <a:srgbClr val="002060"/>
                </a:solidFill>
                <a:latin typeface="Arial" charset="0"/>
              </a:rPr>
              <a:t>(sčítání</a:t>
            </a:r>
            <a:r>
              <a:rPr lang="cs-CZ" sz="2400" dirty="0">
                <a:solidFill>
                  <a:srgbClr val="002060"/>
                </a:solidFill>
                <a:latin typeface="Arial" charset="0"/>
              </a:rPr>
              <a:t>, odčítání, násobení a </a:t>
            </a:r>
            <a:r>
              <a:rPr lang="cs-CZ" sz="2400" dirty="0" smtClean="0">
                <a:solidFill>
                  <a:srgbClr val="002060"/>
                </a:solidFill>
                <a:latin typeface="Arial" charset="0"/>
              </a:rPr>
              <a:t>dělení).Vyráběl </a:t>
            </a:r>
            <a:r>
              <a:rPr lang="cs-CZ" sz="2400" dirty="0">
                <a:solidFill>
                  <a:srgbClr val="002060"/>
                </a:solidFill>
                <a:latin typeface="Arial" charset="0"/>
              </a:rPr>
              <a:t>se </a:t>
            </a:r>
            <a:endParaRPr lang="cs-CZ" sz="2400" dirty="0" smtClean="0">
              <a:solidFill>
                <a:srgbClr val="002060"/>
              </a:solidFill>
              <a:latin typeface="Arial" charset="0"/>
            </a:endParaRPr>
          </a:p>
          <a:p>
            <a:r>
              <a:rPr lang="cs-CZ" sz="2400" dirty="0" smtClean="0">
                <a:solidFill>
                  <a:srgbClr val="002060"/>
                </a:solidFill>
                <a:latin typeface="Arial" charset="0"/>
              </a:rPr>
              <a:t>v </a:t>
            </a:r>
            <a:r>
              <a:rPr lang="cs-CZ" sz="2400" dirty="0">
                <a:solidFill>
                  <a:srgbClr val="002060"/>
                </a:solidFill>
                <a:latin typeface="Arial" charset="0"/>
              </a:rPr>
              <a:t>mnoha variantách a díky </a:t>
            </a:r>
            <a:r>
              <a:rPr lang="cs-CZ" sz="2400" dirty="0" smtClean="0">
                <a:solidFill>
                  <a:srgbClr val="002060"/>
                </a:solidFill>
                <a:latin typeface="Arial" charset="0"/>
              </a:rPr>
              <a:t>své všestrannosti </a:t>
            </a:r>
          </a:p>
          <a:p>
            <a:r>
              <a:rPr lang="cs-CZ" sz="2400" dirty="0" smtClean="0">
                <a:solidFill>
                  <a:srgbClr val="002060"/>
                </a:solidFill>
                <a:latin typeface="Arial" charset="0"/>
              </a:rPr>
              <a:t>byl </a:t>
            </a:r>
            <a:r>
              <a:rPr lang="cs-CZ" sz="2400" dirty="0">
                <a:solidFill>
                  <a:srgbClr val="002060"/>
                </a:solidFill>
                <a:latin typeface="Arial" charset="0"/>
              </a:rPr>
              <a:t>hojně používán až do první světové </a:t>
            </a:r>
            <a:r>
              <a:rPr lang="cs-CZ" sz="2400" dirty="0" smtClean="0">
                <a:solidFill>
                  <a:srgbClr val="002060"/>
                </a:solidFill>
                <a:latin typeface="Arial" charset="0"/>
              </a:rPr>
              <a:t>války.</a:t>
            </a:r>
          </a:p>
          <a:p>
            <a:r>
              <a:rPr lang="cs-CZ" sz="2400" dirty="0" smtClean="0">
                <a:solidFill>
                  <a:srgbClr val="0070C0"/>
                </a:solidFill>
                <a:latin typeface="Arial" charset="0"/>
              </a:rPr>
              <a:t>Dále se vyráběly stejné, jen modernizované mechanické kalkulátory</a:t>
            </a:r>
            <a:r>
              <a:rPr lang="cs-CZ" sz="2400" dirty="0">
                <a:solidFill>
                  <a:srgbClr val="0070C0"/>
                </a:solidFill>
                <a:latin typeface="Arial" charset="0"/>
              </a:rPr>
              <a:t>, např. </a:t>
            </a:r>
            <a:r>
              <a:rPr lang="cs-CZ" sz="2400" dirty="0" smtClean="0">
                <a:solidFill>
                  <a:srgbClr val="0070C0"/>
                </a:solidFill>
                <a:latin typeface="Arial" charset="0"/>
              </a:rPr>
              <a:t>značky </a:t>
            </a:r>
            <a:r>
              <a:rPr lang="cs-CZ" sz="2400" b="1" dirty="0">
                <a:solidFill>
                  <a:srgbClr val="0070C0"/>
                </a:solidFill>
                <a:latin typeface="Arial" charset="0"/>
              </a:rPr>
              <a:t>Merchant</a:t>
            </a:r>
            <a:r>
              <a:rPr lang="cs-CZ" sz="2400" dirty="0">
                <a:solidFill>
                  <a:srgbClr val="0070C0"/>
                </a:solidFill>
                <a:latin typeface="Arial" charset="0"/>
              </a:rPr>
              <a:t>, </a:t>
            </a:r>
            <a:endParaRPr lang="cs-CZ" sz="2400" dirty="0" smtClean="0">
              <a:solidFill>
                <a:srgbClr val="0070C0"/>
              </a:solidFill>
              <a:latin typeface="Arial" charset="0"/>
            </a:endParaRPr>
          </a:p>
          <a:p>
            <a:r>
              <a:rPr lang="cs-CZ" sz="2400" dirty="0" smtClean="0">
                <a:solidFill>
                  <a:srgbClr val="0070C0"/>
                </a:solidFill>
                <a:latin typeface="Arial" charset="0"/>
              </a:rPr>
              <a:t>které se používaly </a:t>
            </a:r>
            <a:r>
              <a:rPr lang="cs-CZ" sz="2400" dirty="0">
                <a:solidFill>
                  <a:srgbClr val="0070C0"/>
                </a:solidFill>
                <a:latin typeface="Arial" charset="0"/>
              </a:rPr>
              <a:t>až do 70 let 20. </a:t>
            </a:r>
            <a:r>
              <a:rPr lang="cs-CZ" sz="2400" dirty="0" smtClean="0">
                <a:solidFill>
                  <a:srgbClr val="0070C0"/>
                </a:solidFill>
                <a:latin typeface="Arial" charset="0"/>
              </a:rPr>
              <a:t>stol., </a:t>
            </a:r>
          </a:p>
          <a:p>
            <a:r>
              <a:rPr lang="cs-CZ" sz="2400" dirty="0" smtClean="0">
                <a:solidFill>
                  <a:srgbClr val="0070C0"/>
                </a:solidFill>
                <a:latin typeface="Arial" charset="0"/>
              </a:rPr>
              <a:t>kdy </a:t>
            </a:r>
            <a:r>
              <a:rPr lang="cs-CZ" sz="2400" dirty="0">
                <a:solidFill>
                  <a:srgbClr val="0070C0"/>
                </a:solidFill>
                <a:latin typeface="Arial" charset="0"/>
              </a:rPr>
              <a:t>byly nahrazeny nejdříve elektrickými </a:t>
            </a:r>
            <a:endParaRPr lang="cs-CZ" sz="2400" dirty="0" smtClean="0">
              <a:solidFill>
                <a:srgbClr val="0070C0"/>
              </a:solidFill>
              <a:latin typeface="Arial" charset="0"/>
            </a:endParaRPr>
          </a:p>
          <a:p>
            <a:r>
              <a:rPr lang="cs-CZ" sz="2400" dirty="0" smtClean="0">
                <a:solidFill>
                  <a:srgbClr val="0070C0"/>
                </a:solidFill>
                <a:latin typeface="Arial" charset="0"/>
              </a:rPr>
              <a:t>kalkulačkami </a:t>
            </a:r>
            <a:r>
              <a:rPr lang="cs-CZ" sz="2400" dirty="0">
                <a:solidFill>
                  <a:srgbClr val="0070C0"/>
                </a:solidFill>
                <a:latin typeface="Arial" charset="0"/>
              </a:rPr>
              <a:t>a </a:t>
            </a:r>
            <a:r>
              <a:rPr lang="cs-CZ" sz="2400" dirty="0" smtClean="0">
                <a:solidFill>
                  <a:srgbClr val="0070C0"/>
                </a:solidFill>
                <a:latin typeface="Arial" charset="0"/>
              </a:rPr>
              <a:t>pak elektronickými </a:t>
            </a:r>
            <a:r>
              <a:rPr lang="cs-CZ" sz="2400" dirty="0">
                <a:solidFill>
                  <a:srgbClr val="0070C0"/>
                </a:solidFill>
                <a:latin typeface="Arial" charset="0"/>
              </a:rPr>
              <a:t>počítači.</a:t>
            </a:r>
            <a:endParaRPr lang="cs-CZ" sz="2400" i="1" dirty="0">
              <a:solidFill>
                <a:srgbClr val="0070C0"/>
              </a:solidFill>
            </a:endParaRPr>
          </a:p>
        </p:txBody>
      </p:sp>
      <p:sp>
        <p:nvSpPr>
          <p:cNvPr id="11" name="Zástupný symbol pro obsah 2"/>
          <p:cNvSpPr>
            <a:spLocks noGrp="1"/>
          </p:cNvSpPr>
          <p:nvPr>
            <p:ph idx="1"/>
          </p:nvPr>
        </p:nvSpPr>
        <p:spPr>
          <a:xfrm>
            <a:off x="107504" y="836712"/>
            <a:ext cx="9036496" cy="432047"/>
          </a:xfrm>
        </p:spPr>
        <p:txBody>
          <a:bodyPr>
            <a:normAutofit fontScale="92500" lnSpcReduction="20000"/>
          </a:bodyPr>
          <a:lstStyle/>
          <a:p>
            <a:pPr marL="0" indent="0">
              <a:buNone/>
            </a:pPr>
            <a:r>
              <a:rPr lang="cs-CZ" sz="2800" b="1" dirty="0" smtClean="0">
                <a:solidFill>
                  <a:srgbClr val="002060"/>
                </a:solidFill>
              </a:rPr>
              <a:t>Mechanický novověk</a:t>
            </a:r>
            <a:endParaRPr lang="cs-CZ" sz="2800" dirty="0">
              <a:solidFill>
                <a:srgbClr val="002060"/>
              </a:solidFill>
            </a:endParaRPr>
          </a:p>
        </p:txBody>
      </p:sp>
      <p:pic>
        <p:nvPicPr>
          <p:cNvPr id="14" name="Obrázek 13" descr="C:\Documents and Settings\MM104C\Dokumenty\01_SSŠT_2011\Vyuka\ucebni text 2011\grafika\114 aritmometr Colmar.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67172" y="2750476"/>
            <a:ext cx="2016224" cy="1357048"/>
          </a:xfrm>
          <a:prstGeom prst="rect">
            <a:avLst/>
          </a:prstGeom>
          <a:noFill/>
          <a:ln>
            <a:noFill/>
          </a:ln>
        </p:spPr>
      </p:pic>
      <p:pic>
        <p:nvPicPr>
          <p:cNvPr id="15" name="Obrázek 14" descr="C:\Documents and Settings\MM104C\Dokumenty\01_SSŠT_2011\Vyuka\ucebni text 2011\grafika\114_mech kalkulator.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4618748"/>
            <a:ext cx="2520280" cy="1510433"/>
          </a:xfrm>
          <a:prstGeom prst="rect">
            <a:avLst/>
          </a:prstGeom>
          <a:noFill/>
          <a:ln>
            <a:noFill/>
          </a:ln>
        </p:spPr>
      </p:pic>
    </p:spTree>
    <p:extLst>
      <p:ext uri="{BB962C8B-B14F-4D97-AF65-F5344CB8AC3E}">
        <p14:creationId xmlns:p14="http://schemas.microsoft.com/office/powerpoint/2010/main" val="2895473803"/>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6"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10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2" presetClass="entr" presetSubtype="1"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up)">
                                      <p:cBhvr>
                                        <p:cTn id="12" dur="500"/>
                                        <p:tgtEl>
                                          <p:spTgt spid="10"/>
                                        </p:tgtEl>
                                      </p:cBhvr>
                                    </p:animEffect>
                                  </p:childTnLst>
                                </p:cTn>
                              </p:par>
                            </p:childTnLst>
                          </p:cTn>
                        </p:par>
                        <p:par>
                          <p:cTn id="13" fill="hold">
                            <p:stCondLst>
                              <p:cond delay="1500"/>
                            </p:stCondLst>
                            <p:childTnLst>
                              <p:par>
                                <p:cTn id="14" presetID="2" presetClass="entr" presetSubtype="4" fill="hold" nodeType="after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 calcmode="lin" valueType="num">
                                      <p:cBhvr additive="base">
                                        <p:cTn id="16"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10" grpId="0"/>
      <p:bldP spid="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2696"/>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a:t>
            </a:r>
            <a:r>
              <a:rPr lang="cs-CZ" sz="3000" b="1" i="1" u="sng" dirty="0" err="1" smtClean="0">
                <a:solidFill>
                  <a:schemeClr val="tx2"/>
                </a:solidFill>
              </a:rPr>
              <a:t>autotest</a:t>
            </a:r>
            <a:endParaRPr lang="cs-CZ" sz="3000" b="1" i="1" u="sng" dirty="0">
              <a:solidFill>
                <a:schemeClr val="tx2"/>
              </a:solidFill>
            </a:endParaRPr>
          </a:p>
        </p:txBody>
      </p:sp>
      <p:sp>
        <p:nvSpPr>
          <p:cNvPr id="3" name="Zástupný symbol pro obsah 2"/>
          <p:cNvSpPr>
            <a:spLocks noGrp="1"/>
          </p:cNvSpPr>
          <p:nvPr>
            <p:ph idx="1"/>
          </p:nvPr>
        </p:nvSpPr>
        <p:spPr>
          <a:xfrm>
            <a:off x="323528" y="764704"/>
            <a:ext cx="6624736" cy="516237"/>
          </a:xfrm>
        </p:spPr>
        <p:txBody>
          <a:bodyPr>
            <a:noAutofit/>
          </a:bodyPr>
          <a:lstStyle/>
          <a:p>
            <a:pPr marL="0" indent="0" algn="just">
              <a:spcBef>
                <a:spcPts val="0"/>
              </a:spcBef>
              <a:buNone/>
            </a:pPr>
            <a:r>
              <a:rPr lang="cs-CZ" sz="2400" b="1" u="sng" dirty="0">
                <a:solidFill>
                  <a:srgbClr val="FF0000"/>
                </a:solidFill>
                <a:effectLst>
                  <a:outerShdw blurRad="38100" dist="38100" dir="2700000" algn="tl">
                    <a:srgbClr val="000000">
                      <a:alpha val="43137"/>
                    </a:srgbClr>
                  </a:outerShdw>
                </a:effectLst>
              </a:rPr>
              <a:t>? – </a:t>
            </a:r>
            <a:r>
              <a:rPr lang="cs-CZ" sz="2400" b="1" u="sng" dirty="0" err="1">
                <a:solidFill>
                  <a:srgbClr val="FF0000"/>
                </a:solidFill>
                <a:effectLst>
                  <a:outerShdw blurRad="38100" dist="38100" dir="2700000" algn="tl">
                    <a:srgbClr val="000000">
                      <a:alpha val="43137"/>
                    </a:srgbClr>
                  </a:outerShdw>
                </a:effectLst>
              </a:rPr>
              <a:t>Autotest</a:t>
            </a:r>
            <a:r>
              <a:rPr lang="cs-CZ" sz="2400" b="1" u="sng" dirty="0">
                <a:solidFill>
                  <a:srgbClr val="FF0000"/>
                </a:solidFill>
                <a:effectLst>
                  <a:outerShdw blurRad="38100" dist="38100" dir="2700000" algn="tl">
                    <a:srgbClr val="000000">
                      <a:alpha val="43137"/>
                    </a:srgbClr>
                  </a:outerShdw>
                </a:effectLst>
              </a:rPr>
              <a:t> - Otázka – úkol – zamyšlení</a:t>
            </a:r>
          </a:p>
          <a:p>
            <a:pPr marL="0" indent="0" algn="just">
              <a:spcBef>
                <a:spcPts val="0"/>
              </a:spcBef>
              <a:buNone/>
            </a:pPr>
            <a:endParaRPr lang="cs-CZ" sz="2400" i="1" dirty="0">
              <a:solidFill>
                <a:srgbClr val="7030A0"/>
              </a:solidFill>
            </a:endParaRPr>
          </a:p>
        </p:txBody>
      </p:sp>
      <p:sp>
        <p:nvSpPr>
          <p:cNvPr id="13" name="Zástupný symbol pro obsah 2"/>
          <p:cNvSpPr txBox="1">
            <a:spLocks/>
          </p:cNvSpPr>
          <p:nvPr/>
        </p:nvSpPr>
        <p:spPr bwMode="auto">
          <a:xfrm>
            <a:off x="0" y="6255446"/>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347788" indent="0">
              <a:spcBef>
                <a:spcPts val="0"/>
              </a:spcBef>
              <a:buNone/>
            </a:pPr>
            <a:r>
              <a:rPr lang="cs-CZ" sz="2000" i="1" dirty="0">
                <a:solidFill>
                  <a:srgbClr val="00B050"/>
                </a:solidFill>
              </a:rPr>
              <a:t>Zamysli se, vyber správnou odpověď a potvrď ji kliknutím. </a:t>
            </a:r>
            <a:endParaRPr lang="cs-CZ" sz="2000" i="1" dirty="0" smtClean="0">
              <a:solidFill>
                <a:srgbClr val="00B050"/>
              </a:solidFill>
            </a:endParaRPr>
          </a:p>
          <a:p>
            <a:pPr marL="1347788" indent="0">
              <a:spcBef>
                <a:spcPts val="0"/>
              </a:spcBef>
              <a:buNone/>
            </a:pPr>
            <a:r>
              <a:rPr lang="cs-CZ" sz="1800" i="1" dirty="0">
                <a:solidFill>
                  <a:srgbClr val="7030A0"/>
                </a:solidFill>
              </a:rPr>
              <a:t>(V případě správné odpovědi jsi OK, pokud ne – vrátíš se pro zopakování látky)</a:t>
            </a:r>
          </a:p>
          <a:p>
            <a:pPr marL="1347788" indent="0">
              <a:spcBef>
                <a:spcPts val="0"/>
              </a:spcBef>
              <a:buNone/>
            </a:pPr>
            <a:endParaRPr lang="cs-CZ" sz="2000" i="1" dirty="0">
              <a:solidFill>
                <a:srgbClr val="00B050"/>
              </a:solidFill>
            </a:endParaRPr>
          </a:p>
        </p:txBody>
      </p:sp>
      <p:sp>
        <p:nvSpPr>
          <p:cNvPr id="12" name="Obdélník 11"/>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31" name="Tlačítko akce: Dopředu nebo Další 30">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028" name="TextovéPole 1027"/>
          <p:cNvSpPr txBox="1"/>
          <p:nvPr/>
        </p:nvSpPr>
        <p:spPr>
          <a:xfrm>
            <a:off x="179512" y="1280941"/>
            <a:ext cx="8703884" cy="1015663"/>
          </a:xfrm>
          <a:prstGeom prst="rect">
            <a:avLst/>
          </a:prstGeom>
          <a:noFill/>
        </p:spPr>
        <p:txBody>
          <a:bodyPr wrap="square" rtlCol="0">
            <a:spAutoFit/>
          </a:bodyPr>
          <a:lstStyle/>
          <a:p>
            <a:r>
              <a:rPr lang="cs-CZ" sz="2000" dirty="0" smtClean="0"/>
              <a:t> 1)	</a:t>
            </a:r>
            <a:r>
              <a:rPr lang="cs-CZ" sz="2000" dirty="0" smtClean="0">
                <a:solidFill>
                  <a:srgbClr val="002060"/>
                </a:solidFill>
              </a:rPr>
              <a:t>Mechanizace </a:t>
            </a:r>
            <a:r>
              <a:rPr lang="cs-CZ" sz="2000" dirty="0">
                <a:solidFill>
                  <a:srgbClr val="002060"/>
                </a:solidFill>
              </a:rPr>
              <a:t>násobení je u mechanických počítačů založena na principu </a:t>
            </a:r>
          </a:p>
          <a:p>
            <a:r>
              <a:rPr lang="cs-CZ" sz="2000" dirty="0">
                <a:solidFill>
                  <a:srgbClr val="002060"/>
                </a:solidFill>
              </a:rPr>
              <a:t>	opakovaného sčítání a nebo součet logaritmů násobených </a:t>
            </a:r>
            <a:r>
              <a:rPr lang="cs-CZ" sz="2000" dirty="0" smtClean="0">
                <a:solidFill>
                  <a:srgbClr val="002060"/>
                </a:solidFill>
              </a:rPr>
              <a:t>čísel?</a:t>
            </a:r>
            <a:endParaRPr lang="cs-CZ" sz="2000" dirty="0">
              <a:solidFill>
                <a:srgbClr val="002060"/>
              </a:solidFill>
            </a:endParaRPr>
          </a:p>
          <a:p>
            <a:r>
              <a:rPr lang="cs-CZ" sz="2000" dirty="0" smtClean="0">
                <a:solidFill>
                  <a:srgbClr val="002060"/>
                </a:solidFill>
              </a:rPr>
              <a:t> </a:t>
            </a:r>
            <a:r>
              <a:rPr lang="cs-CZ" sz="2000" dirty="0">
                <a:solidFill>
                  <a:srgbClr val="002060"/>
                </a:solidFill>
              </a:rPr>
              <a:t>	</a:t>
            </a:r>
            <a:r>
              <a:rPr lang="cs-CZ" sz="2000" dirty="0" smtClean="0">
                <a:solidFill>
                  <a:srgbClr val="0070C0"/>
                </a:solidFill>
                <a:hlinkClick r:id="" action="ppaction://noaction">
                  <a:snd r:embed="rId4" name="applause.wav"/>
                </a:hlinkClick>
              </a:rPr>
              <a:t>ano</a:t>
            </a:r>
            <a:r>
              <a:rPr lang="cs-CZ" sz="2000" dirty="0" smtClean="0">
                <a:solidFill>
                  <a:srgbClr val="0070C0"/>
                </a:solidFill>
              </a:rPr>
              <a:t>	</a:t>
            </a:r>
            <a:r>
              <a:rPr lang="cs-CZ" sz="2000" dirty="0" smtClean="0">
                <a:solidFill>
                  <a:srgbClr val="0070C0"/>
                </a:solidFill>
                <a:hlinkClick r:id="rId5" action="ppaction://hlinksldjump">
                  <a:snd r:embed="rId6" name="hammer.wav"/>
                </a:hlinkClick>
              </a:rPr>
              <a:t>ne</a:t>
            </a:r>
            <a:r>
              <a:rPr lang="cs-CZ" sz="2000" dirty="0" smtClean="0">
                <a:solidFill>
                  <a:srgbClr val="0070C0"/>
                </a:solidFill>
              </a:rPr>
              <a:t>	</a:t>
            </a:r>
            <a:endParaRPr lang="cs-CZ" sz="2000" dirty="0">
              <a:solidFill>
                <a:srgbClr val="0070C0"/>
              </a:solidFill>
            </a:endParaRPr>
          </a:p>
        </p:txBody>
      </p:sp>
      <p:sp>
        <p:nvSpPr>
          <p:cNvPr id="20" name="TextovéPole 19"/>
          <p:cNvSpPr txBox="1"/>
          <p:nvPr/>
        </p:nvSpPr>
        <p:spPr>
          <a:xfrm>
            <a:off x="179512" y="2361074"/>
            <a:ext cx="8703884" cy="707886"/>
          </a:xfrm>
          <a:prstGeom prst="rect">
            <a:avLst/>
          </a:prstGeom>
          <a:noFill/>
        </p:spPr>
        <p:txBody>
          <a:bodyPr wrap="square" rtlCol="0">
            <a:spAutoFit/>
          </a:bodyPr>
          <a:lstStyle/>
          <a:p>
            <a:r>
              <a:rPr lang="cs-CZ" sz="2000" dirty="0" smtClean="0"/>
              <a:t> 2)	</a:t>
            </a:r>
            <a:r>
              <a:rPr lang="cs-CZ" sz="2000" dirty="0">
                <a:solidFill>
                  <a:srgbClr val="002060"/>
                </a:solidFill>
              </a:rPr>
              <a:t>Jaká byla funkce tzv. </a:t>
            </a:r>
            <a:r>
              <a:rPr lang="cs-CZ" sz="2000" dirty="0" err="1">
                <a:solidFill>
                  <a:srgbClr val="002060"/>
                </a:solidFill>
              </a:rPr>
              <a:t>Napierových</a:t>
            </a:r>
            <a:r>
              <a:rPr lang="cs-CZ" sz="2000" dirty="0">
                <a:solidFill>
                  <a:srgbClr val="002060"/>
                </a:solidFill>
              </a:rPr>
              <a:t> </a:t>
            </a:r>
            <a:r>
              <a:rPr lang="cs-CZ" sz="2000" dirty="0" smtClean="0">
                <a:solidFill>
                  <a:srgbClr val="002060"/>
                </a:solidFill>
              </a:rPr>
              <a:t>kostí (destiček)? </a:t>
            </a:r>
          </a:p>
          <a:p>
            <a:r>
              <a:rPr lang="cs-CZ" sz="2000" dirty="0"/>
              <a:t>	</a:t>
            </a:r>
            <a:r>
              <a:rPr lang="cs-CZ" sz="2000" dirty="0" smtClean="0">
                <a:solidFill>
                  <a:srgbClr val="0070C0"/>
                </a:solidFill>
                <a:hlinkClick r:id="" action="ppaction://noaction">
                  <a:snd r:embed="rId4" name="applause.wav"/>
                </a:hlinkClick>
              </a:rPr>
              <a:t>násobení a dělení</a:t>
            </a:r>
            <a:r>
              <a:rPr lang="cs-CZ" sz="2000" dirty="0" smtClean="0">
                <a:solidFill>
                  <a:srgbClr val="0070C0"/>
                </a:solidFill>
              </a:rPr>
              <a:t> – </a:t>
            </a:r>
            <a:r>
              <a:rPr lang="cs-CZ" sz="2000" dirty="0" smtClean="0">
                <a:solidFill>
                  <a:srgbClr val="0070C0"/>
                </a:solidFill>
                <a:hlinkClick r:id="rId5" action="ppaction://hlinksldjump">
                  <a:snd r:embed="rId6" name="hammer.wav"/>
                </a:hlinkClick>
              </a:rPr>
              <a:t>pamatování výpočtů</a:t>
            </a:r>
            <a:r>
              <a:rPr lang="cs-CZ" sz="2000" dirty="0" smtClean="0">
                <a:solidFill>
                  <a:srgbClr val="0070C0"/>
                </a:solidFill>
              </a:rPr>
              <a:t> – </a:t>
            </a:r>
            <a:r>
              <a:rPr lang="cs-CZ" sz="2000" dirty="0" smtClean="0">
                <a:solidFill>
                  <a:srgbClr val="0070C0"/>
                </a:solidFill>
                <a:hlinkClick r:id="rId5" action="ppaction://hlinksldjump">
                  <a:snd r:embed="rId6" name="hammer.wav"/>
                </a:hlinkClick>
              </a:rPr>
              <a:t>součet a násobení</a:t>
            </a:r>
            <a:r>
              <a:rPr lang="cs-CZ" sz="2000" dirty="0" smtClean="0">
                <a:solidFill>
                  <a:srgbClr val="0070C0"/>
                </a:solidFill>
              </a:rPr>
              <a:t> – </a:t>
            </a:r>
            <a:r>
              <a:rPr lang="cs-CZ" sz="2000" dirty="0" smtClean="0">
                <a:solidFill>
                  <a:srgbClr val="0070C0"/>
                </a:solidFill>
                <a:hlinkClick r:id="rId5" action="ppaction://hlinksldjump">
                  <a:snd r:embed="rId6" name="hammer.wav"/>
                </a:hlinkClick>
              </a:rPr>
              <a:t>kalendář</a:t>
            </a:r>
            <a:endParaRPr lang="cs-CZ" sz="2000" dirty="0">
              <a:solidFill>
                <a:srgbClr val="0070C0"/>
              </a:solidFill>
            </a:endParaRPr>
          </a:p>
        </p:txBody>
      </p:sp>
      <p:sp>
        <p:nvSpPr>
          <p:cNvPr id="21" name="TextovéPole 20"/>
          <p:cNvSpPr txBox="1"/>
          <p:nvPr/>
        </p:nvSpPr>
        <p:spPr>
          <a:xfrm>
            <a:off x="179512" y="3113673"/>
            <a:ext cx="8568952" cy="1323439"/>
          </a:xfrm>
          <a:prstGeom prst="rect">
            <a:avLst/>
          </a:prstGeom>
          <a:noFill/>
        </p:spPr>
        <p:txBody>
          <a:bodyPr wrap="square" rtlCol="0">
            <a:spAutoFit/>
          </a:bodyPr>
          <a:lstStyle/>
          <a:p>
            <a:r>
              <a:rPr lang="cs-CZ" sz="2000" dirty="0" smtClean="0"/>
              <a:t> 3)	</a:t>
            </a:r>
            <a:r>
              <a:rPr lang="cs-CZ" sz="2000" dirty="0" smtClean="0">
                <a:solidFill>
                  <a:srgbClr val="002060"/>
                </a:solidFill>
              </a:rPr>
              <a:t>Klikni </a:t>
            </a:r>
            <a:r>
              <a:rPr lang="cs-CZ" sz="2000" dirty="0">
                <a:solidFill>
                  <a:srgbClr val="002060"/>
                </a:solidFill>
              </a:rPr>
              <a:t>na správnou odpověď řazení historie </a:t>
            </a:r>
            <a:r>
              <a:rPr lang="cs-CZ" sz="2000" dirty="0" smtClean="0">
                <a:solidFill>
                  <a:srgbClr val="002060"/>
                </a:solidFill>
              </a:rPr>
              <a:t>vývoje počítačů.</a:t>
            </a:r>
          </a:p>
          <a:p>
            <a:r>
              <a:rPr lang="cs-CZ" sz="2000" dirty="0"/>
              <a:t>	</a:t>
            </a:r>
            <a:r>
              <a:rPr lang="cs-CZ" sz="2000" dirty="0" smtClean="0">
                <a:solidFill>
                  <a:srgbClr val="0070C0"/>
                </a:solidFill>
                <a:hlinkClick r:id="rId7" action="ppaction://hlinksldjump">
                  <a:snd r:embed="rId6" name="hammer.wav"/>
                </a:hlinkClick>
              </a:rPr>
              <a:t>a: </a:t>
            </a:r>
            <a:r>
              <a:rPr lang="cs-CZ" sz="2000" dirty="0" smtClean="0">
                <a:solidFill>
                  <a:srgbClr val="0070C0"/>
                </a:solidFill>
              </a:rPr>
              <a:t>	</a:t>
            </a:r>
            <a:r>
              <a:rPr lang="cs-CZ" sz="2000" dirty="0" smtClean="0">
                <a:solidFill>
                  <a:srgbClr val="0070C0"/>
                </a:solidFill>
                <a:hlinkClick r:id="rId7" action="ppaction://hlinksldjump">
                  <a:snd r:embed="rId6" name="hammer.wav"/>
                </a:hlinkClick>
              </a:rPr>
              <a:t>kosti </a:t>
            </a:r>
            <a:r>
              <a:rPr lang="cs-CZ" sz="2000" dirty="0">
                <a:solidFill>
                  <a:srgbClr val="0070C0"/>
                </a:solidFill>
                <a:hlinkClick r:id="rId7" action="ppaction://hlinksldjump">
                  <a:snd r:embed="rId6" name="hammer.wav"/>
                </a:hlinkClick>
              </a:rPr>
              <a:t>– </a:t>
            </a:r>
            <a:r>
              <a:rPr lang="cs-CZ" sz="2000" dirty="0" smtClean="0">
                <a:solidFill>
                  <a:srgbClr val="0070C0"/>
                </a:solidFill>
                <a:hlinkClick r:id="rId7" action="ppaction://hlinksldjump">
                  <a:snd r:embed="rId6" name="hammer.wav"/>
                </a:hlinkClick>
              </a:rPr>
              <a:t>prsty – abakus – Aritmometr </a:t>
            </a:r>
            <a:r>
              <a:rPr lang="cs-CZ" sz="2000" dirty="0">
                <a:solidFill>
                  <a:srgbClr val="0070C0"/>
                </a:solidFill>
                <a:hlinkClick r:id="rId7" action="ppaction://hlinksldjump">
                  <a:snd r:embed="rId6" name="hammer.wav"/>
                </a:hlinkClick>
              </a:rPr>
              <a:t>–</a:t>
            </a:r>
            <a:r>
              <a:rPr lang="cs-CZ" sz="2000" dirty="0" smtClean="0">
                <a:solidFill>
                  <a:srgbClr val="0070C0"/>
                </a:solidFill>
                <a:hlinkClick r:id="rId7" action="ppaction://hlinksldjump">
                  <a:snd r:embed="rId6" name="hammer.wav"/>
                </a:hlinkClick>
              </a:rPr>
              <a:t> </a:t>
            </a:r>
            <a:r>
              <a:rPr lang="cs-CZ" sz="2000" dirty="0" err="1" smtClean="0">
                <a:solidFill>
                  <a:srgbClr val="0070C0"/>
                </a:solidFill>
                <a:hlinkClick r:id="rId7" action="ppaction://hlinksldjump">
                  <a:snd r:embed="rId6" name="hammer.wav"/>
                </a:hlinkClick>
              </a:rPr>
              <a:t>Pascaline</a:t>
            </a:r>
            <a:r>
              <a:rPr lang="cs-CZ" sz="2000" dirty="0" smtClean="0">
                <a:solidFill>
                  <a:srgbClr val="0070C0"/>
                </a:solidFill>
                <a:hlinkClick r:id="rId7" action="ppaction://hlinksldjump">
                  <a:snd r:embed="rId6" name="hammer.wav"/>
                </a:hlinkClick>
              </a:rPr>
              <a:t> – Merchant </a:t>
            </a:r>
            <a:r>
              <a:rPr lang="cs-CZ" sz="2000" dirty="0">
                <a:solidFill>
                  <a:srgbClr val="0070C0"/>
                </a:solidFill>
              </a:rPr>
              <a:t>	</a:t>
            </a:r>
            <a:r>
              <a:rPr lang="cs-CZ" sz="2000" dirty="0" smtClean="0">
                <a:solidFill>
                  <a:srgbClr val="0070C0"/>
                </a:solidFill>
                <a:hlinkClick r:id="rId8" action="ppaction://hlinksldjump"/>
              </a:rPr>
              <a:t>b: </a:t>
            </a:r>
            <a:r>
              <a:rPr lang="cs-CZ" sz="2000" dirty="0" smtClean="0">
                <a:solidFill>
                  <a:srgbClr val="0070C0"/>
                </a:solidFill>
              </a:rPr>
              <a:t>	</a:t>
            </a:r>
            <a:r>
              <a:rPr lang="cs-CZ" sz="2000" dirty="0" smtClean="0">
                <a:solidFill>
                  <a:srgbClr val="0070C0"/>
                </a:solidFill>
                <a:hlinkClick r:id="rId8" action="ppaction://hlinksldjump">
                  <a:snd r:embed="rId4" name="applause.wav"/>
                </a:hlinkClick>
              </a:rPr>
              <a:t>prsty – kosti – abakus – </a:t>
            </a:r>
            <a:r>
              <a:rPr lang="cs-CZ" sz="2000" dirty="0" err="1" smtClean="0">
                <a:solidFill>
                  <a:srgbClr val="0070C0"/>
                </a:solidFill>
                <a:hlinkClick r:id="rId8" action="ppaction://hlinksldjump">
                  <a:snd r:embed="rId4" name="applause.wav"/>
                </a:hlinkClick>
              </a:rPr>
              <a:t>Pascaline</a:t>
            </a:r>
            <a:r>
              <a:rPr lang="cs-CZ" sz="2000" dirty="0" smtClean="0">
                <a:solidFill>
                  <a:srgbClr val="0070C0"/>
                </a:solidFill>
                <a:hlinkClick r:id="rId8" action="ppaction://hlinksldjump">
                  <a:snd r:embed="rId4" name="applause.wav"/>
                </a:hlinkClick>
              </a:rPr>
              <a:t> – Aritmometr - Merchant</a:t>
            </a:r>
            <a:endParaRPr lang="cs-CZ" sz="2000" dirty="0" smtClean="0">
              <a:solidFill>
                <a:srgbClr val="0070C0"/>
              </a:solidFill>
              <a:hlinkClick r:id="rId7" action="ppaction://hlinksldjump"/>
            </a:endParaRPr>
          </a:p>
          <a:p>
            <a:r>
              <a:rPr lang="cs-CZ" sz="2000" dirty="0">
                <a:solidFill>
                  <a:srgbClr val="0070C0"/>
                </a:solidFill>
              </a:rPr>
              <a:t>	</a:t>
            </a:r>
            <a:r>
              <a:rPr lang="cs-CZ" sz="2000" dirty="0" smtClean="0">
                <a:solidFill>
                  <a:srgbClr val="0070C0"/>
                </a:solidFill>
                <a:hlinkClick r:id="rId7" action="ppaction://hlinksldjump">
                  <a:snd r:embed="rId6" name="hammer.wav"/>
                </a:hlinkClick>
              </a:rPr>
              <a:t>c: </a:t>
            </a:r>
            <a:r>
              <a:rPr lang="cs-CZ" sz="2000" dirty="0" smtClean="0">
                <a:solidFill>
                  <a:srgbClr val="0070C0"/>
                </a:solidFill>
              </a:rPr>
              <a:t>	</a:t>
            </a:r>
            <a:r>
              <a:rPr lang="cs-CZ" sz="2000" dirty="0" smtClean="0">
                <a:solidFill>
                  <a:srgbClr val="0070C0"/>
                </a:solidFill>
                <a:hlinkClick r:id="rId7" action="ppaction://hlinksldjump">
                  <a:snd r:embed="rId6" name="hammer.wav"/>
                </a:hlinkClick>
              </a:rPr>
              <a:t>abakus </a:t>
            </a:r>
            <a:r>
              <a:rPr lang="cs-CZ" sz="2000" dirty="0">
                <a:solidFill>
                  <a:srgbClr val="0070C0"/>
                </a:solidFill>
                <a:hlinkClick r:id="rId7" action="ppaction://hlinksldjump">
                  <a:snd r:embed="rId6" name="hammer.wav"/>
                </a:hlinkClick>
              </a:rPr>
              <a:t>– kosti </a:t>
            </a:r>
            <a:r>
              <a:rPr lang="cs-CZ" sz="2000" dirty="0" smtClean="0">
                <a:solidFill>
                  <a:srgbClr val="0070C0"/>
                </a:solidFill>
                <a:hlinkClick r:id="rId7" action="ppaction://hlinksldjump">
                  <a:snd r:embed="rId6" name="hammer.wav"/>
                </a:hlinkClick>
              </a:rPr>
              <a:t>– prsty </a:t>
            </a:r>
            <a:r>
              <a:rPr lang="cs-CZ" sz="2000" dirty="0">
                <a:solidFill>
                  <a:srgbClr val="0070C0"/>
                </a:solidFill>
                <a:hlinkClick r:id="rId7" action="ppaction://hlinksldjump">
                  <a:snd r:embed="rId6" name="hammer.wav"/>
                </a:hlinkClick>
              </a:rPr>
              <a:t>–</a:t>
            </a:r>
            <a:r>
              <a:rPr lang="cs-CZ" sz="2000" dirty="0" smtClean="0">
                <a:solidFill>
                  <a:srgbClr val="0070C0"/>
                </a:solidFill>
                <a:hlinkClick r:id="rId7" action="ppaction://hlinksldjump">
                  <a:snd r:embed="rId6" name="hammer.wav"/>
                </a:hlinkClick>
              </a:rPr>
              <a:t> Merchant </a:t>
            </a:r>
            <a:r>
              <a:rPr lang="cs-CZ" sz="2000" dirty="0">
                <a:solidFill>
                  <a:srgbClr val="0070C0"/>
                </a:solidFill>
                <a:hlinkClick r:id="rId7" action="ppaction://hlinksldjump">
                  <a:snd r:embed="rId6" name="hammer.wav"/>
                </a:hlinkClick>
              </a:rPr>
              <a:t>– </a:t>
            </a:r>
            <a:r>
              <a:rPr lang="cs-CZ" sz="2000" dirty="0" smtClean="0">
                <a:solidFill>
                  <a:srgbClr val="0070C0"/>
                </a:solidFill>
                <a:hlinkClick r:id="rId7" action="ppaction://hlinksldjump">
                  <a:snd r:embed="rId6" name="hammer.wav"/>
                </a:hlinkClick>
              </a:rPr>
              <a:t>Aritmometr - </a:t>
            </a:r>
            <a:r>
              <a:rPr lang="cs-CZ" sz="2000" dirty="0" err="1" smtClean="0">
                <a:solidFill>
                  <a:srgbClr val="0070C0"/>
                </a:solidFill>
                <a:hlinkClick r:id="rId7" action="ppaction://hlinksldjump">
                  <a:snd r:embed="rId6" name="hammer.wav"/>
                </a:hlinkClick>
              </a:rPr>
              <a:t>Pascaline</a:t>
            </a:r>
            <a:endParaRPr lang="cs-CZ" sz="2000" dirty="0">
              <a:solidFill>
                <a:srgbClr val="0070C0"/>
              </a:solidFill>
              <a:hlinkClick r:id="rId7" action="ppaction://hlinksldjump"/>
            </a:endParaRPr>
          </a:p>
        </p:txBody>
      </p:sp>
      <p:sp>
        <p:nvSpPr>
          <p:cNvPr id="22" name="TextovéPole 21"/>
          <p:cNvSpPr txBox="1"/>
          <p:nvPr/>
        </p:nvSpPr>
        <p:spPr>
          <a:xfrm>
            <a:off x="179512" y="4581128"/>
            <a:ext cx="8568952" cy="1631216"/>
          </a:xfrm>
          <a:prstGeom prst="rect">
            <a:avLst/>
          </a:prstGeom>
          <a:noFill/>
        </p:spPr>
        <p:txBody>
          <a:bodyPr wrap="square" rtlCol="0">
            <a:spAutoFit/>
          </a:bodyPr>
          <a:lstStyle/>
          <a:p>
            <a:pPr marL="900113" indent="-900113"/>
            <a:r>
              <a:rPr lang="cs-CZ" sz="2000" dirty="0" smtClean="0"/>
              <a:t> 4)	</a:t>
            </a:r>
            <a:r>
              <a:rPr lang="cs-CZ" sz="2000" dirty="0" smtClean="0">
                <a:solidFill>
                  <a:srgbClr val="002060"/>
                </a:solidFill>
              </a:rPr>
              <a:t>Kdo navrhnul jako jeden z prvních lidí funkční mechanický kalkulátor, který ale nebyl vyroben ve své tehdejší době?</a:t>
            </a:r>
          </a:p>
          <a:p>
            <a:r>
              <a:rPr lang="cs-CZ" sz="2000" dirty="0"/>
              <a:t>	</a:t>
            </a:r>
            <a:r>
              <a:rPr lang="cs-CZ" sz="2000" dirty="0" smtClean="0">
                <a:solidFill>
                  <a:srgbClr val="0070C0"/>
                </a:solidFill>
                <a:hlinkClick r:id="rId9" action="ppaction://hlinksldjump">
                  <a:snd r:embed="rId6" name="hammer.wav"/>
                </a:hlinkClick>
              </a:rPr>
              <a:t>a) </a:t>
            </a:r>
            <a:r>
              <a:rPr lang="cs-CZ" sz="2000" dirty="0" err="1" smtClean="0">
                <a:solidFill>
                  <a:srgbClr val="0070C0"/>
                </a:solidFill>
                <a:hlinkClick r:id="rId9" action="ppaction://hlinksldjump">
                  <a:snd r:embed="rId6" name="hammer.wav"/>
                </a:hlinkClick>
              </a:rPr>
              <a:t>Blaise</a:t>
            </a:r>
            <a:r>
              <a:rPr lang="cs-CZ" sz="2000" dirty="0" smtClean="0">
                <a:solidFill>
                  <a:srgbClr val="0070C0"/>
                </a:solidFill>
                <a:hlinkClick r:id="rId9" action="ppaction://hlinksldjump">
                  <a:snd r:embed="rId6" name="hammer.wav"/>
                </a:hlinkClick>
              </a:rPr>
              <a:t> Pascal</a:t>
            </a:r>
            <a:r>
              <a:rPr lang="cs-CZ" sz="2000" dirty="0" smtClean="0">
                <a:solidFill>
                  <a:srgbClr val="0070C0"/>
                </a:solidFill>
              </a:rPr>
              <a:t>	</a:t>
            </a:r>
          </a:p>
          <a:p>
            <a:r>
              <a:rPr lang="cs-CZ" sz="2000" dirty="0">
                <a:solidFill>
                  <a:srgbClr val="0070C0"/>
                </a:solidFill>
              </a:rPr>
              <a:t>	</a:t>
            </a:r>
            <a:r>
              <a:rPr lang="cs-CZ" sz="2000" dirty="0" smtClean="0">
                <a:solidFill>
                  <a:srgbClr val="0070C0"/>
                </a:solidFill>
                <a:hlinkClick r:id="rId9" action="ppaction://hlinksldjump">
                  <a:snd r:embed="rId6" name="hammer.wav"/>
                </a:hlinkClick>
              </a:rPr>
              <a:t>b) Gottfried Wilhelm von Leibniz</a:t>
            </a:r>
            <a:endParaRPr lang="cs-CZ" sz="2000" dirty="0" smtClean="0">
              <a:solidFill>
                <a:srgbClr val="0070C0"/>
              </a:solidFill>
            </a:endParaRPr>
          </a:p>
          <a:p>
            <a:r>
              <a:rPr lang="cs-CZ" sz="2000" dirty="0">
                <a:solidFill>
                  <a:srgbClr val="0070C0"/>
                </a:solidFill>
              </a:rPr>
              <a:t>	</a:t>
            </a:r>
            <a:r>
              <a:rPr lang="cs-CZ" sz="2000" dirty="0" smtClean="0">
                <a:solidFill>
                  <a:srgbClr val="0070C0"/>
                </a:solidFill>
                <a:hlinkClick r:id="" action="ppaction://hlinkshowjump?jump=nextslide">
                  <a:snd r:embed="rId4" name="applause.wav"/>
                </a:hlinkClick>
              </a:rPr>
              <a:t>c) Leonardo da Vinci</a:t>
            </a:r>
            <a:r>
              <a:rPr lang="cs-CZ" sz="2000" dirty="0" smtClean="0"/>
              <a:t>	</a:t>
            </a:r>
            <a:endParaRPr lang="cs-CZ" sz="2000" dirty="0"/>
          </a:p>
        </p:txBody>
      </p:sp>
    </p:spTree>
    <p:extLst>
      <p:ext uri="{BB962C8B-B14F-4D97-AF65-F5344CB8AC3E}">
        <p14:creationId xmlns:p14="http://schemas.microsoft.com/office/powerpoint/2010/main" val="388815346"/>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3" name="click.wav"/>
          </p:stSnd>
        </p:sndAc>
      </p:transition>
    </mc:Choice>
    <mc:Fallback xmlns="">
      <p:transition spd="slow">
        <p:fade/>
        <p:sndAc>
          <p:stSnd>
            <p:snd r:embed="rId10"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9" presetClass="entr" presetSubtype="0" fill="hold" grpId="0" nodeType="afterEffect">
                                  <p:stCondLst>
                                    <p:cond delay="0"/>
                                  </p:stCondLst>
                                  <p:childTnLst>
                                    <p:set>
                                      <p:cBhvr>
                                        <p:cTn id="12" dur="1" fill="hold">
                                          <p:stCondLst>
                                            <p:cond delay="0"/>
                                          </p:stCondLst>
                                        </p:cTn>
                                        <p:tgtEl>
                                          <p:spTgt spid="1028"/>
                                        </p:tgtEl>
                                        <p:attrNameLst>
                                          <p:attrName>style.visibility</p:attrName>
                                        </p:attrNameLst>
                                      </p:cBhvr>
                                      <p:to>
                                        <p:strVal val="visible"/>
                                      </p:to>
                                    </p:set>
                                    <p:animEffect transition="in" filter="dissolve">
                                      <p:cBhvr>
                                        <p:cTn id="13" dur="250"/>
                                        <p:tgtEl>
                                          <p:spTgt spid="1028"/>
                                        </p:tgtEl>
                                      </p:cBhvr>
                                    </p:animEffect>
                                  </p:childTnLst>
                                </p:cTn>
                              </p:par>
                            </p:childTnLst>
                          </p:cTn>
                        </p:par>
                        <p:par>
                          <p:cTn id="14" fill="hold">
                            <p:stCondLst>
                              <p:cond delay="1250"/>
                            </p:stCondLst>
                            <p:childTnLst>
                              <p:par>
                                <p:cTn id="15" presetID="10" presetClass="entr" presetSubtype="0" fill="hold" grpId="0" nodeType="after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250"/>
                                        <p:tgtEl>
                                          <p:spTgt spid="31"/>
                                        </p:tgtEl>
                                      </p:cBhvr>
                                    </p:animEffect>
                                  </p:childTnLst>
                                </p:cTn>
                              </p:par>
                            </p:childTnLst>
                          </p:cTn>
                        </p:par>
                        <p:par>
                          <p:cTn id="18" fill="hold">
                            <p:stCondLst>
                              <p:cond delay="1500"/>
                            </p:stCondLst>
                            <p:childTnLst>
                              <p:par>
                                <p:cTn id="19" presetID="9" presetClass="entr" presetSubtype="0" fill="hold" grpId="0" nodeType="after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dissolve">
                                      <p:cBhvr>
                                        <p:cTn id="21" dur="250"/>
                                        <p:tgtEl>
                                          <p:spTgt spid="20"/>
                                        </p:tgtEl>
                                      </p:cBhvr>
                                    </p:animEffect>
                                  </p:childTnLst>
                                </p:cTn>
                              </p:par>
                            </p:childTnLst>
                          </p:cTn>
                        </p:par>
                        <p:par>
                          <p:cTn id="22" fill="hold">
                            <p:stCondLst>
                              <p:cond delay="1750"/>
                            </p:stCondLst>
                            <p:childTnLst>
                              <p:par>
                                <p:cTn id="23" presetID="9" presetClass="entr" presetSubtype="0" fill="hold" grpId="0" nodeType="after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dissolve">
                                      <p:cBhvr>
                                        <p:cTn id="25" dur="250"/>
                                        <p:tgtEl>
                                          <p:spTgt spid="21"/>
                                        </p:tgtEl>
                                      </p:cBhvr>
                                    </p:animEffect>
                                  </p:childTnLst>
                                </p:cTn>
                              </p:par>
                            </p:childTnLst>
                          </p:cTn>
                        </p:par>
                        <p:par>
                          <p:cTn id="26" fill="hold">
                            <p:stCondLst>
                              <p:cond delay="2000"/>
                            </p:stCondLst>
                            <p:childTnLst>
                              <p:par>
                                <p:cTn id="27" presetID="9" presetClass="entr" presetSubtype="0" fill="hold" grpId="0" nodeType="after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dissolve">
                                      <p:cBhvr>
                                        <p:cTn id="29" dur="250"/>
                                        <p:tgtEl>
                                          <p:spTgt spid="22"/>
                                        </p:tgtEl>
                                      </p:cBhvr>
                                    </p:animEffect>
                                  </p:childTnLst>
                                </p:cTn>
                              </p:par>
                            </p:childTnLst>
                          </p:cTn>
                        </p:par>
                        <p:par>
                          <p:cTn id="30" fill="hold">
                            <p:stCondLst>
                              <p:cond delay="2250"/>
                            </p:stCondLst>
                            <p:childTnLst>
                              <p:par>
                                <p:cTn id="31" presetID="2" presetClass="entr" presetSubtype="4" fill="hold" nodeType="afterEffect">
                                  <p:stCondLst>
                                    <p:cond delay="0"/>
                                  </p:stCondLst>
                                  <p:childTnLst>
                                    <p:set>
                                      <p:cBhvr>
                                        <p:cTn id="32" dur="1" fill="hold">
                                          <p:stCondLst>
                                            <p:cond delay="0"/>
                                          </p:stCondLst>
                                        </p:cTn>
                                        <p:tgtEl>
                                          <p:spTgt spid="13">
                                            <p:txEl>
                                              <p:pRg st="0" end="0"/>
                                            </p:txEl>
                                          </p:spTgt>
                                        </p:tgtEl>
                                        <p:attrNameLst>
                                          <p:attrName>style.visibility</p:attrName>
                                        </p:attrNameLst>
                                      </p:cBhvr>
                                      <p:to>
                                        <p:strVal val="visible"/>
                                      </p:to>
                                    </p:set>
                                    <p:anim calcmode="lin" valueType="num">
                                      <p:cBhvr additive="base">
                                        <p:cTn id="3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par>
                          <p:cTn id="35" fill="hold">
                            <p:stCondLst>
                              <p:cond delay="2750"/>
                            </p:stCondLst>
                            <p:childTnLst>
                              <p:par>
                                <p:cTn id="36" presetID="2" presetClass="entr" presetSubtype="4" fill="hold" nodeType="afterEffect">
                                  <p:stCondLst>
                                    <p:cond delay="0"/>
                                  </p:stCondLst>
                                  <p:childTnLst>
                                    <p:set>
                                      <p:cBhvr>
                                        <p:cTn id="37" dur="1" fill="hold">
                                          <p:stCondLst>
                                            <p:cond delay="0"/>
                                          </p:stCondLst>
                                        </p:cTn>
                                        <p:tgtEl>
                                          <p:spTgt spid="13">
                                            <p:txEl>
                                              <p:pRg st="1" end="1"/>
                                            </p:txEl>
                                          </p:spTgt>
                                        </p:tgtEl>
                                        <p:attrNameLst>
                                          <p:attrName>style.visibility</p:attrName>
                                        </p:attrNameLst>
                                      </p:cBhvr>
                                      <p:to>
                                        <p:strVal val="visible"/>
                                      </p:to>
                                    </p:set>
                                    <p:anim calcmode="lin" valueType="num">
                                      <p:cBhvr additive="base">
                                        <p:cTn id="38"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1" grpId="0" animBg="1"/>
      <p:bldP spid="1028" grpId="0"/>
      <p:bldP spid="20" grpId="0"/>
      <p:bldP spid="21" grpId="0"/>
      <p:bldP spid="2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délník 8"/>
          <p:cNvSpPr/>
          <p:nvPr/>
        </p:nvSpPr>
        <p:spPr>
          <a:xfrm>
            <a:off x="0" y="692696"/>
            <a:ext cx="9144000" cy="6189773"/>
          </a:xfrm>
          <a:prstGeom prst="rect">
            <a:avLst/>
          </a:prstGeom>
          <a:gradFill flip="none" rotWithShape="1">
            <a:gsLst>
              <a:gs pos="0">
                <a:srgbClr val="FFE1B9"/>
              </a:gs>
              <a:gs pos="100000">
                <a:srgbClr val="FFFAF0"/>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27384"/>
            <a:ext cx="9144000" cy="706090"/>
          </a:xfrm>
          <a:ln>
            <a:noFill/>
          </a:ln>
        </p:spPr>
        <p:style>
          <a:lnRef idx="1">
            <a:schemeClr val="accent1"/>
          </a:lnRef>
          <a:fillRef idx="2">
            <a:schemeClr val="accent1"/>
          </a:fillRef>
          <a:effectRef idx="1">
            <a:schemeClr val="accent1"/>
          </a:effectRef>
          <a:fontRef idx="minor">
            <a:schemeClr val="dk1"/>
          </a:fontRef>
        </p:style>
        <p:txBody>
          <a:bodyPr/>
          <a:lstStyle/>
          <a:p>
            <a:r>
              <a:rPr lang="cs-CZ" sz="3000" b="1" i="1" u="sng" dirty="0">
                <a:solidFill>
                  <a:schemeClr val="tx2"/>
                </a:solidFill>
              </a:rPr>
              <a:t>Historie ICT 1 – </a:t>
            </a:r>
            <a:r>
              <a:rPr lang="cs-CZ" sz="3000" b="1" i="1" u="sng" dirty="0" smtClean="0">
                <a:solidFill>
                  <a:schemeClr val="tx2"/>
                </a:solidFill>
              </a:rPr>
              <a:t>vyhodnocení</a:t>
            </a:r>
            <a:endParaRPr lang="cs-CZ" sz="3000" b="1" i="1" u="sng" dirty="0">
              <a:solidFill>
                <a:schemeClr val="tx2"/>
              </a:solidFill>
            </a:endParaRPr>
          </a:p>
        </p:txBody>
      </p:sp>
      <p:sp>
        <p:nvSpPr>
          <p:cNvPr id="4" name="Zástupný symbol pro obsah 2"/>
          <p:cNvSpPr txBox="1">
            <a:spLocks/>
          </p:cNvSpPr>
          <p:nvPr/>
        </p:nvSpPr>
        <p:spPr bwMode="auto">
          <a:xfrm>
            <a:off x="593812" y="1052736"/>
            <a:ext cx="8289584" cy="187220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0"/>
              </a:spcBef>
              <a:buNone/>
            </a:pPr>
            <a:r>
              <a:rPr lang="cs-CZ" sz="2800" b="1" u="sng" dirty="0" smtClean="0">
                <a:solidFill>
                  <a:srgbClr val="00B050"/>
                </a:solidFill>
              </a:rPr>
              <a:t>Velmi správně</a:t>
            </a:r>
            <a:r>
              <a:rPr lang="cs-CZ" sz="2400" b="1" u="sng" dirty="0" smtClean="0">
                <a:solidFill>
                  <a:srgbClr val="00B050"/>
                </a:solidFill>
              </a:rPr>
              <a:t>, </a:t>
            </a:r>
          </a:p>
          <a:p>
            <a:pPr marL="0" indent="0" algn="just">
              <a:spcBef>
                <a:spcPts val="0"/>
              </a:spcBef>
              <a:buNone/>
            </a:pPr>
            <a:endParaRPr lang="cs-CZ" sz="2400" dirty="0" smtClean="0">
              <a:solidFill>
                <a:srgbClr val="00B050"/>
              </a:solidFill>
            </a:endParaRPr>
          </a:p>
          <a:p>
            <a:pPr marL="0" indent="0" algn="just">
              <a:spcBef>
                <a:spcPts val="0"/>
              </a:spcBef>
              <a:buNone/>
            </a:pPr>
            <a:r>
              <a:rPr lang="cs-CZ" sz="2400" dirty="0">
                <a:solidFill>
                  <a:srgbClr val="00B050"/>
                </a:solidFill>
              </a:rPr>
              <a:t>	</a:t>
            </a:r>
            <a:r>
              <a:rPr lang="cs-CZ" sz="2400" dirty="0" smtClean="0">
                <a:solidFill>
                  <a:srgbClr val="00B050"/>
                </a:solidFill>
              </a:rPr>
              <a:t>jde ti to, tedy </a:t>
            </a:r>
            <a:r>
              <a:rPr lang="cs-CZ" sz="2400" b="1" u="sng" dirty="0" smtClean="0">
                <a:solidFill>
                  <a:srgbClr val="00B050"/>
                </a:solidFill>
              </a:rPr>
              <a:t>chválím!</a:t>
            </a:r>
          </a:p>
          <a:p>
            <a:pPr marL="0" indent="0" algn="just">
              <a:spcBef>
                <a:spcPts val="0"/>
              </a:spcBef>
              <a:buNone/>
            </a:pPr>
            <a:endParaRPr lang="cs-CZ" sz="2400" dirty="0" smtClean="0">
              <a:solidFill>
                <a:schemeClr val="tx2"/>
              </a:solidFill>
            </a:endParaRPr>
          </a:p>
          <a:p>
            <a:pPr marL="0" indent="0" algn="just">
              <a:spcBef>
                <a:spcPts val="0"/>
              </a:spcBef>
              <a:buNone/>
            </a:pPr>
            <a:endParaRPr lang="cs-CZ" sz="2400" dirty="0" smtClean="0">
              <a:solidFill>
                <a:schemeClr val="tx2"/>
              </a:solidFill>
            </a:endParaRPr>
          </a:p>
        </p:txBody>
      </p:sp>
      <p:sp>
        <p:nvSpPr>
          <p:cNvPr id="5" name="Zástupný symbol pro obsah 2"/>
          <p:cNvSpPr txBox="1">
            <a:spLocks/>
          </p:cNvSpPr>
          <p:nvPr/>
        </p:nvSpPr>
        <p:spPr bwMode="auto">
          <a:xfrm>
            <a:off x="0" y="6237311"/>
            <a:ext cx="9144000" cy="645157"/>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55700" indent="0">
              <a:spcBef>
                <a:spcPts val="0"/>
              </a:spcBef>
              <a:buNone/>
            </a:pPr>
            <a:r>
              <a:rPr lang="cs-CZ" sz="2000" i="1" dirty="0" smtClean="0">
                <a:solidFill>
                  <a:srgbClr val="C00000"/>
                </a:solidFill>
              </a:rPr>
              <a:t>Doporučení v učení i do života:</a:t>
            </a:r>
          </a:p>
          <a:p>
            <a:pPr marL="1155700" indent="0">
              <a:spcBef>
                <a:spcPts val="0"/>
              </a:spcBef>
              <a:buNone/>
            </a:pPr>
            <a:r>
              <a:rPr lang="cs-CZ" sz="2000" i="1" dirty="0" smtClean="0">
                <a:solidFill>
                  <a:srgbClr val="C00000"/>
                </a:solidFill>
              </a:rPr>
              <a:t>	Každou informaci je dobré ověřit, a to i několikrát.</a:t>
            </a:r>
            <a:endParaRPr lang="cs-CZ" sz="2000" i="1" dirty="0">
              <a:solidFill>
                <a:srgbClr val="C00000"/>
              </a:solidFill>
            </a:endParaRPr>
          </a:p>
        </p:txBody>
      </p:sp>
      <p:sp>
        <p:nvSpPr>
          <p:cNvPr id="6" name="Obdélník 5"/>
          <p:cNvSpPr/>
          <p:nvPr/>
        </p:nvSpPr>
        <p:spPr>
          <a:xfrm>
            <a:off x="0" y="6237311"/>
            <a:ext cx="1187624" cy="646331"/>
          </a:xfrm>
          <a:prstGeom prst="rect">
            <a:avLst/>
          </a:prstGeom>
          <a:gradFill>
            <a:gsLst>
              <a:gs pos="0">
                <a:schemeClr val="accent6">
                  <a:lumMod val="40000"/>
                  <a:lumOff val="60000"/>
                </a:schemeClr>
              </a:gs>
              <a:gs pos="50000">
                <a:schemeClr val="accent6">
                  <a:lumMod val="20000"/>
                  <a:lumOff val="80000"/>
                </a:schemeClr>
              </a:gs>
              <a:gs pos="100000">
                <a:schemeClr val="bg1"/>
              </a:gs>
            </a:gsLst>
            <a:lin ang="5400000" scaled="0"/>
          </a:gradFill>
        </p:spPr>
        <p:txBody>
          <a:bodyPr wrap="square" lIns="91440" tIns="45720" rIns="91440" bIns="45720">
            <a:spAutoFit/>
          </a:bodyPr>
          <a:lstStyle/>
          <a:p>
            <a:pPr algn="ctr"/>
            <a:r>
              <a:rPr lang="cs-CZ" sz="3600" b="0" cap="none" spc="0" dirty="0" smtClean="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rPr>
              <a:t>? - !</a:t>
            </a:r>
            <a:endParaRPr lang="cs-CZ" sz="3600" b="0" cap="none" spc="0" dirty="0">
              <a:ln w="18415" cmpd="sng">
                <a:noFill/>
                <a:prstDash val="solid"/>
              </a:ln>
              <a:gradFill>
                <a:gsLst>
                  <a:gs pos="0">
                    <a:schemeClr val="bg1"/>
                  </a:gs>
                  <a:gs pos="50000">
                    <a:schemeClr val="accent6">
                      <a:lumMod val="20000"/>
                      <a:lumOff val="80000"/>
                    </a:schemeClr>
                  </a:gs>
                  <a:gs pos="100000">
                    <a:schemeClr val="accent6">
                      <a:lumMod val="40000"/>
                      <a:lumOff val="60000"/>
                    </a:schemeClr>
                  </a:gs>
                </a:gsLst>
                <a:lin ang="5400000" scaled="0"/>
              </a:gradFill>
              <a:effectLst>
                <a:outerShdw blurRad="50800" dist="38100" dir="2700000" algn="tl" rotWithShape="0">
                  <a:schemeClr val="accent6">
                    <a:lumMod val="60000"/>
                    <a:lumOff val="40000"/>
                    <a:alpha val="40000"/>
                  </a:schemeClr>
                </a:outerShdw>
              </a:effectLst>
            </a:endParaRPr>
          </a:p>
        </p:txBody>
      </p:sp>
      <p:sp>
        <p:nvSpPr>
          <p:cNvPr id="12" name="Tlačítko akce: Dopředu nebo Další 11">
            <a:hlinkClick r:id="" action="ppaction://hlinkshowjump?jump=nextslide" highlightClick="1"/>
          </p:cNvPr>
          <p:cNvSpPr/>
          <p:nvPr/>
        </p:nvSpPr>
        <p:spPr>
          <a:xfrm>
            <a:off x="8622792" y="5716103"/>
            <a:ext cx="521208" cy="521208"/>
          </a:xfrm>
          <a:prstGeom prst="actionButtonForwardNex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3" name="Obrázek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47864" y="3212975"/>
            <a:ext cx="2268738" cy="1930003"/>
          </a:xfrm>
          <a:prstGeom prst="rect">
            <a:avLst/>
          </a:prstGeom>
        </p:spPr>
      </p:pic>
      <p:pic>
        <p:nvPicPr>
          <p:cNvPr id="7" name="Champions_Crazy Frog.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12160" y="4359524"/>
            <a:ext cx="609600" cy="609600"/>
          </a:xfrm>
          <a:prstGeom prst="rect">
            <a:avLst/>
          </a:prstGeom>
        </p:spPr>
      </p:pic>
    </p:spTree>
    <p:extLst>
      <p:ext uri="{BB962C8B-B14F-4D97-AF65-F5344CB8AC3E}">
        <p14:creationId xmlns:p14="http://schemas.microsoft.com/office/powerpoint/2010/main" val="3062860884"/>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5" name="click.wav"/>
          </p:stSnd>
        </p:sndAc>
      </p:transition>
    </mc:Choice>
    <mc:Fallback xmlns="">
      <p:transition spd="slow">
        <p:fade/>
        <p:sndAc>
          <p:stSnd>
            <p:snd r:embed="rId8"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p:stCondLst>
                              <p:cond delay="750"/>
                            </p:stCondLst>
                            <p:childTnLst>
                              <p:par>
                                <p:cTn id="9" presetID="53" presetClass="entr" presetSubtype="16"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fltVal val="0"/>
                                          </p:val>
                                        </p:tav>
                                        <p:tav tm="100000">
                                          <p:val>
                                            <p:strVal val="#ppt_h"/>
                                          </p:val>
                                        </p:tav>
                                      </p:tavLst>
                                    </p:anim>
                                    <p:animEffect transition="in" filter="fade">
                                      <p:cBhvr>
                                        <p:cTn id="13" dur="500"/>
                                        <p:tgtEl>
                                          <p:spTgt spid="3"/>
                                        </p:tgtEl>
                                      </p:cBhvr>
                                    </p:animEffect>
                                  </p:childTnLst>
                                </p:cTn>
                              </p:par>
                              <p:par>
                                <p:cTn id="14" presetID="1" presetClass="mediacall" presetSubtype="0" fill="hold" nodeType="withEffect">
                                  <p:stCondLst>
                                    <p:cond delay="0"/>
                                  </p:stCondLst>
                                  <p:childTnLst>
                                    <p:cmd type="call" cmd="playFrom(0.0)">
                                      <p:cBhvr>
                                        <p:cTn id="15" dur="71376" fill="hold"/>
                                        <p:tgtEl>
                                          <p:spTgt spid="7"/>
                                        </p:tgtEl>
                                      </p:cBhvr>
                                    </p:cmd>
                                  </p:childTnLst>
                                </p:cTn>
                              </p:par>
                              <p:par>
                                <p:cTn id="16" presetID="2" presetClass="entr" presetSubtype="4" fill="hold"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 calcmode="lin" valueType="num">
                                      <p:cBhvr additive="base">
                                        <p:cTn id="2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5">
                                            <p:txEl>
                                              <p:pRg st="1" end="1"/>
                                            </p:txEl>
                                          </p:spTgt>
                                        </p:tgtEl>
                                        <p:attrNameLst>
                                          <p:attrName>ppt_y</p:attrName>
                                        </p:attrNameLst>
                                      </p:cBhvr>
                                      <p:tavLst>
                                        <p:tav tm="0">
                                          <p:val>
                                            <p:strVal val="1+#ppt_h/2"/>
                                          </p:val>
                                        </p:tav>
                                        <p:tav tm="100000">
                                          <p:val>
                                            <p:strVal val="#ppt_y"/>
                                          </p:val>
                                        </p:tav>
                                      </p:tavLst>
                                    </p:anim>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7"/>
                </p:tgtEl>
              </p:cMediaNode>
            </p:audio>
          </p:childTnLst>
        </p:cTn>
      </p:par>
    </p:tnLst>
    <p:bldLst>
      <p:bldP spid="4" grpId="0"/>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t>15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323528" y="1948770"/>
            <a:ext cx="8064896" cy="400110"/>
          </a:xfrm>
          <a:prstGeom prst="rect">
            <a:avLst/>
          </a:prstGeom>
          <a:noFill/>
        </p:spPr>
        <p:txBody>
          <a:bodyPr wrap="square" rtlCol="0">
            <a:spAutoFit/>
          </a:bodyPr>
          <a:lstStyle/>
          <a:p>
            <a:pPr marL="342900" indent="-342900">
              <a:buFont typeface="Arial" pitchFamily="34" charset="0"/>
              <a:buChar char="•"/>
            </a:pPr>
            <a:r>
              <a:rPr lang="cs-CZ" sz="2000" b="1" dirty="0" smtClean="0"/>
              <a:t>Vlastní zdroje a vytvořené materiály</a:t>
            </a:r>
            <a:endParaRPr lang="cs-CZ" sz="2000" b="1" dirty="0"/>
          </a:p>
        </p:txBody>
      </p:sp>
      <p:sp>
        <p:nvSpPr>
          <p:cNvPr id="14" name="TextovéPole 13"/>
          <p:cNvSpPr txBox="1"/>
          <p:nvPr/>
        </p:nvSpPr>
        <p:spPr>
          <a:xfrm>
            <a:off x="323528" y="3645024"/>
            <a:ext cx="8062439" cy="2554545"/>
          </a:xfrm>
          <a:prstGeom prst="rect">
            <a:avLst/>
          </a:prstGeom>
          <a:noFill/>
        </p:spPr>
        <p:txBody>
          <a:bodyPr wrap="square" rtlCol="0">
            <a:spAutoFit/>
          </a:bodyPr>
          <a:lstStyle/>
          <a:p>
            <a:pPr marL="342900" indent="-342900">
              <a:buFont typeface="Arial" pitchFamily="34" charset="0"/>
              <a:buChar char="•"/>
            </a:pPr>
            <a:r>
              <a:rPr lang="cs-CZ" sz="2000" b="1" dirty="0" smtClean="0"/>
              <a:t>Webové zdroje:</a:t>
            </a:r>
          </a:p>
          <a:p>
            <a:pPr marL="365125"/>
            <a:r>
              <a:rPr lang="cs-CZ" sz="2000" dirty="0">
                <a:hlinkClick r:id="rId5"/>
              </a:rPr>
              <a:t>http://cs.wikipedia.org</a:t>
            </a:r>
            <a:r>
              <a:rPr lang="cs-CZ" sz="2000" dirty="0" smtClean="0">
                <a:hlinkClick r:id="rId5"/>
              </a:rPr>
              <a:t>/</a:t>
            </a:r>
            <a:endParaRPr lang="cs-CZ" sz="2000" dirty="0" smtClean="0"/>
          </a:p>
          <a:p>
            <a:pPr marL="365125"/>
            <a:r>
              <a:rPr lang="cs-CZ" sz="2000" dirty="0">
                <a:hlinkClick r:id="rId6"/>
              </a:rPr>
              <a:t>http://extrahardware.cnews.cz/lide/jan-bocek</a:t>
            </a:r>
            <a:endParaRPr lang="cs-CZ" sz="2000" dirty="0"/>
          </a:p>
          <a:p>
            <a:pPr marL="365125"/>
            <a:r>
              <a:rPr lang="cs-CZ" sz="2000" dirty="0" smtClean="0">
                <a:hlinkClick r:id="rId7"/>
              </a:rPr>
              <a:t>http</a:t>
            </a:r>
            <a:r>
              <a:rPr lang="cs-CZ" sz="2000" dirty="0">
                <a:hlinkClick r:id="rId7"/>
              </a:rPr>
              <a:t>://elektronika.heureka.cz/</a:t>
            </a:r>
            <a:endParaRPr lang="cs-CZ" sz="2000" dirty="0"/>
          </a:p>
          <a:p>
            <a:pPr marL="365125"/>
            <a:r>
              <a:rPr lang="cs-CZ" sz="2000" dirty="0">
                <a:hlinkClick r:id="rId8"/>
              </a:rPr>
              <a:t>http://www.i-kantor.eu/cze/ucebnice/informatika.php</a:t>
            </a:r>
            <a:endParaRPr lang="cs-CZ" sz="2000" dirty="0"/>
          </a:p>
          <a:p>
            <a:pPr marL="365125"/>
            <a:r>
              <a:rPr lang="cs-CZ" sz="2000" dirty="0">
                <a:hlinkClick r:id="rId9"/>
              </a:rPr>
              <a:t>http://www.loupak.cz</a:t>
            </a:r>
            <a:r>
              <a:rPr lang="cs-CZ" sz="2000" dirty="0" smtClean="0">
                <a:hlinkClick r:id="rId9"/>
              </a:rPr>
              <a:t>/</a:t>
            </a:r>
            <a:endParaRPr lang="cs-CZ" sz="2000" dirty="0" smtClean="0"/>
          </a:p>
          <a:p>
            <a:pPr marL="365125"/>
            <a:r>
              <a:rPr lang="cs-CZ" sz="2000" dirty="0">
                <a:hlinkClick r:id="rId10"/>
              </a:rPr>
              <a:t>http://mp3s.nadruhou.net/crazy-frog/we-are-the-champions-56719</a:t>
            </a:r>
            <a:r>
              <a:rPr lang="cs-CZ" sz="2000" dirty="0" smtClean="0">
                <a:hlinkClick r:id="rId10"/>
              </a:rPr>
              <a:t>/</a:t>
            </a:r>
            <a:endParaRPr lang="cs-CZ" sz="2000" dirty="0"/>
          </a:p>
          <a:p>
            <a:pPr marL="365125"/>
            <a:r>
              <a:rPr lang="cs-CZ" sz="2000" dirty="0"/>
              <a:t>	</a:t>
            </a:r>
            <a:r>
              <a:rPr lang="cs-CZ" sz="2000" dirty="0" smtClean="0"/>
              <a:t>výřez ukázky</a:t>
            </a:r>
          </a:p>
        </p:txBody>
      </p:sp>
      <p:sp>
        <p:nvSpPr>
          <p:cNvPr id="12" name="Zástupný symbol pro obsah 2"/>
          <p:cNvSpPr txBox="1">
            <a:spLocks/>
          </p:cNvSpPr>
          <p:nvPr/>
        </p:nvSpPr>
        <p:spPr>
          <a:xfrm>
            <a:off x="539552" y="4262362"/>
            <a:ext cx="8229600" cy="226298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cs-CZ" sz="1800" dirty="0" smtClean="0"/>
          </a:p>
        </p:txBody>
      </p:sp>
      <p:pic>
        <p:nvPicPr>
          <p:cNvPr id="13" name="Picture 2" descr="C:\Users\Jirka\Pictures\pocitac.gif"/>
          <p:cNvPicPr>
            <a:picLocks noChangeAspect="1" noChangeArrowheads="1" noCrop="1"/>
          </p:cNvPicPr>
          <p:nvPr/>
        </p:nvPicPr>
        <p:blipFill>
          <a:blip r:embed="rId11">
            <a:extLst>
              <a:ext uri="{28A0092B-C50C-407E-A947-70E740481C1C}">
                <a14:useLocalDpi xmlns:a14="http://schemas.microsoft.com/office/drawing/2010/main" val="0"/>
              </a:ext>
            </a:extLst>
          </a:blip>
          <a:srcRect/>
          <a:stretch>
            <a:fillRect/>
          </a:stretch>
        </p:blipFill>
        <p:spPr bwMode="auto">
          <a:xfrm>
            <a:off x="7007046" y="1844824"/>
            <a:ext cx="1415178" cy="1296144"/>
          </a:xfrm>
          <a:prstGeom prst="rect">
            <a:avLst/>
          </a:prstGeom>
          <a:noFill/>
          <a:extLst>
            <a:ext uri="{909E8E84-426E-40DD-AFC4-6F175D3DCCD1}">
              <a14:hiddenFill xmlns:a14="http://schemas.microsoft.com/office/drawing/2010/main">
                <a:solidFill>
                  <a:srgbClr val="FFFFFF"/>
                </a:solidFill>
              </a14:hiddenFill>
            </a:ext>
          </a:extLst>
        </p:spPr>
      </p:pic>
      <p:sp>
        <p:nvSpPr>
          <p:cNvPr id="16" name="TextovéPole 15"/>
          <p:cNvSpPr txBox="1"/>
          <p:nvPr/>
        </p:nvSpPr>
        <p:spPr>
          <a:xfrm>
            <a:off x="323528" y="2420888"/>
            <a:ext cx="8030331" cy="1015663"/>
          </a:xfrm>
          <a:prstGeom prst="rect">
            <a:avLst/>
          </a:prstGeom>
          <a:noFill/>
        </p:spPr>
        <p:txBody>
          <a:bodyPr wrap="square" rtlCol="0">
            <a:spAutoFit/>
          </a:bodyPr>
          <a:lstStyle/>
          <a:p>
            <a:pPr marL="342900" indent="-342900">
              <a:buFont typeface="Arial" pitchFamily="34" charset="0"/>
              <a:buChar char="•"/>
            </a:pPr>
            <a:r>
              <a:rPr lang="cs-CZ" sz="2000" b="1" dirty="0" err="1" smtClean="0"/>
              <a:t>Emotikony</a:t>
            </a:r>
            <a:r>
              <a:rPr lang="cs-CZ" sz="2000" b="1" dirty="0" smtClean="0"/>
              <a:t> – kliparty programu MS Office:</a:t>
            </a:r>
          </a:p>
          <a:p>
            <a:pPr marL="342900" lvl="1" indent="22225">
              <a:buFont typeface="Calibri" pitchFamily="34" charset="0"/>
              <a:buChar char="-"/>
            </a:pPr>
            <a:r>
              <a:rPr lang="cs-CZ" sz="2000" dirty="0" err="1" smtClean="0"/>
              <a:t>emotikony</a:t>
            </a:r>
            <a:r>
              <a:rPr lang="cs-CZ" sz="2000" dirty="0" smtClean="0"/>
              <a:t> a kliparty sady MS-Office, dostupné také na</a:t>
            </a:r>
          </a:p>
          <a:p>
            <a:pPr lvl="1"/>
            <a:r>
              <a:rPr lang="cs-CZ" sz="2000" dirty="0">
                <a:hlinkClick r:id="rId12"/>
              </a:rPr>
              <a:t>http://</a:t>
            </a:r>
            <a:r>
              <a:rPr lang="cs-CZ" sz="2000" dirty="0" smtClean="0">
                <a:hlinkClick r:id="rId12"/>
              </a:rPr>
              <a:t>office.microsoft.com/cs-cz/images/MC900442026.aspx</a:t>
            </a:r>
            <a:endParaRPr lang="cs-CZ" sz="2000" dirty="0" smtClean="0"/>
          </a:p>
        </p:txBody>
      </p:sp>
    </p:spTree>
    <p:extLst>
      <p:ext uri="{BB962C8B-B14F-4D97-AF65-F5344CB8AC3E}">
        <p14:creationId xmlns:p14="http://schemas.microsoft.com/office/powerpoint/2010/main" val="1045468777"/>
      </p:ext>
    </p:extLst>
  </p:cSld>
  <p:clrMapOvr>
    <a:masterClrMapping/>
  </p:clrMapOvr>
  <mc:AlternateContent xmlns:mc="http://schemas.openxmlformats.org/markup-compatibility/2006" xmlns:p14="http://schemas.microsoft.com/office/powerpoint/2010/main">
    <mc:Choice Requires="p14">
      <p:transition spd="slow" p14:dur="1600">
        <p14:gallery dir="l"/>
        <p:sndAc>
          <p:stSnd>
            <p:snd r:embed="rId2" name="click.wav"/>
          </p:stSnd>
        </p:sndAc>
      </p:transition>
    </mc:Choice>
    <mc:Fallback xmlns="">
      <p:transition spd="slow">
        <p:fade/>
        <p:sndAc>
          <p:stSnd>
            <p:snd r:embed="rId13" name="click.wav"/>
          </p:stSnd>
        </p:sndAc>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3036</TotalTime>
  <Words>1629</Words>
  <Application>Microsoft Office PowerPoint</Application>
  <PresentationFormat>Předvádění na obrazovce (4:3)</PresentationFormat>
  <Paragraphs>203</Paragraphs>
  <Slides>15</Slides>
  <Notes>13</Notes>
  <HiddenSlides>0</HiddenSlides>
  <MMClips>1</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STŘEDNÍ ŠKOLA STAVEBNÍ A TECHNICKÁ Ústí nad Labem, Čelakovského 5, příspěvková organizace Páteřní škola Ústeckého kraje</vt:lpstr>
      <vt:lpstr>Historie ICT 1 – počítačový pravěk</vt:lpstr>
      <vt:lpstr>Historie ICT 1 – počítačový pravěk</vt:lpstr>
      <vt:lpstr>Historie ICT 1 – počítačový pravěk</vt:lpstr>
      <vt:lpstr>Historie ICT 1 – počítačový pravěk</vt:lpstr>
      <vt:lpstr>Historie ICT 1 – počítačový pravěk</vt:lpstr>
      <vt:lpstr>Historie ICT 1 – počítačový středověk</vt:lpstr>
      <vt:lpstr>Historie ICT 1 – počítačový středověk</vt:lpstr>
      <vt:lpstr>Historie ICT 1 – počítačový středověk</vt:lpstr>
      <vt:lpstr>Historie ICT 1 – počítačový středověk</vt:lpstr>
      <vt:lpstr>Historie ICT 1 – počítačový středověk</vt:lpstr>
      <vt:lpstr>Historie ICT 1 – počítačový novověk</vt:lpstr>
      <vt:lpstr>Historie ICT 1 – autotest</vt:lpstr>
      <vt:lpstr>Historie ICT 1 – vyhodnocení</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Karel Filas, Ing.</cp:lastModifiedBy>
  <cp:revision>149</cp:revision>
  <dcterms:created xsi:type="dcterms:W3CDTF">2010-11-01T23:40:31Z</dcterms:created>
  <dcterms:modified xsi:type="dcterms:W3CDTF">2013-05-02T09:14:07Z</dcterms:modified>
</cp:coreProperties>
</file>