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66" r:id="rId4"/>
    <p:sldId id="268" r:id="rId5"/>
    <p:sldId id="270" r:id="rId6"/>
    <p:sldId id="271" r:id="rId7"/>
    <p:sldId id="267" r:id="rId8"/>
    <p:sldId id="26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AF0"/>
    <a:srgbClr val="FFFAF5"/>
    <a:srgbClr val="FFF5EB"/>
    <a:srgbClr val="FFEBCD"/>
    <a:srgbClr val="FFFF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audio" Target="../media/audio1.wav"/><Relationship Id="rId7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JPG"/><Relationship Id="rId4" Type="http://schemas.openxmlformats.org/officeDocument/2006/relationships/image" Target="../media/image9.jpg"/><Relationship Id="rId9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slide" Target="slide8.xml"/><Relationship Id="rId4" Type="http://schemas.openxmlformats.org/officeDocument/2006/relationships/slide" Target="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MC900442026.aspx" TargetMode="External"/><Relationship Id="rId5" Type="http://schemas.openxmlformats.org/officeDocument/2006/relationships/hyperlink" Target="http://www.mall.cz/kabely/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200581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Uvedení do principu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použití sítí, architektura sítí, topologie a rozloha sítí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Počítačové sítě – úvod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VY_32_INOVACE_33_658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96538"/>
            <a:ext cx="6552728" cy="4188645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400" dirty="0"/>
              <a:t>Pojmem </a:t>
            </a:r>
            <a:r>
              <a:rPr lang="cs-CZ" sz="2400" b="1" dirty="0"/>
              <a:t>počítačová </a:t>
            </a:r>
            <a:r>
              <a:rPr lang="cs-CZ" sz="2400" b="1" dirty="0" smtClean="0"/>
              <a:t>síť </a:t>
            </a:r>
            <a:r>
              <a:rPr lang="cs-CZ" sz="2400" dirty="0"/>
              <a:t>se rozumí vzájemné spojení dvou a více počítačů, či sdílených periferií tak, aby mohly </a:t>
            </a:r>
            <a:r>
              <a:rPr lang="cs-CZ" sz="2400" dirty="0" smtClean="0"/>
              <a:t>vzájemně </a:t>
            </a:r>
            <a:r>
              <a:rPr lang="cs-CZ" sz="2400" dirty="0"/>
              <a:t>komunikovat a sdílet své prostředky. </a:t>
            </a:r>
            <a:r>
              <a:rPr lang="cs-CZ" sz="2400" i="1" dirty="0" smtClean="0"/>
              <a:t>(obecně se jedná o jakékoli ICT zařízení)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Před </a:t>
            </a:r>
            <a:r>
              <a:rPr lang="cs-CZ" sz="2400" dirty="0">
                <a:solidFill>
                  <a:srgbClr val="0070C0"/>
                </a:solidFill>
              </a:rPr>
              <a:t>nástupem počítačových sítí musel mít každý počítač pro tiskový výstup vlastní </a:t>
            </a:r>
            <a:r>
              <a:rPr lang="cs-CZ" sz="2400" dirty="0" smtClean="0">
                <a:solidFill>
                  <a:srgbClr val="0070C0"/>
                </a:solidFill>
              </a:rPr>
              <a:t>tiskárnu či jiné periferie, </a:t>
            </a:r>
            <a:r>
              <a:rPr lang="cs-CZ" sz="2400" dirty="0">
                <a:solidFill>
                  <a:srgbClr val="0070C0"/>
                </a:solidFill>
              </a:rPr>
              <a:t>případně bylo třeba dokument </a:t>
            </a:r>
            <a:r>
              <a:rPr lang="cs-CZ" sz="2400" dirty="0" smtClean="0">
                <a:solidFill>
                  <a:srgbClr val="0070C0"/>
                </a:solidFill>
              </a:rPr>
              <a:t>určený k </a:t>
            </a:r>
            <a:r>
              <a:rPr lang="cs-CZ" sz="2400" dirty="0">
                <a:solidFill>
                  <a:srgbClr val="0070C0"/>
                </a:solidFill>
              </a:rPr>
              <a:t>tisku nahrát na přenositelné paměťové médium a odnést k počítači s tiskárnou a teprve </a:t>
            </a:r>
            <a:r>
              <a:rPr lang="cs-CZ" sz="2400" dirty="0" smtClean="0">
                <a:solidFill>
                  <a:srgbClr val="0070C0"/>
                </a:solidFill>
              </a:rPr>
              <a:t>pak </a:t>
            </a:r>
            <a:r>
              <a:rPr lang="cs-CZ" sz="2400" dirty="0">
                <a:solidFill>
                  <a:srgbClr val="0070C0"/>
                </a:solidFill>
              </a:rPr>
              <a:t>dokument </a:t>
            </a:r>
            <a:r>
              <a:rPr lang="cs-CZ" sz="2400" dirty="0" smtClean="0">
                <a:solidFill>
                  <a:srgbClr val="0070C0"/>
                </a:solidFill>
              </a:rPr>
              <a:t>vytisknout</a:t>
            </a:r>
            <a:r>
              <a:rPr lang="cs-CZ" sz="2400" dirty="0">
                <a:solidFill>
                  <a:srgbClr val="0070C0"/>
                </a:solidFill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25144"/>
            <a:ext cx="2664150" cy="1477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Co vyvolalo potřebu propojit počítače mezi sebou? </a:t>
            </a:r>
          </a:p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Např.: hra proti hráči a ne proti PC, přenos dokumentů, zálohování, … </a:t>
            </a:r>
            <a:endParaRPr lang="cs-CZ" sz="2000" i="1" dirty="0">
              <a:solidFill>
                <a:srgbClr val="7030A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9343" y="713899"/>
            <a:ext cx="1894657" cy="584599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6597352"/>
            <a:ext cx="8100392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i="1" dirty="0" smtClean="0"/>
              <a:t>Klikni zde pro nápovědu</a:t>
            </a:r>
            <a:endParaRPr lang="cs-CZ" sz="1400" i="1" dirty="0"/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153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100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  <p:bldP spid="12" grpId="0" animBg="1"/>
      <p:bldP spid="10" grpId="0" animBg="1"/>
      <p:bldP spid="10" grpId="1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908720"/>
            <a:ext cx="7056784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200" b="1" dirty="0"/>
              <a:t>Význam počítačových sítí neustále roste</a:t>
            </a:r>
            <a:r>
              <a:rPr lang="cs-CZ" sz="2200" dirty="0"/>
              <a:t>. </a:t>
            </a:r>
            <a:endParaRPr lang="cs-CZ" sz="2200" dirty="0" smtClean="0"/>
          </a:p>
          <a:p>
            <a:pPr marL="0" indent="0" algn="just">
              <a:spcBef>
                <a:spcPts val="0"/>
              </a:spcBef>
              <a:buNone/>
            </a:pPr>
            <a:r>
              <a:rPr lang="cs-CZ" sz="2200" dirty="0" smtClean="0"/>
              <a:t>ICT sítě </a:t>
            </a:r>
            <a:r>
              <a:rPr lang="cs-CZ" sz="2200" dirty="0"/>
              <a:t>se </a:t>
            </a:r>
            <a:r>
              <a:rPr lang="cs-CZ" sz="2200" dirty="0" smtClean="0"/>
              <a:t>čím dál více uplatňují </a:t>
            </a:r>
            <a:r>
              <a:rPr lang="cs-CZ" sz="2200" dirty="0"/>
              <a:t>jak ve </a:t>
            </a:r>
            <a:r>
              <a:rPr lang="cs-CZ" sz="2200" dirty="0" smtClean="0"/>
              <a:t>výrobních firmách a využívání odborných služeb, v kontaktu s úřady, při </a:t>
            </a:r>
            <a:r>
              <a:rPr lang="cs-CZ" sz="2200" dirty="0"/>
              <a:t>výuce na </a:t>
            </a:r>
            <a:r>
              <a:rPr lang="cs-CZ" sz="2200" dirty="0" smtClean="0"/>
              <a:t>školách, při provozu kulturních a společenských aktivit, tak i v osobní </a:t>
            </a:r>
            <a:r>
              <a:rPr lang="cs-CZ" sz="2200" dirty="0"/>
              <a:t>lidské činnosti. </a:t>
            </a:r>
            <a:endParaRPr lang="cs-CZ" sz="2200" dirty="0" smtClean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Zamysli se na téma reálného </a:t>
            </a:r>
            <a:r>
              <a:rPr lang="cs-CZ" sz="2000" i="1" dirty="0">
                <a:solidFill>
                  <a:srgbClr val="00B050"/>
                </a:solidFill>
              </a:rPr>
              <a:t>používání </a:t>
            </a:r>
            <a:r>
              <a:rPr lang="cs-CZ" sz="2000" i="1" dirty="0" smtClean="0">
                <a:solidFill>
                  <a:srgbClr val="00B050"/>
                </a:solidFill>
              </a:rPr>
              <a:t>různých sítí </a:t>
            </a:r>
          </a:p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v osobním, odborném a profesním a společenském životě.</a:t>
            </a:r>
            <a:endParaRPr lang="cs-CZ" sz="2000" i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77072"/>
            <a:ext cx="2808312" cy="212725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7490" y="692696"/>
            <a:ext cx="1448149" cy="2088232"/>
          </a:xfrm>
          <a:prstGeom prst="rect">
            <a:avLst/>
          </a:prstGeom>
        </p:spPr>
      </p:pic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928" y="4164176"/>
            <a:ext cx="522007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70C0"/>
                </a:solidFill>
              </a:rPr>
              <a:t>Např. síť více počítačů, </a:t>
            </a:r>
            <a:r>
              <a:rPr lang="cs-CZ" sz="2200" dirty="0" err="1" smtClean="0">
                <a:solidFill>
                  <a:srgbClr val="0070C0"/>
                </a:solidFill>
              </a:rPr>
              <a:t>smartphonů</a:t>
            </a:r>
            <a:r>
              <a:rPr lang="cs-CZ" sz="2200" dirty="0" smtClean="0">
                <a:solidFill>
                  <a:srgbClr val="0070C0"/>
                </a:solidFill>
              </a:rPr>
              <a:t>, televize, tiskárny a datového úložiště, apod., </a:t>
            </a:r>
            <a:r>
              <a:rPr lang="cs-CZ" sz="2200" dirty="0">
                <a:solidFill>
                  <a:srgbClr val="0070C0"/>
                </a:solidFill>
              </a:rPr>
              <a:t>či rozvoj interaktivního řízení domácnosti (např. </a:t>
            </a:r>
            <a:r>
              <a:rPr lang="cs-CZ" sz="2200" dirty="0" err="1">
                <a:solidFill>
                  <a:srgbClr val="0070C0"/>
                </a:solidFill>
              </a:rPr>
              <a:t>tabletem</a:t>
            </a:r>
            <a:r>
              <a:rPr lang="cs-CZ" sz="2200" dirty="0">
                <a:solidFill>
                  <a:srgbClr val="0070C0"/>
                </a:solidFill>
              </a:rPr>
              <a:t>, mobilem</a:t>
            </a:r>
            <a:r>
              <a:rPr lang="cs-CZ" sz="2200" dirty="0" smtClean="0">
                <a:solidFill>
                  <a:srgbClr val="0070C0"/>
                </a:solidFill>
              </a:rPr>
              <a:t>, počítačem </a:t>
            </a:r>
            <a:r>
              <a:rPr lang="cs-CZ" sz="2200" dirty="0">
                <a:solidFill>
                  <a:srgbClr val="0070C0"/>
                </a:solidFill>
              </a:rPr>
              <a:t>apod.)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19" y="2708920"/>
            <a:ext cx="88941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002060"/>
                </a:solidFill>
              </a:rPr>
              <a:t>Dnes má již i „doma“ </a:t>
            </a:r>
            <a:r>
              <a:rPr lang="cs-CZ" sz="2200" dirty="0">
                <a:solidFill>
                  <a:srgbClr val="002060"/>
                </a:solidFill>
              </a:rPr>
              <a:t>mnoho rodin „</a:t>
            </a:r>
            <a:r>
              <a:rPr lang="cs-CZ" sz="2200" b="1" dirty="0">
                <a:solidFill>
                  <a:srgbClr val="002060"/>
                </a:solidFill>
              </a:rPr>
              <a:t>malou domácí síť</a:t>
            </a:r>
            <a:r>
              <a:rPr lang="cs-CZ" sz="2200" dirty="0">
                <a:solidFill>
                  <a:srgbClr val="002060"/>
                </a:solidFill>
              </a:rPr>
              <a:t>“ pro </a:t>
            </a:r>
            <a:r>
              <a:rPr lang="cs-CZ" sz="2200" dirty="0" smtClean="0">
                <a:solidFill>
                  <a:srgbClr val="002060"/>
                </a:solidFill>
              </a:rPr>
              <a:t>umožnění současné práce </a:t>
            </a:r>
            <a:r>
              <a:rPr lang="cs-CZ" sz="2200" dirty="0">
                <a:solidFill>
                  <a:srgbClr val="002060"/>
                </a:solidFill>
              </a:rPr>
              <a:t>více počítačů, nemluvě o možném připojení dalších přístrojů (periferií), </a:t>
            </a:r>
            <a:r>
              <a:rPr lang="cs-CZ" sz="2200" dirty="0" smtClean="0">
                <a:solidFill>
                  <a:srgbClr val="002060"/>
                </a:solidFill>
              </a:rPr>
              <a:t>pro </a:t>
            </a:r>
            <a:r>
              <a:rPr lang="cs-CZ" sz="2200" dirty="0">
                <a:solidFill>
                  <a:srgbClr val="002060"/>
                </a:solidFill>
              </a:rPr>
              <a:t>zvýšení užitného výkonu sítě při zachování ekonomické dostupnosti či jakékoli jiné výhodnosti </a:t>
            </a:r>
            <a:r>
              <a:rPr lang="cs-CZ" sz="2200" dirty="0" smtClean="0">
                <a:solidFill>
                  <a:srgbClr val="002060"/>
                </a:solidFill>
              </a:rPr>
              <a:t>součinnosti ICT techniky pro život lidí. </a:t>
            </a:r>
            <a:endParaRPr lang="cs-CZ" sz="2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612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250"/>
                            </p:stCondLst>
                            <p:childTnLst>
                              <p:par>
                                <p:cTn id="18" presetID="1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75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3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559868" cy="2520280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!</a:t>
            </a: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b="1" dirty="0" smtClean="0"/>
              <a:t>Síť</a:t>
            </a:r>
            <a:r>
              <a:rPr lang="cs-CZ" sz="2400" dirty="0" smtClean="0"/>
              <a:t> je vzájemné propojení ICT přístrojů, ale </a:t>
            </a:r>
            <a:r>
              <a:rPr lang="cs-CZ" sz="2400" b="1" dirty="0" smtClean="0"/>
              <a:t>není</a:t>
            </a:r>
            <a:r>
              <a:rPr lang="cs-CZ" sz="2400" dirty="0" smtClean="0"/>
              <a:t> to </a:t>
            </a:r>
            <a:r>
              <a:rPr lang="cs-CZ" sz="2400" b="1" dirty="0" smtClean="0"/>
              <a:t>Internet</a:t>
            </a:r>
            <a:r>
              <a:rPr lang="cs-CZ" sz="2400" dirty="0" smtClean="0"/>
              <a:t>;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/>
              <a:t>ale </a:t>
            </a:r>
            <a:r>
              <a:rPr lang="cs-CZ" sz="2400" b="1" dirty="0" smtClean="0"/>
              <a:t>Internet je síť </a:t>
            </a:r>
            <a:r>
              <a:rPr lang="cs-CZ" sz="2400" dirty="0" smtClean="0"/>
              <a:t>(tedy jedna z možných sítí).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000" i="1" dirty="0" smtClean="0">
              <a:solidFill>
                <a:srgbClr val="C0000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200" i="1" dirty="0" smtClean="0">
                <a:solidFill>
                  <a:srgbClr val="C00000"/>
                </a:solidFill>
              </a:rPr>
              <a:t>Proto je fenoménu „Internet“ věnována samostatná kapitola.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100" i="1" dirty="0" smtClean="0">
                <a:solidFill>
                  <a:srgbClr val="002060"/>
                </a:solidFill>
              </a:rPr>
              <a:t>Jak to tedy opravdu je? Základem je vždy vzájemné propojení, např. kabelem</a:t>
            </a:r>
            <a:r>
              <a:rPr lang="cs-CZ" sz="2000" i="1" dirty="0" smtClean="0">
                <a:solidFill>
                  <a:srgbClr val="002060"/>
                </a:solidFill>
              </a:rPr>
              <a:t>. 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Poznámka: </a:t>
            </a:r>
            <a:r>
              <a:rPr lang="cs-CZ" sz="1800" i="1" dirty="0" smtClean="0">
                <a:solidFill>
                  <a:srgbClr val="7030A0"/>
                </a:solidFill>
              </a:rPr>
              <a:t>Pokus se vybavit a diskutovat s dalšími žáky či kamarády, jaké jsou různé možnosti spojení ICT přístrojů, jak fungují, jaké mají výhody a nevýhody. 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9866" y="3646412"/>
            <a:ext cx="2435816" cy="13667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720397"/>
            <a:ext cx="1224136" cy="1292779"/>
          </a:xfrm>
          <a:prstGeom prst="rect">
            <a:avLst/>
          </a:prstGeom>
        </p:spPr>
      </p:pic>
      <p:cxnSp>
        <p:nvCxnSpPr>
          <p:cNvPr id="8" name="Zakřivená spojnice 7"/>
          <p:cNvCxnSpPr/>
          <p:nvPr/>
        </p:nvCxnSpPr>
        <p:spPr>
          <a:xfrm>
            <a:off x="4932040" y="4412724"/>
            <a:ext cx="1784120" cy="190180"/>
          </a:xfrm>
          <a:prstGeom prst="curvedConnector3">
            <a:avLst>
              <a:gd name="adj1" fmla="val 50000"/>
            </a:avLst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Zakřivená spojnice 15"/>
          <p:cNvCxnSpPr/>
          <p:nvPr/>
        </p:nvCxnSpPr>
        <p:spPr>
          <a:xfrm rot="10800000" flipV="1">
            <a:off x="4876112" y="4444435"/>
            <a:ext cx="1840048" cy="158465"/>
          </a:xfrm>
          <a:prstGeom prst="curvedConnector3">
            <a:avLst>
              <a:gd name="adj1" fmla="val 50000"/>
            </a:avLst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1043607" y="4075104"/>
            <a:ext cx="1884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7030A0"/>
                </a:solidFill>
              </a:rPr>
              <a:t>–&gt; </a:t>
            </a:r>
            <a:r>
              <a:rPr lang="cs-CZ" b="1" i="1" u="sng" dirty="0">
                <a:solidFill>
                  <a:srgbClr val="7030A0"/>
                </a:solidFill>
              </a:rPr>
              <a:t>klikni </a:t>
            </a:r>
            <a:r>
              <a:rPr lang="cs-CZ" b="1" i="1" u="sng" dirty="0" smtClean="0">
                <a:solidFill>
                  <a:srgbClr val="7030A0"/>
                </a:solidFill>
              </a:rPr>
              <a:t>zde</a:t>
            </a:r>
            <a:r>
              <a:rPr lang="cs-CZ" b="1" u="sng" dirty="0" smtClean="0"/>
              <a:t> </a:t>
            </a:r>
            <a:r>
              <a:rPr lang="cs-CZ" dirty="0" smtClean="0"/>
              <a:t>&lt;-</a:t>
            </a:r>
            <a:endParaRPr lang="cs-CZ" i="1" dirty="0">
              <a:solidFill>
                <a:srgbClr val="7030A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51520" y="534359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0070C0"/>
                </a:solidFill>
              </a:rPr>
              <a:t>Spojení mezi ICT přístroji je bu</a:t>
            </a:r>
            <a:r>
              <a:rPr lang="cs-CZ" sz="2400" u="sng" dirty="0">
                <a:solidFill>
                  <a:srgbClr val="0070C0"/>
                </a:solidFill>
              </a:rPr>
              <a:t>ď</a:t>
            </a:r>
            <a:r>
              <a:rPr lang="cs-CZ" sz="2400" u="sng" dirty="0" smtClean="0">
                <a:solidFill>
                  <a:srgbClr val="0070C0"/>
                </a:solidFill>
              </a:rPr>
              <a:t> </a:t>
            </a:r>
            <a:r>
              <a:rPr lang="cs-CZ" sz="2400" b="1" u="sng" dirty="0" smtClean="0">
                <a:solidFill>
                  <a:srgbClr val="0070C0"/>
                </a:solidFill>
              </a:rPr>
              <a:t>kabelové</a:t>
            </a:r>
            <a:r>
              <a:rPr lang="cs-CZ" sz="2400" u="sng" dirty="0" smtClean="0">
                <a:solidFill>
                  <a:srgbClr val="0070C0"/>
                </a:solidFill>
              </a:rPr>
              <a:t>, nebo </a:t>
            </a:r>
            <a:r>
              <a:rPr lang="cs-CZ" sz="2400" b="1" u="sng" dirty="0" smtClean="0">
                <a:solidFill>
                  <a:srgbClr val="0070C0"/>
                </a:solidFill>
              </a:rPr>
              <a:t>bezdrátové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5021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5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750"/>
                            </p:stCondLst>
                            <p:childTnLst>
                              <p:par>
                                <p:cTn id="5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50"/>
                            </p:stCondLst>
                            <p:childTnLst>
                              <p:par>
                                <p:cTn id="59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750"/>
                            </p:stCondLst>
                            <p:childTnLst>
                              <p:par>
                                <p:cTn id="6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750"/>
                            </p:stCondLst>
                            <p:childTnLst>
                              <p:par>
                                <p:cTn id="6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750"/>
                            </p:stCondLst>
                            <p:childTnLst>
                              <p:par>
                                <p:cTn id="7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</p:childTnLst>
        </p:cTn>
      </p:par>
    </p:tnLst>
    <p:bldLst>
      <p:bldP spid="3" grpId="0" build="p"/>
      <p:bldP spid="31" grpId="0" animBg="1"/>
      <p:bldP spid="1024" grpId="0"/>
      <p:bldP spid="10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7125" y="2339646"/>
            <a:ext cx="2181339" cy="1449394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81" b="25144"/>
          <a:stretch/>
        </p:blipFill>
        <p:spPr>
          <a:xfrm>
            <a:off x="6732240" y="3567724"/>
            <a:ext cx="2110221" cy="2653595"/>
          </a:xfrm>
          <a:prstGeom prst="cloud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559868" cy="648072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nl-NL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Spojení je buď kabelové, nebo </a:t>
            </a:r>
            <a:r>
              <a:rPr lang="nl-NL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bezdrátové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Úkol: Na Internetu nalezni způsoby bezdrátových spojení a zjisti jejich fyzikální princip. 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51520" y="1628800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70C0"/>
                </a:solidFill>
              </a:rPr>
              <a:t>Kabel</a:t>
            </a:r>
            <a:r>
              <a:rPr lang="cs-CZ" sz="2400" dirty="0" smtClean="0">
                <a:solidFill>
                  <a:srgbClr val="0070C0"/>
                </a:solidFill>
              </a:rPr>
              <a:t>: </a:t>
            </a:r>
          </a:p>
          <a:p>
            <a:r>
              <a:rPr lang="cs-CZ" sz="2400" i="1" dirty="0" smtClean="0">
                <a:solidFill>
                  <a:srgbClr val="0070C0"/>
                </a:solidFill>
              </a:rPr>
              <a:t>	koaxiální</a:t>
            </a:r>
            <a:r>
              <a:rPr lang="cs-CZ" sz="2400" i="1" dirty="0">
                <a:solidFill>
                  <a:srgbClr val="0070C0"/>
                </a:solidFill>
              </a:rPr>
              <a:t>, </a:t>
            </a:r>
            <a:r>
              <a:rPr lang="cs-CZ" sz="2400" i="1" dirty="0" smtClean="0">
                <a:solidFill>
                  <a:srgbClr val="0070C0"/>
                </a:solidFill>
              </a:rPr>
              <a:t>kroucená dvoulinka - datový kabel, optický kabel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69550" y="4005064"/>
            <a:ext cx="64882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rgbClr val="0070C0"/>
                </a:solidFill>
              </a:rPr>
              <a:t>Bezdrát</a:t>
            </a:r>
            <a:r>
              <a:rPr lang="cs-CZ" sz="2400" dirty="0" smtClean="0">
                <a:solidFill>
                  <a:srgbClr val="0070C0"/>
                </a:solidFill>
              </a:rPr>
              <a:t>: </a:t>
            </a:r>
          </a:p>
          <a:p>
            <a:r>
              <a:rPr lang="cs-CZ" sz="2400" i="1" dirty="0">
                <a:solidFill>
                  <a:srgbClr val="0070C0"/>
                </a:solidFill>
              </a:rPr>
              <a:t>	</a:t>
            </a:r>
            <a:r>
              <a:rPr lang="cs-CZ" sz="2400" i="1" dirty="0" err="1" smtClean="0">
                <a:solidFill>
                  <a:srgbClr val="0070C0"/>
                </a:solidFill>
              </a:rPr>
              <a:t>Infra</a:t>
            </a:r>
            <a:r>
              <a:rPr lang="cs-CZ" sz="2400" i="1" dirty="0" smtClean="0">
                <a:solidFill>
                  <a:srgbClr val="0070C0"/>
                </a:solidFill>
              </a:rPr>
              <a:t> (IR), </a:t>
            </a:r>
          </a:p>
          <a:p>
            <a:r>
              <a:rPr lang="cs-CZ" sz="2400" i="1" dirty="0">
                <a:solidFill>
                  <a:srgbClr val="0070C0"/>
                </a:solidFill>
              </a:rPr>
              <a:t>	</a:t>
            </a:r>
            <a:r>
              <a:rPr lang="cs-CZ" sz="2400" i="1" dirty="0" err="1" smtClean="0">
                <a:solidFill>
                  <a:srgbClr val="0070C0"/>
                </a:solidFill>
              </a:rPr>
              <a:t>radio</a:t>
            </a:r>
            <a:r>
              <a:rPr lang="cs-CZ" sz="2400" i="1" dirty="0" smtClean="0">
                <a:solidFill>
                  <a:srgbClr val="0070C0"/>
                </a:solidFill>
              </a:rPr>
              <a:t> </a:t>
            </a:r>
          </a:p>
          <a:p>
            <a:r>
              <a:rPr lang="cs-CZ" sz="2400" i="1" dirty="0">
                <a:solidFill>
                  <a:srgbClr val="0070C0"/>
                </a:solidFill>
              </a:rPr>
              <a:t>	</a:t>
            </a:r>
            <a:r>
              <a:rPr lang="cs-CZ" sz="2400" i="1" dirty="0" smtClean="0">
                <a:solidFill>
                  <a:srgbClr val="0070C0"/>
                </a:solidFill>
              </a:rPr>
              <a:t>(</a:t>
            </a:r>
            <a:r>
              <a:rPr lang="cs-CZ" sz="2400" i="1" dirty="0" err="1" smtClean="0">
                <a:solidFill>
                  <a:srgbClr val="0070C0"/>
                </a:solidFill>
              </a:rPr>
              <a:t>bluetooth</a:t>
            </a:r>
            <a:r>
              <a:rPr lang="cs-CZ" sz="2400" i="1" dirty="0" smtClean="0">
                <a:solidFill>
                  <a:srgbClr val="0070C0"/>
                </a:solidFill>
              </a:rPr>
              <a:t>, </a:t>
            </a:r>
            <a:r>
              <a:rPr lang="cs-CZ" sz="2400" i="1" dirty="0" err="1" smtClean="0">
                <a:solidFill>
                  <a:srgbClr val="0070C0"/>
                </a:solidFill>
              </a:rPr>
              <a:t>WiFi</a:t>
            </a:r>
            <a:r>
              <a:rPr lang="cs-CZ" sz="2400" i="1" dirty="0" smtClean="0">
                <a:solidFill>
                  <a:srgbClr val="0070C0"/>
                </a:solidFill>
              </a:rPr>
              <a:t>, satelitní spojení, laser, …)</a:t>
            </a:r>
            <a:endParaRPr lang="cs-CZ" sz="2400" i="1" dirty="0">
              <a:solidFill>
                <a:srgbClr val="0070C0"/>
              </a:solidFill>
            </a:endParaRPr>
          </a:p>
        </p:txBody>
      </p:sp>
      <p:pic>
        <p:nvPicPr>
          <p:cNvPr id="17" name="Obrázek 16" descr="http://www.scritube.com/files/limba/ceha%20slovaca/223_poze/image001.gif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046" y="2411654"/>
            <a:ext cx="1714500" cy="119062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3900" y="2348880"/>
            <a:ext cx="1449394" cy="1449394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20" name="Obrázek 19" descr="http://www.scritube.com/files/limba/ceha%20slovaca/223_poze/image011.jpg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11654"/>
            <a:ext cx="1688582" cy="1190625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036247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  <p:bldP spid="31" grpId="0" animBg="1"/>
      <p:bldP spid="1025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 - úkol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559868" cy="381642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 - Úkol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(určení: pro přípravu odpovědí na kontrolní otázky - zkoušení)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36575" indent="-536575" algn="just">
              <a:spcBef>
                <a:spcPts val="0"/>
              </a:spcBef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Popiš, co vše se rozumí pod pojmem „síť“ v oblasti ICT.</a:t>
            </a:r>
          </a:p>
          <a:p>
            <a:pPr marL="536575" indent="-536575" algn="just">
              <a:spcBef>
                <a:spcPts val="0"/>
              </a:spcBef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Uveď, kde se v Tvém běžném každodenním životě setkáváš s využitím datových síťových situací (aplikací).</a:t>
            </a:r>
          </a:p>
          <a:p>
            <a:pPr marL="536575" indent="-536575" algn="just">
              <a:spcBef>
                <a:spcPts val="0"/>
              </a:spcBef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všemu  je propojení ICT do sítí vhodné?</a:t>
            </a:r>
          </a:p>
          <a:p>
            <a:pPr marL="536575" indent="-536575" algn="just">
              <a:spcBef>
                <a:spcPts val="0"/>
              </a:spcBef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Jaká existují síťová propojení ICT přístrojů?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Doporučení: Odpovědi sepiš na papír, lépe si je zapamatuješ a v případě domácího úkolu máš většinu práce splněnou.</a:t>
            </a:r>
            <a:endParaRPr lang="cs-CZ" sz="20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3687"/>
            <a:ext cx="9144000" cy="1243625"/>
          </a:xfrm>
          <a:prstGeom prst="rect">
            <a:avLst/>
          </a:prstGeom>
        </p:spPr>
      </p:pic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241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 - </a:t>
            </a:r>
            <a:r>
              <a:rPr lang="cs-CZ" sz="3000" b="1" i="1" u="sng" dirty="0" err="1" smtClean="0">
                <a:solidFill>
                  <a:schemeClr val="tx2"/>
                </a:solidFill>
              </a:rPr>
              <a:t>autotest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96539"/>
            <a:ext cx="6624736" cy="1380333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– </a:t>
            </a:r>
            <a:r>
              <a:rPr lang="cs-CZ" sz="24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Autotest</a:t>
            </a: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Otázka – úkol – zamyšlení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i="1" dirty="0">
              <a:solidFill>
                <a:srgbClr val="7030A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Otázka – úkol - zamyšlení</a:t>
            </a:r>
            <a:endParaRPr lang="cs-CZ" sz="2000" i="1" dirty="0" smtClean="0">
              <a:solidFill>
                <a:srgbClr val="7030A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Zamysli se, vyber správnou odpověď a potvrď ji kliknutím. </a:t>
            </a:r>
          </a:p>
          <a:p>
            <a:pPr marL="1347788" indent="0">
              <a:spcBef>
                <a:spcPts val="0"/>
              </a:spcBef>
              <a:buNone/>
            </a:pPr>
            <a:r>
              <a:rPr lang="cs-CZ" sz="1600" i="1" dirty="0" smtClean="0">
                <a:solidFill>
                  <a:srgbClr val="7030A0"/>
                </a:solidFill>
              </a:rPr>
              <a:t>(V případě správné odpovědi jsi OK, pokud ne – vrátíš se pro zopakování látky)</a:t>
            </a:r>
            <a:endParaRPr lang="cs-CZ" sz="16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6" name="Obdélník 35">
            <a:hlinkClick r:id="rId4" action="ppaction://hlinksldjump"/>
          </p:cNvPr>
          <p:cNvSpPr/>
          <p:nvPr/>
        </p:nvSpPr>
        <p:spPr>
          <a:xfrm>
            <a:off x="256828" y="3573790"/>
            <a:ext cx="4844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c)</a:t>
            </a:r>
          </a:p>
        </p:txBody>
      </p:sp>
      <p:sp>
        <p:nvSpPr>
          <p:cNvPr id="37" name="Obdélník 36">
            <a:hlinkClick r:id="rId4" action="ppaction://hlinksldjump"/>
          </p:cNvPr>
          <p:cNvSpPr/>
          <p:nvPr/>
        </p:nvSpPr>
        <p:spPr>
          <a:xfrm>
            <a:off x="232783" y="2858750"/>
            <a:ext cx="5325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b)</a:t>
            </a:r>
          </a:p>
        </p:txBody>
      </p:sp>
      <p:sp>
        <p:nvSpPr>
          <p:cNvPr id="38" name="Obdélník 37">
            <a:hlinkClick r:id="rId4" action="ppaction://hlinksldjump"/>
          </p:cNvPr>
          <p:cNvSpPr/>
          <p:nvPr/>
        </p:nvSpPr>
        <p:spPr>
          <a:xfrm>
            <a:off x="238804" y="2132856"/>
            <a:ext cx="51488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a)</a:t>
            </a:r>
          </a:p>
        </p:txBody>
      </p:sp>
      <p:sp>
        <p:nvSpPr>
          <p:cNvPr id="1028" name="TextovéPole 1027"/>
          <p:cNvSpPr txBox="1"/>
          <p:nvPr/>
        </p:nvSpPr>
        <p:spPr>
          <a:xfrm>
            <a:off x="971600" y="2204864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 sítí lze zapojit pouze počítače s USB konektorem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956896" y="2924944"/>
            <a:ext cx="7665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Optické propojení přístrojů v síti je možné výhradně optickým kabelem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956896" y="3645024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Počítačové sítě slouží pro vzájemnou komunikaci (přenos dat) mezi přístroji, každý počítač musí být ale plně vybaven svými periferiemi.</a:t>
            </a:r>
            <a:endParaRPr lang="cs-CZ" sz="2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956896" y="4394144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Přenos dat v síti může také řídit práci jiného počítače „na dálku“.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971600" y="5117122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Spojení počítačů do sítě je možné pouze díky Internetu </a:t>
            </a:r>
            <a:endParaRPr lang="cs-CZ" sz="2000" dirty="0"/>
          </a:p>
        </p:txBody>
      </p:sp>
      <p:sp>
        <p:nvSpPr>
          <p:cNvPr id="18" name="Obdélník 17">
            <a:hlinkClick r:id="rId4" action="ppaction://hlinksldjump"/>
          </p:cNvPr>
          <p:cNvSpPr/>
          <p:nvPr/>
        </p:nvSpPr>
        <p:spPr>
          <a:xfrm>
            <a:off x="239195" y="5013176"/>
            <a:ext cx="5196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)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9" name="Obdélník 18">
            <a:hlinkClick r:id="rId5" action="ppaction://hlinksldjump"/>
          </p:cNvPr>
          <p:cNvSpPr/>
          <p:nvPr/>
        </p:nvSpPr>
        <p:spPr>
          <a:xfrm>
            <a:off x="229987" y="4293096"/>
            <a:ext cx="5325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)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388815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5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75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25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25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75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2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25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500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1" grpId="0" animBg="1"/>
      <p:bldP spid="31" grpId="0" animBg="1"/>
      <p:bldP spid="36" grpId="0"/>
      <p:bldP spid="37" grpId="0"/>
      <p:bldP spid="38" grpId="0"/>
      <p:bldP spid="1028" grpId="0"/>
      <p:bldP spid="42" grpId="0"/>
      <p:bldP spid="43" grpId="0"/>
      <p:bldP spid="44" grpId="0"/>
      <p:bldP spid="46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Úvod do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 </a:t>
            </a:r>
            <a:r>
              <a:rPr lang="cs-CZ" sz="3000" b="1" i="1" u="sng" smtClean="0">
                <a:solidFill>
                  <a:schemeClr val="tx2"/>
                </a:solidFill>
              </a:rPr>
              <a:t>- hodnocení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000217"/>
            <a:ext cx="8712968" cy="415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Velmi správně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pokud to není náhoda, pak je zřejmé, že se v této odborné oblasti orientuješ správně, případně umíš přemýšlet logicky, tedy </a:t>
            </a:r>
            <a:r>
              <a:rPr lang="cs-CZ" sz="2400" b="1" u="sng" dirty="0" smtClean="0">
                <a:solidFill>
                  <a:srgbClr val="00B050"/>
                </a:solidFill>
              </a:rPr>
              <a:t>chválím!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b="1" u="sng" dirty="0" smtClean="0">
                <a:solidFill>
                  <a:srgbClr val="7030A0"/>
                </a:solidFill>
              </a:rPr>
              <a:t>Opakování je však opravdu matkou moudrosti</a:t>
            </a:r>
            <a:r>
              <a:rPr lang="cs-CZ" sz="2000" dirty="0" smtClean="0">
                <a:solidFill>
                  <a:srgbClr val="7030A0"/>
                </a:solidFill>
              </a:rPr>
              <a:t>.  </a:t>
            </a: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7030A0"/>
                </a:solidFill>
              </a:rPr>
              <a:t>Proto doporučuji toto téma ještě ověřit, a případně rozvinout pomocí dalších informací z učebnice, či několika odkazů na webu a tak si ověřit a upevnit získané znalosti, a také pochopit další případné souvislosti.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>
              <a:solidFill>
                <a:srgbClr val="7030A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Pokud si samostatně cokoli ověříš, rychle uvidíš, že Tě tento způsob učení více zaujme a lépe pochopíš práci s informacemi v celém Tvém životě – </a:t>
            </a:r>
            <a:r>
              <a:rPr lang="cs-CZ" sz="2000" b="1" dirty="0" smtClean="0">
                <a:solidFill>
                  <a:srgbClr val="C00000"/>
                </a:solidFill>
              </a:rPr>
              <a:t>věř mi!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Zamysli se na téma ověřování informací, filtrování informačních šumů a  jak se vyhnout dezinformacím.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343" y="642849"/>
            <a:ext cx="869137" cy="913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464" y="4826289"/>
            <a:ext cx="1296922" cy="167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8884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3119" y="2773377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zdroje - obrázky:</a:t>
            </a:r>
          </a:p>
          <a:p>
            <a:endParaRPr lang="cs-CZ" sz="20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/>
              <a:t>koaxiální </a:t>
            </a:r>
            <a:r>
              <a:rPr lang="cs-CZ" sz="2000" dirty="0" smtClean="0"/>
              <a:t>kabel, kroucená dvojlinka, optický kabel: </a:t>
            </a:r>
          </a:p>
          <a:p>
            <a:pPr lvl="1"/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www.mall.cz/kabely/</a:t>
            </a:r>
            <a:endParaRPr lang="cs-CZ" sz="2000" dirty="0" smtClean="0"/>
          </a:p>
          <a:p>
            <a:pPr lvl="1"/>
            <a:endParaRPr lang="cs-CZ" sz="20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000" dirty="0" err="1" smtClean="0"/>
              <a:t>emotikony</a:t>
            </a:r>
            <a:r>
              <a:rPr lang="cs-CZ" sz="2000" dirty="0" smtClean="0"/>
              <a:t> – kliparty sady MS-Office, dostupné také na</a:t>
            </a:r>
          </a:p>
          <a:p>
            <a:pPr lvl="1"/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office.microsoft.com/cs-cz/images/MC900442026.aspx</a:t>
            </a:r>
            <a:endParaRPr lang="cs-CZ" sz="2000" dirty="0" smtClean="0"/>
          </a:p>
          <a:p>
            <a:pPr lvl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2238</TotalTime>
  <Words>1064</Words>
  <Application>Microsoft Office PowerPoint</Application>
  <PresentationFormat>Předvádění na obrazovce (4:3)</PresentationFormat>
  <Paragraphs>139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Úvod do počítačových sítí</vt:lpstr>
      <vt:lpstr>Úvod do počítačových sítí</vt:lpstr>
      <vt:lpstr>Úvod do počítačových sítí</vt:lpstr>
      <vt:lpstr>Úvod do počítačových sítí</vt:lpstr>
      <vt:lpstr>Úvod do počítačových sítí - úkol</vt:lpstr>
      <vt:lpstr>Úvod do počítačových sítí - autotest</vt:lpstr>
      <vt:lpstr>Úvod do počítačových sítí - hodnocení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102</cp:revision>
  <dcterms:created xsi:type="dcterms:W3CDTF">2010-11-01T23:40:31Z</dcterms:created>
  <dcterms:modified xsi:type="dcterms:W3CDTF">2013-05-02T09:14:47Z</dcterms:modified>
</cp:coreProperties>
</file>